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" initials="C" lastIdx="1" clrIdx="0">
    <p:extLst>
      <p:ext uri="{19B8F6BF-5375-455C-9EA6-DF929625EA0E}">
        <p15:presenceInfo xmlns:p15="http://schemas.microsoft.com/office/powerpoint/2012/main" userId="Crist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DD9D8"/>
    <a:srgbClr val="CFC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0T19:53:50.4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0T19:53:51.1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0T19:53:51.4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8155-FC85-4F6F-BCE1-B573E4978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6B232-B7EC-648F-B877-0A373BA56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41362-FD09-C570-6656-2AE98E20F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5DE-DCE2-4B24-9B54-FF4CE84D65E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56C70-1494-DC5B-B43A-830E05BC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204CC-1B8F-6AD3-4D73-D7F455A50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4C15-8F58-444D-B589-71E97E6C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7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9338-D6F6-F179-038A-30FD77AC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DD7CC-16F7-2505-C72B-A988E1480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D7B0-2E33-3407-0BBD-FBFC1AE3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5DE-DCE2-4B24-9B54-FF4CE84D65E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FB395-FA45-DCB5-708C-A15E5A95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C7C8F-B717-D17E-FD23-CD1415A2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4C15-8F58-444D-B589-71E97E6C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DB2723-AA2D-E8F2-098F-9D11AB053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00262-BEB5-9CC0-8385-4B004609D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EDBAB-3F77-89FE-A54D-8DC6FD83E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5DE-DCE2-4B24-9B54-FF4CE84D65E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4892A-CABE-96C7-515E-8CAB1CAFD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2683F-F540-1CF1-441C-62D27897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4C15-8F58-444D-B589-71E97E6C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8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EC24-A0C6-BDCD-7191-F434B8AA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4472E-F7D4-03EA-78FE-50FCD40AB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82D4B-E585-85D1-58A2-2985ABE4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5DE-DCE2-4B24-9B54-FF4CE84D65E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6E9D0-8409-FBF7-0642-235960F72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2FE42-06C4-86BC-54C0-26A1FD519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4C15-8F58-444D-B589-71E97E6C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81BA-538C-278E-2BDA-594F5D16C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25902-8209-DDC5-B2CC-2344EB459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93B24-9C4F-F81F-7DF0-567F098AA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5DE-DCE2-4B24-9B54-FF4CE84D65E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06BAA-9FCF-8D66-558A-BCFEEDABB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A6B60-319D-BEA0-D8C4-E02F4C02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4C15-8F58-444D-B589-71E97E6C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4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881E-A3E2-FA0B-3C67-A1925D0D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11EAC-DD10-876B-8460-C1564CC1F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E9204-44D7-4530-241B-BF89E2672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BA485-50B9-10D4-BCF0-363AD967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5DE-DCE2-4B24-9B54-FF4CE84D65E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6612A-817F-557E-E6F0-AF72679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3DD19-7651-8DDF-27BB-0A72B283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4C15-8F58-444D-B589-71E97E6C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5248-D925-2376-A735-9C9DAC6D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E877D-47A1-A093-7CFE-374986F20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D7F51-844C-9331-00A3-2F2CB2A9D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0FD02D-F1C2-B81A-275D-599D906B4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52FF12-5609-555C-AF6E-94C9AD0BC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B904D-FE75-1D89-19AC-F261FC986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5DE-DCE2-4B24-9B54-FF4CE84D65E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BDDA73-CB6C-4EC0-BD0B-C933A7AF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415A4-4E34-FF24-C821-5D0AFA4A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4C15-8F58-444D-B589-71E97E6C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DA51-1BB4-63E6-9C13-66891C6B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788E5C-CFFA-800B-9FCF-DBE00CAB8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5DE-DCE2-4B24-9B54-FF4CE84D65E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136E3-034B-8D4C-6F0C-66384A4D5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7EA92-114E-0990-4958-8C77ACA5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4C15-8F58-444D-B589-71E97E6C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F88A6-4478-7A97-63F4-7F72FEF2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5DE-DCE2-4B24-9B54-FF4CE84D65E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C77BE2-5D16-0AD9-8B3F-8B23F3B5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6F44A-9456-04FE-DF08-91933A43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4C15-8F58-444D-B589-71E97E6C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0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B9C1-3448-CDF3-E13F-5B8CCB31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45548-FF14-4AFE-6460-79603D40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FB2C2-9AEB-6A81-2DC3-D26078A0F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B2E8C-36B6-9CAE-2281-3B299ECA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5DE-DCE2-4B24-9B54-FF4CE84D65E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8B7D5-C524-3462-189F-0A5057EA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3CC08-BF35-D3C1-52D4-3561D503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4C15-8F58-444D-B589-71E97E6C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5E13-A2C6-010E-80EC-9E476B5F4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0A12DD-6E75-52D4-FC41-79D1FDEFD8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D3252-41E3-C866-D44E-78141FE57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28D2F-83DA-19A8-6574-1830A5D05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5DE-DCE2-4B24-9B54-FF4CE84D65E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12CB-98EA-61D9-2187-941251112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09958-9973-FB00-9815-C54DD99F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4C15-8F58-444D-B589-71E97E6C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AB6B7C-8BC0-567C-9DC1-02BC7483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89739-DA8E-CA1C-9DF8-CF50003E4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9E98A-A42E-FC11-C4C7-59EF75E4F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85DE-DCE2-4B24-9B54-FF4CE84D65E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801EE-73D9-27E8-F9C6-ABBED51F4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DFFBF-AB74-390D-7D50-B131FFDF4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54C15-8F58-444D-B589-71E97E6C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8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9.jpeg"/><Relationship Id="rId7" Type="http://schemas.openxmlformats.org/officeDocument/2006/relationships/customXml" Target="../ink/ink2.xml"/><Relationship Id="rId2" Type="http://schemas.openxmlformats.org/officeDocument/2006/relationships/hyperlink" Target="https://gamma.app/docs/Cum-economisim-nf1d2j34miusuwi?mode=doc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quizizz.com/admin/quiz/67c7104bf3dfecbca4847347/cum-economisi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F8F520-EA47-606A-04FC-6DF380B6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01F3F29-01DA-8B13-223F-36582D9F5D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04" y="0"/>
            <a:ext cx="12292404" cy="6858000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B746D8A-25E8-34BD-10BA-2FCC5D486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65125"/>
            <a:ext cx="6096000" cy="34472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RO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o-RO" b="1" dirty="0">
                <a:solidFill>
                  <a:schemeClr val="bg1"/>
                </a:solidFill>
              </a:rPr>
              <a:t>GRUPA MARE 4</a:t>
            </a:r>
          </a:p>
          <a:p>
            <a:pPr marL="0" indent="0" algn="ctr">
              <a:buNone/>
            </a:pPr>
            <a:r>
              <a:rPr lang="ro-RO" b="1" dirty="0">
                <a:solidFill>
                  <a:schemeClr val="bg1"/>
                </a:solidFill>
              </a:rPr>
              <a:t>GRĂDINIȚA </a:t>
            </a:r>
            <a:r>
              <a:rPr lang="en-US" b="1" dirty="0">
                <a:solidFill>
                  <a:schemeClr val="bg1"/>
                </a:solidFill>
              </a:rPr>
              <a:t>“</a:t>
            </a:r>
            <a:r>
              <a:rPr lang="ro-RO" b="1" dirty="0">
                <a:solidFill>
                  <a:schemeClr val="bg1"/>
                </a:solidFill>
              </a:rPr>
              <a:t>MĂRȚIȘOR</a:t>
            </a:r>
            <a:r>
              <a:rPr lang="en-US" b="1" dirty="0">
                <a:solidFill>
                  <a:schemeClr val="bg1"/>
                </a:solidFill>
              </a:rPr>
              <a:t>”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Prof.</a:t>
            </a:r>
            <a:r>
              <a:rPr lang="ro-RO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CRISTINA CROITORU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BUCURE</a:t>
            </a:r>
            <a:r>
              <a:rPr lang="ro-RO" b="1" dirty="0">
                <a:solidFill>
                  <a:schemeClr val="bg1"/>
                </a:solidFill>
              </a:rPr>
              <a:t>ȘTI - 2025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2883CB-0636-E15A-9CFC-5231D018D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10"/>
            <a:ext cx="4276578" cy="2644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D02C27-A6CD-AC12-8ECC-B959BFA7BC6A}"/>
              </a:ext>
            </a:extLst>
          </p:cNvPr>
          <p:cNvSpPr txBox="1"/>
          <p:nvPr/>
        </p:nvSpPr>
        <p:spPr>
          <a:xfrm>
            <a:off x="8705461" y="3812345"/>
            <a:ext cx="3551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>
                <a:solidFill>
                  <a:schemeClr val="bg1"/>
                </a:solidFill>
              </a:rPr>
              <a:t>ECONOMISIREA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861BA-AD0C-3E73-A9D1-0850186342C1}"/>
              </a:ext>
            </a:extLst>
          </p:cNvPr>
          <p:cNvSpPr txBox="1"/>
          <p:nvPr/>
        </p:nvSpPr>
        <p:spPr>
          <a:xfrm>
            <a:off x="3289079" y="6103947"/>
            <a:ext cx="55134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#GlobalMoneyWeek2025 </a:t>
            </a:r>
            <a:endParaRPr lang="ro-RO" sz="1400" b="1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ctr"/>
            <a:r>
              <a:rPr lang="en-US" sz="14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“Think before you follow, wise money tomorrow” „</a:t>
            </a:r>
            <a:r>
              <a:rPr lang="en-US" sz="1400" b="1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Gândește-te</a:t>
            </a:r>
            <a:r>
              <a:rPr lang="en-US" sz="14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1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înainte</a:t>
            </a:r>
            <a:r>
              <a:rPr lang="en-US" sz="14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de a </a:t>
            </a:r>
            <a:r>
              <a:rPr lang="en-US" sz="1400" b="1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urma</a:t>
            </a:r>
            <a:r>
              <a:rPr lang="en-US" sz="14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bani </a:t>
            </a:r>
            <a:r>
              <a:rPr lang="en-US" sz="1400" b="1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înțelepți</a:t>
            </a:r>
            <a:r>
              <a:rPr lang="en-US" sz="14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1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mâine</a:t>
            </a:r>
            <a:r>
              <a:rPr lang="en-US" sz="14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”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5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B0E344-8CD6-401C-9303-5252E5DDC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399026" cy="440318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288888B-0F8E-4C45-CDBA-6093298F6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5805" y="634958"/>
            <a:ext cx="6281733" cy="1783335"/>
          </a:xfrm>
        </p:spPr>
        <p:txBody>
          <a:bodyPr>
            <a:noAutofit/>
          </a:bodyPr>
          <a:lstStyle/>
          <a:p>
            <a:r>
              <a:rPr lang="ro-RO" sz="2500" b="1" dirty="0">
                <a:latin typeface="+mn-lt"/>
                <a:cs typeface="Calibri Light" panose="020F0302020204030204" pitchFamily="34" charset="0"/>
              </a:rPr>
              <a:t>	Copiii de la </a:t>
            </a:r>
            <a:r>
              <a:rPr lang="en-US" sz="2500" b="1" dirty="0">
                <a:latin typeface="+mn-lt"/>
                <a:cs typeface="Calibri Light" panose="020F0302020204030204" pitchFamily="34" charset="0"/>
              </a:rPr>
              <a:t>Grupa mare 4</a:t>
            </a:r>
            <a:r>
              <a:rPr lang="ro-RO" sz="2500" b="1" dirty="0">
                <a:latin typeface="+mn-lt"/>
                <a:cs typeface="Calibri Light" panose="020F0302020204030204" pitchFamily="34" charset="0"/>
              </a:rPr>
              <a:t>,</a:t>
            </a:r>
            <a:r>
              <a:rPr lang="en-US" sz="2500" b="1" dirty="0">
                <a:latin typeface="+mn-lt"/>
                <a:cs typeface="Calibri Light" panose="020F0302020204030204" pitchFamily="34" charset="0"/>
              </a:rPr>
              <a:t> </a:t>
            </a:r>
            <a:br>
              <a:rPr lang="ro-RO" sz="2500" b="1" dirty="0">
                <a:latin typeface="+mn-lt"/>
                <a:cs typeface="Calibri Light" panose="020F0302020204030204" pitchFamily="34" charset="0"/>
              </a:rPr>
            </a:br>
            <a:r>
              <a:rPr lang="en-US" sz="2500" b="1" dirty="0" err="1">
                <a:latin typeface="+mn-lt"/>
                <a:cs typeface="Calibri Light" panose="020F0302020204030204" pitchFamily="34" charset="0"/>
              </a:rPr>
              <a:t>Grădinița</a:t>
            </a:r>
            <a:r>
              <a:rPr lang="en-US" sz="2500" b="1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ro-RO" sz="2500" b="1" dirty="0">
                <a:latin typeface="+mn-lt"/>
                <a:cs typeface="Calibri Light" panose="020F0302020204030204" pitchFamily="34" charset="0"/>
              </a:rPr>
              <a:t>”</a:t>
            </a:r>
            <a:r>
              <a:rPr lang="en-US" sz="2500" b="1" dirty="0" err="1">
                <a:latin typeface="+mn-lt"/>
                <a:cs typeface="Calibri Light" panose="020F0302020204030204" pitchFamily="34" charset="0"/>
              </a:rPr>
              <a:t>Mărțișor</a:t>
            </a:r>
            <a:r>
              <a:rPr lang="ro-RO" sz="2500" b="1" dirty="0">
                <a:latin typeface="+mn-lt"/>
                <a:cs typeface="Calibri Light" panose="020F0302020204030204" pitchFamily="34" charset="0"/>
              </a:rPr>
              <a:t>”</a:t>
            </a:r>
            <a:r>
              <a:rPr lang="en-US" sz="2500" b="1" dirty="0">
                <a:latin typeface="+mn-lt"/>
                <a:cs typeface="Calibri Light" panose="020F0302020204030204" pitchFamily="34" charset="0"/>
              </a:rPr>
              <a:t>, </a:t>
            </a:r>
            <a:r>
              <a:rPr lang="ro-RO" sz="2500" b="1" dirty="0">
                <a:latin typeface="+mn-lt"/>
                <a:cs typeface="Calibri Light" panose="020F0302020204030204" pitchFamily="34" charset="0"/>
              </a:rPr>
              <a:t>sector 4, </a:t>
            </a:r>
            <a:r>
              <a:rPr lang="en-US" sz="2500" b="1" dirty="0" err="1">
                <a:latin typeface="+mn-lt"/>
                <a:cs typeface="Calibri Light" panose="020F0302020204030204" pitchFamily="34" charset="0"/>
              </a:rPr>
              <a:t>București</a:t>
            </a:r>
            <a:r>
              <a:rPr lang="ro-RO" sz="2500" b="1" dirty="0">
                <a:latin typeface="+mn-lt"/>
                <a:cs typeface="Calibri Light" panose="020F0302020204030204" pitchFamily="34" charset="0"/>
              </a:rPr>
              <a:t> îndrumați de </a:t>
            </a:r>
            <a:r>
              <a:rPr lang="en-US" sz="2500" b="1" dirty="0">
                <a:latin typeface="+mn-lt"/>
                <a:cs typeface="Calibri Light" panose="020F0302020204030204" pitchFamily="34" charset="0"/>
              </a:rPr>
              <a:t>prof</a:t>
            </a:r>
            <a:r>
              <a:rPr lang="ro-RO" sz="2500" b="1" dirty="0">
                <a:latin typeface="+mn-lt"/>
                <a:cs typeface="Calibri Light" panose="020F0302020204030204" pitchFamily="34" charset="0"/>
              </a:rPr>
              <a:t>. </a:t>
            </a:r>
            <a:r>
              <a:rPr lang="en-US" sz="2500" b="1" dirty="0">
                <a:latin typeface="+mn-lt"/>
                <a:cs typeface="Calibri Light" panose="020F0302020204030204" pitchFamily="34" charset="0"/>
              </a:rPr>
              <a:t>Cristina Croitoru</a:t>
            </a:r>
            <a:r>
              <a:rPr lang="ro-RO" sz="2500" b="1" dirty="0">
                <a:latin typeface="+mn-lt"/>
                <a:cs typeface="Calibri Light" panose="020F0302020204030204" pitchFamily="34" charset="0"/>
              </a:rPr>
              <a:t>, </a:t>
            </a:r>
            <a:r>
              <a:rPr lang="en-US" sz="2500" b="1" dirty="0">
                <a:latin typeface="+mn-lt"/>
                <a:cs typeface="Calibri Light" panose="020F0302020204030204" pitchFamily="34" charset="0"/>
              </a:rPr>
              <a:t> a</a:t>
            </a:r>
            <a:r>
              <a:rPr lang="ro-RO" sz="2500" b="1" dirty="0">
                <a:latin typeface="+mn-lt"/>
                <a:cs typeface="Calibri Light" panose="020F0302020204030204" pitchFamily="34" charset="0"/>
              </a:rPr>
              <a:t>u</a:t>
            </a:r>
            <a:r>
              <a:rPr lang="en-US" sz="2500" b="1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ro-RO" sz="2500" b="1" dirty="0">
                <a:latin typeface="+mn-lt"/>
                <a:cs typeface="Calibri Light" panose="020F0302020204030204" pitchFamily="34" charset="0"/>
              </a:rPr>
              <a:t>participat</a:t>
            </a:r>
            <a:r>
              <a:rPr lang="en-US" sz="2500" b="1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ro-RO" sz="2500" b="1" dirty="0">
                <a:latin typeface="+mn-lt"/>
                <a:cs typeface="Calibri Light" panose="020F0302020204030204" pitchFamily="34" charset="0"/>
              </a:rPr>
              <a:t>în </a:t>
            </a:r>
            <a:r>
              <a:rPr lang="en-US" sz="2500" b="1" dirty="0" err="1">
                <a:latin typeface="+mn-lt"/>
                <a:cs typeface="Calibri Light" panose="020F0302020204030204" pitchFamily="34" charset="0"/>
              </a:rPr>
              <a:t>săptămâna</a:t>
            </a:r>
            <a:r>
              <a:rPr lang="en-US" sz="2500" b="1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ro-RO" sz="2500" b="1" dirty="0">
                <a:latin typeface="+mn-lt"/>
                <a:cs typeface="Calibri Light" panose="020F0302020204030204" pitchFamily="34" charset="0"/>
              </a:rPr>
              <a:t> 17-21 martie 2025 la </a:t>
            </a:r>
            <a:r>
              <a:rPr lang="en-US" sz="2500" b="1" dirty="0">
                <a:solidFill>
                  <a:srgbClr val="CC9900"/>
                </a:solidFill>
                <a:latin typeface="+mn-lt"/>
                <a:cs typeface="Calibri Light" panose="020F0302020204030204" pitchFamily="34" charset="0"/>
              </a:rPr>
              <a:t>Global Money Week.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FDC391-8FC4-8C40-EE61-B49BBDD54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" y="4248442"/>
            <a:ext cx="4272335" cy="25200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19018-9894-37A5-05EA-1E4490F1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05" y="2675574"/>
            <a:ext cx="6080766" cy="397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51CC8-6618-9DE3-80A2-398E89710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3030" y="0"/>
            <a:ext cx="7798970" cy="2303105"/>
          </a:xfrm>
          <a:solidFill>
            <a:srgbClr val="CDD9D8"/>
          </a:solidFill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buNone/>
            </a:pPr>
            <a:r>
              <a:rPr lang="ro-RO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JOCURI  ŞI  ACTIVITĂŢI LIBER ALESE (ALA 1)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JOC DE ROL: „Și eu ecomomisesc!”</a:t>
            </a:r>
            <a:b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(Cele 3 borcane - cheltuim, economisim, donăm)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CONSTRUCŢII: „Banca” - cuburi din lemn şi lego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ARTĂ: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„Pușculița mea”-decorare</a:t>
            </a:r>
            <a:b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F07F4-6AD1-AB84-6A4D-6F75BEB0C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8" y="3709555"/>
            <a:ext cx="3209731" cy="31484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FE4048-305E-434F-E3DB-2956E4BF4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30" y="2371378"/>
            <a:ext cx="3337903" cy="1305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55C86F-F071-8AB6-13DC-3F99E562A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34" y="2335502"/>
            <a:ext cx="4461066" cy="4522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BD56AB-F31D-A016-1629-8A65AB9C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" y="3709555"/>
            <a:ext cx="5202596" cy="31484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880F8D-5767-60DE-7003-B4CF3DB18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7" y="-66558"/>
            <a:ext cx="4319763" cy="401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8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78A52-F288-1641-6C03-E4876A73F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1783" y="256359"/>
            <a:ext cx="6580910" cy="823474"/>
          </a:xfrm>
          <a:solidFill>
            <a:srgbClr val="CFC6E0"/>
          </a:solidFill>
        </p:spPr>
        <p:txBody>
          <a:bodyPr>
            <a:normAutofit fontScale="90000"/>
          </a:bodyPr>
          <a:lstStyle/>
          <a:p>
            <a:pPr marL="0" marR="0">
              <a:buNone/>
            </a:pP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DOMENIUL OM ŞI SOCIETATE  - EDUCAȚIE FINANCIARĂ</a:t>
            </a:r>
            <a:b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„Cum economisim?” – convorbire</a:t>
            </a:r>
            <a:b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https://gamma.app/docs/Cum-economisim-nf1d2j34miusuwi?mode=doc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5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70938-D67E-7E60-B579-DDD900BD2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39" y="1222310"/>
            <a:ext cx="6467809" cy="5533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26E924-85F1-893F-6308-0CB190C97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2" y="1287625"/>
            <a:ext cx="4711959" cy="56356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D72854A-1E26-23C4-A7BB-CD29975F66AE}"/>
                  </a:ext>
                </a:extLst>
              </p14:cNvPr>
              <p14:cNvContentPartPr/>
              <p14:nvPr/>
            </p14:nvContentPartPr>
            <p14:xfrm>
              <a:off x="-904952" y="83981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D72854A-1E26-23C4-A7BB-CD29975F66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58952" y="73181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A05D411-FC7C-2FFF-3E5D-9214BD1C8D6B}"/>
                  </a:ext>
                </a:extLst>
              </p14:cNvPr>
              <p14:cNvContentPartPr/>
              <p14:nvPr/>
            </p14:nvContentPartPr>
            <p14:xfrm>
              <a:off x="-904952" y="8398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A05D411-FC7C-2FFF-3E5D-9214BD1C8D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58952" y="73181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312567E-973D-9695-C43B-A6C99FE8989B}"/>
                  </a:ext>
                </a:extLst>
              </p14:cNvPr>
              <p14:cNvContentPartPr/>
              <p14:nvPr/>
            </p14:nvContentPartPr>
            <p14:xfrm>
              <a:off x="-904952" y="83981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312567E-973D-9695-C43B-A6C99FE898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58952" y="731814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325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E6AFE2B-5662-A090-EEA8-A4B635C24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233266"/>
            <a:ext cx="5126182" cy="2290859"/>
          </a:xfrm>
        </p:spPr>
        <p:txBody>
          <a:bodyPr>
            <a:normAutofit/>
          </a:bodyPr>
          <a:lstStyle/>
          <a:p>
            <a:r>
              <a:rPr lang="ro-RO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DOMENIUL ESTETIC ȘI CREATIV</a:t>
            </a:r>
            <a:br>
              <a:rPr lang="ro-RO" sz="27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EDUCAȚIE PLASTICĂ</a:t>
            </a:r>
            <a:r>
              <a:rPr lang="ro-RO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o-RO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„Îmi doresc”</a:t>
            </a:r>
            <a:r>
              <a:rPr lang="ro-RO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o-RO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desen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b="1" dirty="0">
              <a:latin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885894-60FD-C79F-F3F2-02055A9F5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81" y="3976191"/>
            <a:ext cx="4262931" cy="26485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4FD745-B1F1-6797-9D72-A95FC7B29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FCF863-5C35-B458-A1F5-D29E4D785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558" y="2096208"/>
            <a:ext cx="1815806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5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A63220-FE26-2474-1D82-71D844B36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9FB9053-D807-E335-C710-9C7CE6AA4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6550" y="852392"/>
            <a:ext cx="5395038" cy="123358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buNone/>
            </a:pPr>
            <a:r>
              <a:rPr lang="ro-RO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JOCURI  ŞI  ACTIVITĂŢI LIBER ALESE (ALA 2) </a:t>
            </a:r>
            <a:br>
              <a:rPr lang="ro-RO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„Comoara ascunsă”  – joc de atenție  </a:t>
            </a:r>
            <a:b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„Dorințele se împlinesc!”- joc cu text și cânt </a:t>
            </a:r>
            <a:endParaRPr lang="en-US" sz="2000" b="1" dirty="0">
              <a:latin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89BF8A-5452-D47F-1EC3-508114D7C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78" y="3042741"/>
            <a:ext cx="4262931" cy="2648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ECAA22-7B6C-8920-B6BF-467CD4DFE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" y="88490"/>
            <a:ext cx="6398543" cy="66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5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91EA19-7CE8-A4BA-169F-D472730C9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D62F3DF-9B6D-2CF8-6186-AA7AEFD03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6550" y="522514"/>
            <a:ext cx="5395038" cy="1563462"/>
          </a:xfrm>
        </p:spPr>
        <p:txBody>
          <a:bodyPr>
            <a:normAutofit fontScale="90000"/>
          </a:bodyPr>
          <a:lstStyle/>
          <a:p>
            <a:pPr marL="0" marR="0">
              <a:buNone/>
            </a:pP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asigurarea retenției și a transferului </a:t>
            </a:r>
            <a:b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ziua s-a încheiat prin </a:t>
            </a:r>
            <a:b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jocul interactiv - </a:t>
            </a: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Quizizz – ”Cum economisim?”</a:t>
            </a:r>
            <a:b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https://quizizz.com/admin/quiz/67c7104bf3dfecbca4847347/cum-economisim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b="1" dirty="0">
              <a:latin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BE427C-25CC-F5DE-40BE-E21122277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78" y="3042741"/>
            <a:ext cx="4262931" cy="26485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B22C61-48A3-0159-8C31-2F8651D38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6" y="373224"/>
            <a:ext cx="5691284" cy="6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5B4BAC-F801-58B0-1D08-5CE014F98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64C35ED-BDA1-9C55-B086-A7648E97D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5338" y="228399"/>
            <a:ext cx="6168887" cy="1687991"/>
          </a:xfrm>
        </p:spPr>
        <p:txBody>
          <a:bodyPr>
            <a:noAutofit/>
          </a:bodyPr>
          <a:lstStyle/>
          <a:p>
            <a:r>
              <a:rPr lang="ro-RO" b="1" dirty="0">
                <a:latin typeface="+mn-lt"/>
              </a:rPr>
              <a:t>Vă mulțumim pentru vizionare!</a:t>
            </a:r>
            <a:endParaRPr lang="en-US" b="1" dirty="0">
              <a:latin typeface="+mn-lt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5532A7F-1D52-18FD-D371-242BCF454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5338" y="4956313"/>
            <a:ext cx="7076662" cy="19016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o-RO" sz="2700" b="1" dirty="0"/>
              <a:t>Grupa Mare 4</a:t>
            </a:r>
          </a:p>
          <a:p>
            <a:pPr marL="0" indent="0" algn="ctr">
              <a:buNone/>
            </a:pPr>
            <a:r>
              <a:rPr lang="ro-RO" sz="2700" b="1" dirty="0"/>
              <a:t>Grădinița </a:t>
            </a:r>
            <a:r>
              <a:rPr lang="en-US" sz="2700" b="1" dirty="0"/>
              <a:t>“</a:t>
            </a:r>
            <a:r>
              <a:rPr lang="ro-RO" sz="2700" b="1" dirty="0"/>
              <a:t>Mărțișor</a:t>
            </a:r>
            <a:r>
              <a:rPr lang="en-US" sz="2700" b="1" dirty="0"/>
              <a:t>”</a:t>
            </a:r>
            <a:r>
              <a:rPr lang="ro-RO" sz="2700" b="1" dirty="0"/>
              <a:t>, sector 4, </a:t>
            </a:r>
            <a:r>
              <a:rPr lang="en-US" sz="2700" b="1" dirty="0" err="1"/>
              <a:t>Bucure</a:t>
            </a:r>
            <a:r>
              <a:rPr lang="ro-RO" sz="2700" b="1" dirty="0"/>
              <a:t>ști</a:t>
            </a:r>
            <a:endParaRPr lang="en-US" sz="2700" b="1" dirty="0"/>
          </a:p>
          <a:p>
            <a:pPr marL="0" indent="0" algn="ctr">
              <a:buNone/>
            </a:pPr>
            <a:r>
              <a:rPr lang="en-US" sz="2700" b="1" dirty="0"/>
              <a:t>Prof</a:t>
            </a:r>
            <a:r>
              <a:rPr lang="ro-RO" sz="2700" b="1" dirty="0"/>
              <a:t>esor </a:t>
            </a:r>
            <a:r>
              <a:rPr lang="en-US" sz="2700" b="1" dirty="0"/>
              <a:t>CRISTINA CROITORU</a:t>
            </a:r>
          </a:p>
          <a:p>
            <a:pPr marL="0" indent="0" algn="ctr">
              <a:buNone/>
            </a:pPr>
            <a:r>
              <a:rPr lang="ro-RO" sz="2700" b="1" dirty="0"/>
              <a:t>MARTIE 2025</a:t>
            </a:r>
            <a:endParaRPr lang="en-US" sz="2700" b="1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8BF8F3-C191-A374-9A42-0D3977D27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1" y="4651513"/>
            <a:ext cx="4056202" cy="20805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5CD8A2-CEB0-B2D9-2C23-439488FFA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1" y="228399"/>
            <a:ext cx="4186829" cy="197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2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400</TotalTime>
  <Words>261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  <vt:lpstr> Copiii de la Grupa mare 4,  Grădinița ”Mărțișor”, sector 4, București îndrumați de prof. Cristina Croitoru,  au participat în săptămâna  17-21 martie 2025 la Global Money Week. </vt:lpstr>
      <vt:lpstr>JOCURI  ŞI  ACTIVITĂŢI LIBER ALESE (ALA 1) JOC DE ROL: „Și eu ecomomisesc!” (Cele 3 borcane - cheltuim, economisim, donăm) CONSTRUCŢII: „Banca” - cuburi din lemn şi lego ARTĂ: „Pușculița mea”-decorare  </vt:lpstr>
      <vt:lpstr>DOMENIUL OM ŞI SOCIETATE  - EDUCAȚIE FINANCIARĂ „Cum economisim?” – convorbire https://gamma.app/docs/Cum-economisim-nf1d2j34miusuwi?mode=doc </vt:lpstr>
      <vt:lpstr>DOMENIUL ESTETIC ȘI CREATIV EDUCAȚIE PLASTICĂ  „Îmi doresc”– desen </vt:lpstr>
      <vt:lpstr>JOCURI  ŞI  ACTIVITĂŢI LIBER ALESE (ALA 2)  „Comoara ascunsă”  – joc de atenție   „Dorințele se împlinesc!”- joc cu text și cânt </vt:lpstr>
      <vt:lpstr>Pentru asigurarea retenției și a transferului  ziua s-a încheiat prin  jocul interactiv - Quizizz – ”Cum economisim?” https://quizizz.com/admin/quiz/67c7104bf3dfecbca4847347/cum-economisim  </vt:lpstr>
      <vt:lpstr>Vă mulțumim pentru vizionare!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</dc:creator>
  <cp:lastModifiedBy>Cristina Cro</cp:lastModifiedBy>
  <cp:revision>16</cp:revision>
  <dcterms:created xsi:type="dcterms:W3CDTF">2023-03-23T16:39:03Z</dcterms:created>
  <dcterms:modified xsi:type="dcterms:W3CDTF">2025-03-20T20:58:47Z</dcterms:modified>
</cp:coreProperties>
</file>