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660"/>
  </p:normalViewPr>
  <p:slideViewPr>
    <p:cSldViewPr snapToGrid="0">
      <p:cViewPr varScale="1">
        <p:scale>
          <a:sx n="85" d="100"/>
          <a:sy n="85" d="100"/>
        </p:scale>
        <p:origin x="2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38B0DA9-1F88-4A5F-A35E-A879B112529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13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4874A-4336-42D5-A166-E7F6CCB6B4A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0DA9-1F88-4A5F-A35E-A879B1125295}" type="slidenum">
              <a:rPr lang="en-US" smtClean="0"/>
              <a:t>‹#›</a:t>
            </a:fld>
            <a:endParaRPr lang="en-US"/>
          </a:p>
        </p:txBody>
      </p:sp>
    </p:spTree>
    <p:extLst>
      <p:ext uri="{BB962C8B-B14F-4D97-AF65-F5344CB8AC3E}">
        <p14:creationId xmlns:p14="http://schemas.microsoft.com/office/powerpoint/2010/main" val="374579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54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83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spTree>
    <p:extLst>
      <p:ext uri="{BB962C8B-B14F-4D97-AF65-F5344CB8AC3E}">
        <p14:creationId xmlns:p14="http://schemas.microsoft.com/office/powerpoint/2010/main" val="234657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31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38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15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886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spTree>
    <p:extLst>
      <p:ext uri="{BB962C8B-B14F-4D97-AF65-F5344CB8AC3E}">
        <p14:creationId xmlns:p14="http://schemas.microsoft.com/office/powerpoint/2010/main" val="157721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4874A-4336-42D5-A166-E7F6CCB6B4A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B0DA9-1F88-4A5F-A35E-A879B112529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3967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4874A-4336-42D5-A166-E7F6CCB6B4A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0DA9-1F88-4A5F-A35E-A879B1125295}" type="slidenum">
              <a:rPr lang="en-US" smtClean="0"/>
              <a:t>‹#›</a:t>
            </a:fld>
            <a:endParaRPr lang="en-US"/>
          </a:p>
        </p:txBody>
      </p:sp>
    </p:spTree>
    <p:extLst>
      <p:ext uri="{BB962C8B-B14F-4D97-AF65-F5344CB8AC3E}">
        <p14:creationId xmlns:p14="http://schemas.microsoft.com/office/powerpoint/2010/main" val="372543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4874A-4336-42D5-A166-E7F6CCB6B4A4}"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B0DA9-1F88-4A5F-A35E-A879B112529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61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4874A-4336-42D5-A166-E7F6CCB6B4A4}"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B0DA9-1F88-4A5F-A35E-A879B112529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2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4874A-4336-42D5-A166-E7F6CCB6B4A4}"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B0DA9-1F88-4A5F-A35E-A879B1125295}" type="slidenum">
              <a:rPr lang="en-US" smtClean="0"/>
              <a:t>‹#›</a:t>
            </a:fld>
            <a:endParaRPr lang="en-US"/>
          </a:p>
        </p:txBody>
      </p:sp>
    </p:spTree>
    <p:extLst>
      <p:ext uri="{BB962C8B-B14F-4D97-AF65-F5344CB8AC3E}">
        <p14:creationId xmlns:p14="http://schemas.microsoft.com/office/powerpoint/2010/main" val="226080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4874A-4336-42D5-A166-E7F6CCB6B4A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0DA9-1F88-4A5F-A35E-A879B112529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81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4874A-4336-42D5-A166-E7F6CCB6B4A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B0DA9-1F88-4A5F-A35E-A879B1125295}" type="slidenum">
              <a:rPr lang="en-US" smtClean="0"/>
              <a:t>‹#›</a:t>
            </a:fld>
            <a:endParaRPr lang="en-US"/>
          </a:p>
        </p:txBody>
      </p:sp>
    </p:spTree>
    <p:extLst>
      <p:ext uri="{BB962C8B-B14F-4D97-AF65-F5344CB8AC3E}">
        <p14:creationId xmlns:p14="http://schemas.microsoft.com/office/powerpoint/2010/main" val="246994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44874A-4336-42D5-A166-E7F6CCB6B4A4}" type="datetimeFigureOut">
              <a:rPr lang="en-US" smtClean="0"/>
              <a:t>3/21/2025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8B0DA9-1F88-4A5F-A35E-A879B1125295}" type="slidenum">
              <a:rPr lang="en-US" smtClean="0"/>
              <a:t>‹#›</a:t>
            </a:fld>
            <a:endParaRPr lang="en-US"/>
          </a:p>
        </p:txBody>
      </p:sp>
    </p:spTree>
    <p:extLst>
      <p:ext uri="{BB962C8B-B14F-4D97-AF65-F5344CB8AC3E}">
        <p14:creationId xmlns:p14="http://schemas.microsoft.com/office/powerpoint/2010/main" val="291173136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jpe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6929-CBDA-43A8-B055-7D2C34B0C538}"/>
              </a:ext>
            </a:extLst>
          </p:cNvPr>
          <p:cNvSpPr>
            <a:spLocks noGrp="1"/>
          </p:cNvSpPr>
          <p:nvPr>
            <p:ph type="ctrTitle"/>
          </p:nvPr>
        </p:nvSpPr>
        <p:spPr/>
        <p:txBody>
          <a:bodyPr>
            <a:normAutofit fontScale="90000"/>
          </a:bodyPr>
          <a:lstStyle/>
          <a:p>
            <a:br>
              <a:rPr lang="ro-RO" sz="4400" b="1" dirty="0">
                <a:latin typeface="Times New Roman" panose="02020603050405020304" pitchFamily="18" charset="0"/>
                <a:cs typeface="Times New Roman" panose="02020603050405020304" pitchFamily="18" charset="0"/>
              </a:rPr>
            </a:br>
            <a:r>
              <a:rPr lang="en-US" sz="3100" b="1" dirty="0">
                <a:latin typeface="Times New Roman" panose="02020603050405020304" pitchFamily="18" charset="0"/>
                <a:cs typeface="Times New Roman" panose="02020603050405020304" pitchFamily="18" charset="0"/>
              </a:rPr>
              <a:t>GLOBAL MONEY WEEK</a:t>
            </a:r>
            <a:br>
              <a:rPr lang="ro-RO" sz="3100" b="1" dirty="0">
                <a:latin typeface="Times New Roman" panose="02020603050405020304" pitchFamily="18" charset="0"/>
                <a:cs typeface="Times New Roman" panose="02020603050405020304" pitchFamily="18" charset="0"/>
              </a:rPr>
            </a:br>
            <a:r>
              <a:rPr lang="ro-RO" sz="3100" b="1" dirty="0">
                <a:latin typeface="Times New Roman" panose="02020603050405020304" pitchFamily="18" charset="0"/>
                <a:cs typeface="Times New Roman" panose="02020603050405020304" pitchFamily="18" charset="0"/>
              </a:rPr>
              <a:t>17 – 21 martie 2025</a:t>
            </a:r>
            <a:endParaRPr lang="en-US" sz="31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75189F9-BA23-4832-A3FE-C6D0DBBB98F6}"/>
              </a:ext>
            </a:extLst>
          </p:cNvPr>
          <p:cNvSpPr>
            <a:spLocks noGrp="1"/>
          </p:cNvSpPr>
          <p:nvPr>
            <p:ph type="subTitle" idx="1"/>
          </p:nvPr>
        </p:nvSpPr>
        <p:spPr/>
        <p:txBody>
          <a:bodyPr>
            <a:normAutofit/>
          </a:bodyPr>
          <a:lstStyle/>
          <a:p>
            <a:pPr algn="r"/>
            <a:r>
              <a:rPr lang="en-US" dirty="0"/>
              <a:t>“</a:t>
            </a:r>
            <a:r>
              <a:rPr lang="en-US" sz="2200" i="1" dirty="0">
                <a:latin typeface="Times New Roman" panose="02020603050405020304" pitchFamily="18" charset="0"/>
                <a:cs typeface="Times New Roman" panose="02020603050405020304" pitchFamily="18" charset="0"/>
              </a:rPr>
              <a:t>Think before you follow, wise money tomorrow.”</a:t>
            </a:r>
          </a:p>
          <a:p>
            <a:pPr algn="r"/>
            <a:r>
              <a:rPr lang="ro-RO" sz="2200" i="1" dirty="0">
                <a:latin typeface="Times New Roman" panose="02020603050405020304" pitchFamily="18" charset="0"/>
                <a:cs typeface="Times New Roman" panose="02020603050405020304" pitchFamily="18" charset="0"/>
              </a:rPr>
              <a:t>P</a:t>
            </a:r>
            <a:r>
              <a:rPr lang="en-US" sz="2200" i="1" dirty="0" err="1">
                <a:latin typeface="Times New Roman" panose="02020603050405020304" pitchFamily="18" charset="0"/>
                <a:cs typeface="Times New Roman" panose="02020603050405020304" pitchFamily="18" charset="0"/>
              </a:rPr>
              <a:t>rof</a:t>
            </a:r>
            <a:r>
              <a:rPr lang="en-US" sz="2200" i="1" dirty="0">
                <a:latin typeface="Times New Roman" panose="02020603050405020304" pitchFamily="18" charset="0"/>
                <a:cs typeface="Times New Roman" panose="02020603050405020304" pitchFamily="18" charset="0"/>
              </a:rPr>
              <a:t>. T</a:t>
            </a:r>
            <a:r>
              <a:rPr lang="ro-RO" sz="2200" i="1" dirty="0">
                <a:latin typeface="Times New Roman" panose="02020603050405020304" pitchFamily="18" charset="0"/>
                <a:cs typeface="Times New Roman" panose="02020603050405020304" pitchFamily="18" charset="0"/>
              </a:rPr>
              <a:t>ăutu Petruța Roxana</a:t>
            </a:r>
            <a:endParaRPr lang="en-US" sz="2200"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C25AAB1-D6EA-4748-84DD-D6690392F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553" y="4069762"/>
            <a:ext cx="1551330" cy="908637"/>
          </a:xfrm>
          <a:prstGeom prst="rect">
            <a:avLst/>
          </a:prstGeom>
        </p:spPr>
      </p:pic>
    </p:spTree>
    <p:extLst>
      <p:ext uri="{BB962C8B-B14F-4D97-AF65-F5344CB8AC3E}">
        <p14:creationId xmlns:p14="http://schemas.microsoft.com/office/powerpoint/2010/main" val="361749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8F76D-2F2D-4246-A596-A03F3867BEF1}"/>
              </a:ext>
            </a:extLst>
          </p:cNvPr>
          <p:cNvSpPr>
            <a:spLocks noGrp="1"/>
          </p:cNvSpPr>
          <p:nvPr>
            <p:ph type="title"/>
          </p:nvPr>
        </p:nvSpPr>
        <p:spPr/>
        <p:txBody>
          <a:bodyPr>
            <a:normAutofit fontScale="90000"/>
          </a:bodyPr>
          <a:lstStyle/>
          <a:p>
            <a:br>
              <a:rPr lang="ro-RO" dirty="0"/>
            </a:br>
            <a:r>
              <a:rPr lang="ro-RO" dirty="0">
                <a:latin typeface="Times New Roman" panose="02020603050405020304" pitchFamily="18" charset="0"/>
                <a:cs typeface="Times New Roman" panose="02020603050405020304" pitchFamily="18" charset="0"/>
              </a:rPr>
              <a:t>Global Money Week</a:t>
            </a:r>
            <a:br>
              <a:rPr lang="ro-RO" dirty="0"/>
            </a:b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Think before you follow, wise money tomorrow.”</a:t>
            </a:r>
            <a:br>
              <a:rPr lang="en-US" sz="4400" i="1"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61A2411-3338-46F1-B4E4-BA5A1B3187DD}"/>
              </a:ext>
            </a:extLst>
          </p:cNvPr>
          <p:cNvSpPr>
            <a:spLocks noGrp="1"/>
          </p:cNvSpPr>
          <p:nvPr>
            <p:ph idx="1"/>
          </p:nvPr>
        </p:nvSpPr>
        <p:spPr/>
        <p:txBody>
          <a:bodyPr/>
          <a:lstStyle/>
          <a:p>
            <a:pPr marL="0" indent="0" algn="ctr">
              <a:buNone/>
            </a:pPr>
            <a:r>
              <a:rPr lang="ro-RO" b="1" dirty="0">
                <a:latin typeface="Times New Roman" panose="02020603050405020304" pitchFamily="18" charset="0"/>
                <a:cs typeface="Times New Roman" panose="02020603050405020304" pitchFamily="18" charset="0"/>
              </a:rPr>
              <a:t>De ce este importantă educația financiară?</a:t>
            </a:r>
          </a:p>
          <a:p>
            <a:pPr marL="0" indent="0" algn="just">
              <a:buNone/>
            </a:pPr>
            <a:r>
              <a:rPr lang="ro-RO" sz="3200" dirty="0">
                <a:latin typeface="Times New Roman" panose="02020603050405020304" pitchFamily="18" charset="0"/>
                <a:cs typeface="Times New Roman" panose="02020603050405020304" pitchFamily="18" charset="0"/>
              </a:rPr>
              <a:t>Pentru că ne ajută să înțelegem cum folosim banii în mod responsabil. Învățăm cum să economisim, cum să cheltuim cu grijă și cum să ne pregătim pentru viitor. Cu cât știm mai multe despre bani, cu atât putem lua decizii mai bune pentru noi și pentru cei din jur. </a:t>
            </a:r>
          </a:p>
          <a:p>
            <a:pPr marL="0" indent="0">
              <a:buNone/>
            </a:pPr>
            <a:endParaRPr lang="en-US" dirty="0"/>
          </a:p>
        </p:txBody>
      </p:sp>
      <p:pic>
        <p:nvPicPr>
          <p:cNvPr id="4" name="Picture 3">
            <a:extLst>
              <a:ext uri="{FF2B5EF4-FFF2-40B4-BE49-F238E27FC236}">
                <a16:creationId xmlns:a16="http://schemas.microsoft.com/office/drawing/2014/main" id="{2F56D992-592A-4EE2-9A8D-4EC2451E3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9633" y="5128942"/>
            <a:ext cx="1551330" cy="908637"/>
          </a:xfrm>
          <a:prstGeom prst="rect">
            <a:avLst/>
          </a:prstGeom>
        </p:spPr>
      </p:pic>
    </p:spTree>
    <p:extLst>
      <p:ext uri="{BB962C8B-B14F-4D97-AF65-F5344CB8AC3E}">
        <p14:creationId xmlns:p14="http://schemas.microsoft.com/office/powerpoint/2010/main" val="366157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6A7-B65F-48F2-BBD0-C6E827BE506A}"/>
              </a:ext>
            </a:extLst>
          </p:cNvPr>
          <p:cNvSpPr>
            <a:spLocks noGrp="1"/>
          </p:cNvSpPr>
          <p:nvPr>
            <p:ph type="title"/>
          </p:nvPr>
        </p:nvSpPr>
        <p:spPr/>
        <p:txBody>
          <a:bodyPr>
            <a:normAutofit/>
          </a:bodyPr>
          <a:lstStyle/>
          <a:p>
            <a:r>
              <a:rPr lang="ro-RO" dirty="0">
                <a:latin typeface="Times New Roman" panose="02020603050405020304" pitchFamily="18" charset="0"/>
                <a:cs typeface="Times New Roman" panose="02020603050405020304" pitchFamily="18" charset="0"/>
              </a:rPr>
              <a:t>Global Money Week </a:t>
            </a:r>
            <a:br>
              <a:rPr lang="ro-RO"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Think before you follow, wise money tomorrow.”</a:t>
            </a:r>
            <a:endParaRPr lang="en-US" sz="22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21741861-7132-45F5-B0A5-BA65DE404DF1}"/>
              </a:ext>
            </a:extLst>
          </p:cNvPr>
          <p:cNvGraphicFramePr>
            <a:graphicFrameLocks noChangeAspect="1"/>
          </p:cNvGraphicFramePr>
          <p:nvPr>
            <p:extLst>
              <p:ext uri="{D42A27DB-BD31-4B8C-83A1-F6EECF244321}">
                <p14:modId xmlns:p14="http://schemas.microsoft.com/office/powerpoint/2010/main" val="130310014"/>
              </p:ext>
            </p:extLst>
          </p:nvPr>
        </p:nvGraphicFramePr>
        <p:xfrm>
          <a:off x="1449388" y="2666533"/>
          <a:ext cx="9464675" cy="3122612"/>
        </p:xfrm>
        <a:graphic>
          <a:graphicData uri="http://schemas.openxmlformats.org/presentationml/2006/ole">
            <mc:AlternateContent xmlns:mc="http://schemas.openxmlformats.org/markup-compatibility/2006">
              <mc:Choice xmlns:v="urn:schemas-microsoft-com:vml" Requires="v">
                <p:oleObj spid="_x0000_s1028" name="Document" r:id="rId3" imgW="9512925" imgH="3146075" progId="Word.Document.12">
                  <p:embed/>
                </p:oleObj>
              </mc:Choice>
              <mc:Fallback>
                <p:oleObj name="Document" r:id="rId3" imgW="9512925" imgH="3146075" progId="Word.Document.12">
                  <p:embed/>
                  <p:pic>
                    <p:nvPicPr>
                      <p:cNvPr id="0" name=""/>
                      <p:cNvPicPr/>
                      <p:nvPr/>
                    </p:nvPicPr>
                    <p:blipFill>
                      <a:blip r:embed="rId4"/>
                      <a:stretch>
                        <a:fillRect/>
                      </a:stretch>
                    </p:blipFill>
                    <p:spPr>
                      <a:xfrm>
                        <a:off x="1449388" y="2666533"/>
                        <a:ext cx="9464675" cy="3122612"/>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6826292C-88BA-4179-81CF-08F666C10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339" y="1129185"/>
            <a:ext cx="1551330" cy="908637"/>
          </a:xfrm>
          <a:prstGeom prst="rect">
            <a:avLst/>
          </a:prstGeom>
        </p:spPr>
      </p:pic>
    </p:spTree>
    <p:extLst>
      <p:ext uri="{BB962C8B-B14F-4D97-AF65-F5344CB8AC3E}">
        <p14:creationId xmlns:p14="http://schemas.microsoft.com/office/powerpoint/2010/main" val="1208682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24F0-5E73-4691-9D1B-E595E638117A}"/>
              </a:ext>
            </a:extLst>
          </p:cNvPr>
          <p:cNvSpPr>
            <a:spLocks noGrp="1"/>
          </p:cNvSpPr>
          <p:nvPr>
            <p:ph type="title"/>
          </p:nvPr>
        </p:nvSpPr>
        <p:spPr/>
        <p:txBody>
          <a:bodyPr>
            <a:normAutofit/>
          </a:bodyPr>
          <a:lstStyle/>
          <a:p>
            <a:r>
              <a:rPr lang="ro-RO" dirty="0">
                <a:latin typeface="Times New Roman" panose="02020603050405020304" pitchFamily="18" charset="0"/>
                <a:cs typeface="Times New Roman" panose="02020603050405020304" pitchFamily="18" charset="0"/>
              </a:rPr>
              <a:t>Global Money Week </a:t>
            </a:r>
            <a:br>
              <a:rPr lang="ro-RO"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Think before you follow, wise money tomorrow.”</a:t>
            </a:r>
            <a:endParaRPr lang="en-US" sz="2200" dirty="0"/>
          </a:p>
        </p:txBody>
      </p:sp>
      <p:pic>
        <p:nvPicPr>
          <p:cNvPr id="9" name="Content Placeholder 8">
            <a:extLst>
              <a:ext uri="{FF2B5EF4-FFF2-40B4-BE49-F238E27FC236}">
                <a16:creationId xmlns:a16="http://schemas.microsoft.com/office/drawing/2014/main" id="{4F6C06DF-D233-4068-9525-4F9A5B055B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888655"/>
            <a:ext cx="4707778" cy="2648125"/>
          </a:xfrm>
        </p:spPr>
      </p:pic>
      <p:sp>
        <p:nvSpPr>
          <p:cNvPr id="4" name="Content Placeholder 3">
            <a:extLst>
              <a:ext uri="{FF2B5EF4-FFF2-40B4-BE49-F238E27FC236}">
                <a16:creationId xmlns:a16="http://schemas.microsoft.com/office/drawing/2014/main" id="{A674E16C-C89F-4E89-B5DE-47E010C3F60D}"/>
              </a:ext>
            </a:extLst>
          </p:cNvPr>
          <p:cNvSpPr>
            <a:spLocks noGrp="1"/>
          </p:cNvSpPr>
          <p:nvPr>
            <p:ph sz="half" idx="2"/>
          </p:nvPr>
        </p:nvSpPr>
        <p:spPr>
          <a:xfrm>
            <a:off x="6181344" y="2560320"/>
            <a:ext cx="4718304" cy="3310128"/>
          </a:xfrm>
        </p:spPr>
        <p:txBody>
          <a:bodyPr>
            <a:normAutofit fontScale="92500" lnSpcReduction="10000"/>
          </a:bodyPr>
          <a:lstStyle/>
          <a:p>
            <a:pPr marL="0" indent="0" algn="just">
              <a:buNone/>
            </a:pPr>
            <a:r>
              <a:rPr lang="ro-RO" dirty="0">
                <a:latin typeface="Times New Roman" panose="02020603050405020304" pitchFamily="18" charset="0"/>
                <a:cs typeface="Times New Roman" panose="02020603050405020304" pitchFamily="18" charset="0"/>
              </a:rPr>
              <a:t>O altă activitate a fost rezolvarea unei fișe de lucru </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Venitul meu lunar</a:t>
            </a:r>
            <a:r>
              <a:rPr lang="en-US" dirty="0">
                <a:latin typeface="Times New Roman" panose="02020603050405020304" pitchFamily="18" charset="0"/>
                <a:cs typeface="Times New Roman" panose="02020603050405020304" pitchFamily="18" charset="0"/>
              </a:rPr>
              <a:t>”</a:t>
            </a:r>
            <a:r>
              <a:rPr lang="ro-RO" dirty="0">
                <a:latin typeface="Times New Roman" panose="02020603050405020304" pitchFamily="18" charset="0"/>
                <a:cs typeface="Times New Roman" panose="02020603050405020304" pitchFamily="18" charset="0"/>
              </a:rPr>
              <a:t> ce le oferea elevilor o situație practică în care trebuiau să-și planifice bugetul personal pornind de la un venit fix. Prin completarea cheltuielilor și rezolvarea unui scenariu surpriză, aceștia au învățat despre importanța economisirii și a luării unor decizii financiare responsabile.</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C0BAF8E-50D5-4420-93DA-4EDDE46D7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339" y="1129185"/>
            <a:ext cx="1551330" cy="908637"/>
          </a:xfrm>
          <a:prstGeom prst="rect">
            <a:avLst/>
          </a:prstGeom>
        </p:spPr>
      </p:pic>
    </p:spTree>
    <p:extLst>
      <p:ext uri="{BB962C8B-B14F-4D97-AF65-F5344CB8AC3E}">
        <p14:creationId xmlns:p14="http://schemas.microsoft.com/office/powerpoint/2010/main" val="380558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BF21C-6DFE-4DFD-8612-8566BF7F5C95}"/>
              </a:ext>
            </a:extLst>
          </p:cNvPr>
          <p:cNvSpPr>
            <a:spLocks noGrp="1"/>
          </p:cNvSpPr>
          <p:nvPr>
            <p:ph type="title"/>
          </p:nvPr>
        </p:nvSpPr>
        <p:spPr/>
        <p:txBody>
          <a:bodyPr>
            <a:normAutofit/>
          </a:bodyPr>
          <a:lstStyle/>
          <a:p>
            <a:r>
              <a:rPr lang="ro-RO" dirty="0">
                <a:latin typeface="Times New Roman" panose="02020603050405020304" pitchFamily="18" charset="0"/>
                <a:cs typeface="Times New Roman" panose="02020603050405020304" pitchFamily="18" charset="0"/>
              </a:rPr>
              <a:t>Global Money Week </a:t>
            </a:r>
            <a:br>
              <a:rPr lang="ro-RO"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Think before you follow, wise money tomorrow.”</a:t>
            </a:r>
            <a:endParaRPr lang="en-US" sz="2200" dirty="0"/>
          </a:p>
        </p:txBody>
      </p:sp>
      <p:pic>
        <p:nvPicPr>
          <p:cNvPr id="7" name="Content Placeholder 6">
            <a:extLst>
              <a:ext uri="{FF2B5EF4-FFF2-40B4-BE49-F238E27FC236}">
                <a16:creationId xmlns:a16="http://schemas.microsoft.com/office/drawing/2014/main" id="{81B1D2CF-5417-46AA-844A-3A97BDFC350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8494" y="2560638"/>
            <a:ext cx="4482353" cy="3309937"/>
          </a:xfrm>
        </p:spPr>
      </p:pic>
      <p:sp>
        <p:nvSpPr>
          <p:cNvPr id="4" name="Content Placeholder 3">
            <a:extLst>
              <a:ext uri="{FF2B5EF4-FFF2-40B4-BE49-F238E27FC236}">
                <a16:creationId xmlns:a16="http://schemas.microsoft.com/office/drawing/2014/main" id="{E7281DA1-D500-49DE-B797-DEC8F562CB97}"/>
              </a:ext>
            </a:extLst>
          </p:cNvPr>
          <p:cNvSpPr>
            <a:spLocks noGrp="1"/>
          </p:cNvSpPr>
          <p:nvPr>
            <p:ph sz="half" idx="2"/>
          </p:nvPr>
        </p:nvSpPr>
        <p:spPr/>
        <p:txBody>
          <a:bodyPr>
            <a:normAutofit fontScale="85000" lnSpcReduction="10000"/>
          </a:bodyPr>
          <a:lstStyle/>
          <a:p>
            <a:pPr marL="0" indent="0" algn="just">
              <a:buNone/>
            </a:pPr>
            <a:r>
              <a:rPr lang="ro-RO" dirty="0">
                <a:latin typeface="Times New Roman" panose="02020603050405020304" pitchFamily="18" charset="0"/>
                <a:cs typeface="Times New Roman" panose="02020603050405020304" pitchFamily="18" charset="0"/>
              </a:rPr>
              <a:t>Alături de elevii clasei a X-a am participat la Programul Educațional LifeLab by BCR prin care au intrat în rolul unui antreprenor și au rezolvat sarcini legate de inițierea unei afaceri: au identificat surse de finanțare, au stabilit un preț de vânzare cu profit, au calculat costul unui credit și au reflectat asupra calităților personale necesare pentru succes în antreprenoriat. Activitatea a îmbinat concepte financiare, matematică aplicată și autoanaliză. </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42E4EC0-02E3-4740-940F-D7B39DA2B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339" y="1129185"/>
            <a:ext cx="1551330" cy="908637"/>
          </a:xfrm>
          <a:prstGeom prst="rect">
            <a:avLst/>
          </a:prstGeom>
        </p:spPr>
      </p:pic>
    </p:spTree>
    <p:extLst>
      <p:ext uri="{BB962C8B-B14F-4D97-AF65-F5344CB8AC3E}">
        <p14:creationId xmlns:p14="http://schemas.microsoft.com/office/powerpoint/2010/main" val="320335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6541-6A1E-49A8-BEA4-10141E54ECA0}"/>
              </a:ext>
            </a:extLst>
          </p:cNvPr>
          <p:cNvSpPr>
            <a:spLocks noGrp="1"/>
          </p:cNvSpPr>
          <p:nvPr>
            <p:ph type="title"/>
          </p:nvPr>
        </p:nvSpPr>
        <p:spPr/>
        <p:txBody>
          <a:bodyPr>
            <a:normAutofit/>
          </a:bodyPr>
          <a:lstStyle/>
          <a:p>
            <a:r>
              <a:rPr lang="ro-RO" dirty="0">
                <a:latin typeface="Times New Roman" panose="02020603050405020304" pitchFamily="18" charset="0"/>
                <a:cs typeface="Times New Roman" panose="02020603050405020304" pitchFamily="18" charset="0"/>
              </a:rPr>
              <a:t>Global Money Week </a:t>
            </a:r>
            <a:br>
              <a:rPr lang="ro-RO"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Think before you follow, wise money tomorrow.”</a:t>
            </a:r>
            <a:endParaRPr lang="en-US" sz="2200" dirty="0"/>
          </a:p>
        </p:txBody>
      </p:sp>
      <p:pic>
        <p:nvPicPr>
          <p:cNvPr id="7" name="Content Placeholder 6">
            <a:extLst>
              <a:ext uri="{FF2B5EF4-FFF2-40B4-BE49-F238E27FC236}">
                <a16:creationId xmlns:a16="http://schemas.microsoft.com/office/drawing/2014/main" id="{55EBD576-9630-4D47-9D16-517FF82F82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560321"/>
            <a:ext cx="4718050" cy="2982238"/>
          </a:xfrm>
        </p:spPr>
      </p:pic>
      <p:sp>
        <p:nvSpPr>
          <p:cNvPr id="4" name="Content Placeholder 3">
            <a:extLst>
              <a:ext uri="{FF2B5EF4-FFF2-40B4-BE49-F238E27FC236}">
                <a16:creationId xmlns:a16="http://schemas.microsoft.com/office/drawing/2014/main" id="{35ADC78F-A8C7-4060-93D1-90EF39E9C082}"/>
              </a:ext>
            </a:extLst>
          </p:cNvPr>
          <p:cNvSpPr>
            <a:spLocks noGrp="1"/>
          </p:cNvSpPr>
          <p:nvPr>
            <p:ph sz="half" idx="2"/>
          </p:nvPr>
        </p:nvSpPr>
        <p:spPr/>
        <p:txBody>
          <a:bodyPr>
            <a:normAutofit fontScale="92500"/>
          </a:bodyPr>
          <a:lstStyle/>
          <a:p>
            <a:pPr marL="0" indent="0">
              <a:buNone/>
            </a:pPr>
            <a:r>
              <a:rPr lang="ro-RO" dirty="0">
                <a:latin typeface="Times New Roman" panose="02020603050405020304" pitchFamily="18" charset="0"/>
                <a:cs typeface="Times New Roman" panose="02020603050405020304" pitchFamily="18" charset="0"/>
              </a:rPr>
              <a:t>Cu elevii clasei a VIII-a am participat la GMW, activitate propusă de BNR, în parteneriat cu ME, sub egida Organizației pentru Cooperare și Dezvoltare Economică. </a:t>
            </a:r>
          </a:p>
          <a:p>
            <a:pPr marL="0" indent="0">
              <a:buNone/>
            </a:pPr>
            <a:r>
              <a:rPr lang="ro-RO" dirty="0">
                <a:latin typeface="Times New Roman" panose="02020603050405020304" pitchFamily="18" charset="0"/>
                <a:cs typeface="Times New Roman" panose="02020603050405020304" pitchFamily="18" charset="0"/>
              </a:rPr>
              <a:t>Această activitate a avut rolul de a îmbunătăți nivelul de educație financiară al copiilor cu scopul de a crește bunăstarea economică viitoare.</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5A70AC3-C569-48A2-99F7-BED9FCF41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339" y="1129185"/>
            <a:ext cx="1551330" cy="908637"/>
          </a:xfrm>
          <a:prstGeom prst="rect">
            <a:avLst/>
          </a:prstGeom>
        </p:spPr>
      </p:pic>
    </p:spTree>
    <p:extLst>
      <p:ext uri="{BB962C8B-B14F-4D97-AF65-F5344CB8AC3E}">
        <p14:creationId xmlns:p14="http://schemas.microsoft.com/office/powerpoint/2010/main" val="242017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972C1-D16C-49C4-BC46-3B5441226F94}"/>
              </a:ext>
            </a:extLst>
          </p:cNvPr>
          <p:cNvSpPr>
            <a:spLocks noGrp="1"/>
          </p:cNvSpPr>
          <p:nvPr>
            <p:ph type="title"/>
          </p:nvPr>
        </p:nvSpPr>
        <p:spPr/>
        <p:txBody>
          <a:bodyPr>
            <a:normAutofit/>
          </a:bodyPr>
          <a:lstStyle/>
          <a:p>
            <a:r>
              <a:rPr lang="ro-RO" dirty="0">
                <a:latin typeface="Times New Roman" panose="02020603050405020304" pitchFamily="18" charset="0"/>
                <a:cs typeface="Times New Roman" panose="02020603050405020304" pitchFamily="18" charset="0"/>
              </a:rPr>
              <a:t>Global Money Week </a:t>
            </a:r>
            <a:br>
              <a:rPr lang="ro-RO" dirty="0">
                <a:latin typeface="Times New Roman" panose="02020603050405020304" pitchFamily="18" charset="0"/>
                <a:cs typeface="Times New Roman" panose="02020603050405020304" pitchFamily="18" charset="0"/>
              </a:rPr>
            </a:br>
            <a:r>
              <a:rPr lang="ro-RO" sz="2200" b="1" u="sng" dirty="0">
                <a:latin typeface="Times New Roman" panose="02020603050405020304" pitchFamily="18" charset="0"/>
                <a:cs typeface="Times New Roman" panose="02020603050405020304" pitchFamily="18" charset="0"/>
              </a:rPr>
              <a:t>Concluzii și impact</a:t>
            </a:r>
            <a:endParaRPr lang="en-US" sz="2200" b="1" u="sng" dirty="0"/>
          </a:p>
        </p:txBody>
      </p:sp>
      <p:sp>
        <p:nvSpPr>
          <p:cNvPr id="3" name="Content Placeholder 2">
            <a:extLst>
              <a:ext uri="{FF2B5EF4-FFF2-40B4-BE49-F238E27FC236}">
                <a16:creationId xmlns:a16="http://schemas.microsoft.com/office/drawing/2014/main" id="{2FDAD9A3-C034-4444-9B55-E71C1C65E7F2}"/>
              </a:ext>
            </a:extLst>
          </p:cNvPr>
          <p:cNvSpPr>
            <a:spLocks noGrp="1"/>
          </p:cNvSpPr>
          <p:nvPr>
            <p:ph idx="1"/>
          </p:nvPr>
        </p:nvSpPr>
        <p:spPr/>
        <p:txBody>
          <a:bodyPr>
            <a:normAutofit/>
          </a:bodyPr>
          <a:lstStyle/>
          <a:p>
            <a:r>
              <a:rPr lang="ro-RO" sz="2000" dirty="0">
                <a:latin typeface="Times New Roman" panose="02020603050405020304" pitchFamily="18" charset="0"/>
                <a:cs typeface="Times New Roman" panose="02020603050405020304" pitchFamily="18" charset="0"/>
              </a:rPr>
              <a:t>Elevii au înțeles importanța gestionării responsabile a banilor.</a:t>
            </a:r>
          </a:p>
          <a:p>
            <a:r>
              <a:rPr lang="ro-RO" sz="2000" dirty="0">
                <a:latin typeface="Times New Roman" panose="02020603050405020304" pitchFamily="18" charset="0"/>
                <a:cs typeface="Times New Roman" panose="02020603050405020304" pitchFamily="18" charset="0"/>
              </a:rPr>
              <a:t>Activitățile au stimulat gândirea critică și luarea deciziilor financiare.</a:t>
            </a:r>
          </a:p>
          <a:p>
            <a:r>
              <a:rPr lang="ro-RO" sz="2000" dirty="0">
                <a:latin typeface="Times New Roman" panose="02020603050405020304" pitchFamily="18" charset="0"/>
                <a:cs typeface="Times New Roman" panose="02020603050405020304" pitchFamily="18" charset="0"/>
              </a:rPr>
              <a:t>Au fost încurajați să economisească și să planifice pe termen lung.</a:t>
            </a:r>
          </a:p>
          <a:p>
            <a:r>
              <a:rPr lang="ro-RO" sz="2000" dirty="0">
                <a:latin typeface="Times New Roman" panose="02020603050405020304" pitchFamily="18" charset="0"/>
                <a:cs typeface="Times New Roman" panose="02020603050405020304" pitchFamily="18" charset="0"/>
              </a:rPr>
              <a:t>Participarea activă a crescut interesul pentru educația financiară.</a:t>
            </a:r>
          </a:p>
          <a:p>
            <a:pPr marL="0" indent="0">
              <a:buNone/>
            </a:pPr>
            <a:endParaRPr lang="ro-RO" sz="2000" dirty="0">
              <a:latin typeface="Times New Roman" panose="02020603050405020304" pitchFamily="18" charset="0"/>
              <a:cs typeface="Times New Roman" panose="02020603050405020304" pitchFamily="18" charset="0"/>
            </a:endParaRPr>
          </a:p>
          <a:p>
            <a:pPr marL="0" indent="0" algn="ctr">
              <a:buNone/>
            </a:pPr>
            <a:r>
              <a:rPr lang="ro-RO" sz="2000" b="1" i="1" dirty="0">
                <a:latin typeface="Times New Roman" panose="02020603050405020304" pitchFamily="18" charset="0"/>
                <a:cs typeface="Times New Roman" panose="02020603050405020304" pitchFamily="18" charset="0"/>
              </a:rPr>
              <a:t>Învață. Economisește. Câștigă!</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0960071-BD31-4E3B-8669-A2675C789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339" y="1129185"/>
            <a:ext cx="1551330" cy="908637"/>
          </a:xfrm>
          <a:prstGeom prst="rect">
            <a:avLst/>
          </a:prstGeom>
        </p:spPr>
      </p:pic>
    </p:spTree>
    <p:extLst>
      <p:ext uri="{BB962C8B-B14F-4D97-AF65-F5344CB8AC3E}">
        <p14:creationId xmlns:p14="http://schemas.microsoft.com/office/powerpoint/2010/main" val="20718762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75</TotalTime>
  <Words>399</Words>
  <Application>Microsoft Office PowerPoint</Application>
  <PresentationFormat>Widescreen</PresentationFormat>
  <Paragraphs>21</Paragraphs>
  <Slides>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2" baseType="lpstr">
      <vt:lpstr>Arial</vt:lpstr>
      <vt:lpstr>Garamond</vt:lpstr>
      <vt:lpstr>Times New Roman</vt:lpstr>
      <vt:lpstr>Organic</vt:lpstr>
      <vt:lpstr>Microsoft Word Document</vt:lpstr>
      <vt:lpstr> GLOBAL MONEY WEEK 17 – 21 martie 2025</vt:lpstr>
      <vt:lpstr> Global Money Week “Think before you follow, wise money tomorrow.” </vt:lpstr>
      <vt:lpstr>Global Money Week  “Think before you follow, wise money tomorrow.”</vt:lpstr>
      <vt:lpstr>Global Money Week  “Think before you follow, wise money tomorrow.”</vt:lpstr>
      <vt:lpstr>Global Money Week  “Think before you follow, wise money tomorrow.”</vt:lpstr>
      <vt:lpstr>Global Money Week  “Think before you follow, wise money tomorrow.”</vt:lpstr>
      <vt:lpstr>Global Money Week  Concluzii și impact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MONEY WEEK 17 – 21 martie 2025</dc:title>
  <dc:creator>Roxana</dc:creator>
  <cp:lastModifiedBy>Roxana</cp:lastModifiedBy>
  <cp:revision>10</cp:revision>
  <dcterms:created xsi:type="dcterms:W3CDTF">2025-03-21T13:08:08Z</dcterms:created>
  <dcterms:modified xsi:type="dcterms:W3CDTF">2025-03-21T14:25:15Z</dcterms:modified>
</cp:coreProperties>
</file>