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0EB0-C340-4A7B-995F-DF7AEB7853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3B1B-D132-44DC-AFBD-426D1E67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image" Target="../media/image3.jpe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his may contain: a woman pointing at a blackboard with writing on it and an eraser next to 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3515" y="3157361"/>
            <a:ext cx="9144000" cy="1590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 </a:t>
            </a: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before you follow, wise money tomorrow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ro-RO" sz="4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o-RO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o-RO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Despre </a:t>
            </a:r>
            <a:r>
              <a:rPr lang="ro-RO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comori, bani, muncă </a:t>
            </a:r>
            <a:r>
              <a:rPr lang="ro-RO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și calități nobile -</a:t>
            </a:r>
            <a:endParaRPr lang="ro-RO" sz="4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3844" y="4999295"/>
            <a:ext cx="8625049" cy="1297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Clasa 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ro-RO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o-RO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B, prof. Axente Mihaela </a:t>
            </a:r>
          </a:p>
          <a:p>
            <a:r>
              <a:rPr lang="ro-RO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Școala Gimnazială „Nicolae Iorga” Focșani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1265" y="354265"/>
            <a:ext cx="2902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17-23 </a:t>
            </a:r>
            <a:r>
              <a:rPr lang="ro-RO" sz="2800" b="1" dirty="0" smtClean="0">
                <a:solidFill>
                  <a:schemeClr val="bg1"/>
                </a:solidFill>
              </a:rPr>
              <a:t>martie</a:t>
            </a:r>
            <a:r>
              <a:rPr lang="en-US" sz="2800" b="1" dirty="0" smtClean="0">
                <a:solidFill>
                  <a:schemeClr val="bg1"/>
                </a:solidFill>
              </a:rPr>
              <a:t> 2025</a:t>
            </a:r>
          </a:p>
        </p:txBody>
      </p:sp>
      <p:pic>
        <p:nvPicPr>
          <p:cNvPr id="1028" name="Picture 4" descr="https://globalmoneyweek.org/templates/gmwnew/images/logo-gmw-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98" y="354860"/>
            <a:ext cx="2192395" cy="13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7710" y="903543"/>
            <a:ext cx="6756268" cy="764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Global Money Week 2025</a:t>
            </a:r>
            <a:endParaRPr lang="en-US" sz="4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9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954" y="5266533"/>
            <a:ext cx="1358519" cy="13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99753"/>
            <a:ext cx="1886021" cy="1163782"/>
          </a:xfrm>
          <a:prstGeom prst="rect">
            <a:avLst/>
          </a:prstGeom>
        </p:spPr>
      </p:pic>
      <p:pic>
        <p:nvPicPr>
          <p:cNvPr id="2058" name="Picture 10" descr="This may contain: a woman in business attire peeking out from behind a blank sign with space for tex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8217" r="5382" b="5905"/>
          <a:stretch/>
        </p:blipFill>
        <p:spPr bwMode="auto">
          <a:xfrm>
            <a:off x="115533" y="231725"/>
            <a:ext cx="6583680" cy="63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his may contain: a woman in business attire peeking out from behind a blank sign with space for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2" t="8217" r="5382" b="5905"/>
          <a:stretch/>
        </p:blipFill>
        <p:spPr bwMode="auto">
          <a:xfrm>
            <a:off x="6377998" y="231725"/>
            <a:ext cx="3605587" cy="63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39261" y="1263535"/>
            <a:ext cx="66448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/>
              <a:t>Obiectivele activității:</a:t>
            </a:r>
          </a:p>
          <a:p>
            <a:r>
              <a:rPr lang="ro-RO" sz="2800" dirty="0" smtClean="0">
                <a:sym typeface="Webdings" panose="05030102010509060703" pitchFamily="18" charset="2"/>
              </a:rPr>
              <a:t>i</a:t>
            </a:r>
            <a:r>
              <a:rPr lang="ro-RO" sz="2800" dirty="0" smtClean="0"/>
              <a:t>dentificarea priorităților financiare ale unei familii și utilizarea eficientă a resurselor financiare;</a:t>
            </a:r>
          </a:p>
          <a:p>
            <a:pPr marL="457200" indent="-457200">
              <a:buFont typeface="Webdings" panose="05030102010509060703" pitchFamily="18" charset="2"/>
              <a:buChar char=""/>
            </a:pPr>
            <a:r>
              <a:rPr lang="ro-RO" sz="2800" dirty="0" smtClean="0">
                <a:sym typeface="Webdings" panose="05030102010509060703" pitchFamily="18" charset="2"/>
              </a:rPr>
              <a:t>fix</a:t>
            </a:r>
            <a:r>
              <a:rPr lang="ro-RO" sz="2800" dirty="0" smtClean="0"/>
              <a:t>area conceptelor de </a:t>
            </a:r>
            <a:r>
              <a:rPr lang="ro-RO" sz="2800" i="1" dirty="0" smtClean="0"/>
              <a:t>dorință</a:t>
            </a:r>
            <a:r>
              <a:rPr lang="ro-RO" sz="2800" dirty="0" smtClean="0"/>
              <a:t> și </a:t>
            </a:r>
            <a:r>
              <a:rPr lang="ro-RO" sz="2800" i="1" dirty="0" smtClean="0"/>
              <a:t>nevoie</a:t>
            </a:r>
            <a:r>
              <a:rPr lang="ro-RO" sz="2800" dirty="0" smtClean="0"/>
              <a:t>;</a:t>
            </a:r>
          </a:p>
          <a:p>
            <a:pPr marL="457200" indent="-457200">
              <a:buFont typeface="Webdings" panose="05030102010509060703" pitchFamily="18" charset="2"/>
              <a:buChar char=""/>
            </a:pPr>
            <a:r>
              <a:rPr lang="ro-RO" sz="2800" dirty="0" smtClean="0"/>
              <a:t>propunerea unor idei de afacere pentru a câștiga propriii bani;</a:t>
            </a:r>
          </a:p>
          <a:p>
            <a:r>
              <a:rPr lang="ro-RO" sz="2800" dirty="0" smtClean="0">
                <a:sym typeface="Webdings" panose="05030102010509060703" pitchFamily="18" charset="2"/>
              </a:rPr>
              <a:t> </a:t>
            </a:r>
            <a:r>
              <a:rPr lang="ro-RO" sz="2800" dirty="0">
                <a:sym typeface="Webdings" panose="05030102010509060703" pitchFamily="18" charset="2"/>
              </a:rPr>
              <a:t>d</a:t>
            </a:r>
            <a:r>
              <a:rPr lang="ro-RO" sz="2800" dirty="0" smtClean="0">
                <a:sym typeface="Webdings" panose="05030102010509060703" pitchFamily="18" charset="2"/>
              </a:rPr>
              <a:t>ezvoltarea unor calități precum onestitatea, generozitatea și hărnicia;</a:t>
            </a:r>
          </a:p>
          <a:p>
            <a:r>
              <a:rPr lang="ro-RO" sz="2800" dirty="0" smtClean="0">
                <a:sym typeface="Webdings" panose="05030102010509060703" pitchFamily="18" charset="2"/>
              </a:rPr>
              <a:t> </a:t>
            </a:r>
            <a:r>
              <a:rPr lang="ro-RO" sz="2800" dirty="0" smtClean="0"/>
              <a:t>valorificarea </a:t>
            </a:r>
            <a:r>
              <a:rPr lang="ro-RO" sz="2800" dirty="0"/>
              <a:t>potenţialului creator al </a:t>
            </a:r>
            <a:r>
              <a:rPr lang="ro-RO" sz="2800" dirty="0" smtClean="0"/>
              <a:t>elevilor;</a:t>
            </a:r>
            <a:endParaRPr lang="ro-RO" sz="2800" dirty="0"/>
          </a:p>
        </p:txBody>
      </p:sp>
      <p:sp>
        <p:nvSpPr>
          <p:cNvPr id="13" name="Rectangle 12"/>
          <p:cNvSpPr/>
          <p:nvPr/>
        </p:nvSpPr>
        <p:spPr>
          <a:xfrm>
            <a:off x="10113112" y="1535562"/>
            <a:ext cx="1919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/>
              <a:t>Domenii abordate: </a:t>
            </a:r>
          </a:p>
          <a:p>
            <a:pPr algn="ctr"/>
            <a:r>
              <a:rPr lang="ro-RO" sz="2400" b="1" dirty="0" smtClean="0"/>
              <a:t>-</a:t>
            </a:r>
            <a:r>
              <a:rPr lang="ro-RO" sz="2400" dirty="0" smtClean="0"/>
              <a:t>literatură financiară</a:t>
            </a:r>
          </a:p>
          <a:p>
            <a:pPr algn="ctr"/>
            <a:r>
              <a:rPr lang="ro-RO" sz="2400" dirty="0" smtClean="0"/>
              <a:t>-matematică</a:t>
            </a:r>
          </a:p>
          <a:p>
            <a:pPr algn="ctr"/>
            <a:r>
              <a:rPr lang="ro-RO" sz="2400" dirty="0"/>
              <a:t>-</a:t>
            </a:r>
            <a:r>
              <a:rPr lang="ro-RO" sz="2400" dirty="0" smtClean="0"/>
              <a:t>economie</a:t>
            </a:r>
          </a:p>
          <a:p>
            <a:pPr algn="ctr"/>
            <a:r>
              <a:rPr lang="ro-RO" sz="2400" dirty="0" smtClean="0">
                <a:solidFill>
                  <a:srgbClr val="333333"/>
                </a:solidFill>
              </a:rPr>
              <a:t>-literatură pentru copii</a:t>
            </a:r>
          </a:p>
          <a:p>
            <a:pPr algn="ctr"/>
            <a:r>
              <a:rPr lang="ro-RO" sz="2400" dirty="0" smtClean="0">
                <a:solidFill>
                  <a:srgbClr val="333333"/>
                </a:solidFill>
              </a:rPr>
              <a:t>-dezvoltare personală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36579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09" y="5060983"/>
            <a:ext cx="1492249" cy="14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450" y="2599541"/>
            <a:ext cx="100916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600" dirty="0" smtClean="0"/>
              <a:t>*Lecturarea unui fragment din cartea </a:t>
            </a:r>
            <a:r>
              <a:rPr lang="it-IT" sz="2600" dirty="0" smtClean="0"/>
              <a:t>„Comoara lui Ben pe care o poate găsi orice copil”, Alex Donovici</a:t>
            </a:r>
            <a:r>
              <a:rPr lang="ro-RO" sz="2600" dirty="0" smtClean="0"/>
              <a:t>;</a:t>
            </a:r>
          </a:p>
          <a:p>
            <a:r>
              <a:rPr lang="ro-RO" sz="2600" dirty="0" smtClean="0"/>
              <a:t>*Descoperirea și completarea unor idei valoroase din fragmentul lecturat;</a:t>
            </a:r>
          </a:p>
          <a:p>
            <a:r>
              <a:rPr lang="ro-RO" sz="2600" dirty="0" smtClean="0"/>
              <a:t>*„Comoara cu provocări”: Rezolvarea sarcinilor propuse în fișele de lucru;</a:t>
            </a:r>
          </a:p>
          <a:p>
            <a:r>
              <a:rPr lang="ro-RO" sz="2600" dirty="0" smtClean="0"/>
              <a:t>*Planul meu de afacere; </a:t>
            </a:r>
          </a:p>
          <a:p>
            <a:r>
              <a:rPr lang="ro-RO" sz="2600" dirty="0" smtClean="0"/>
              <a:t>*Joc de imaginație: </a:t>
            </a:r>
            <a:r>
              <a:rPr lang="ro-RO" sz="2600" i="1" dirty="0" smtClean="0"/>
              <a:t>Imaginează-ți că investiția făcută de părinți în cadoul de ziua ta te va ajuta să obții bani înțelepți în viitor?;</a:t>
            </a:r>
          </a:p>
          <a:p>
            <a:r>
              <a:rPr lang="ro-RO" sz="2600" dirty="0" smtClean="0"/>
              <a:t>*Întocmirea raportului de activitate și încărcarea proiectului pe platformă.</a:t>
            </a:r>
            <a:endParaRPr lang="ro-RO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pic>
        <p:nvPicPr>
          <p:cNvPr id="3076" name="Picture 4" descr="This may contain: a woman holding a sign with her hands on the board and smiling at the camera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8018" r="7490" b="3677"/>
          <a:stretch/>
        </p:blipFill>
        <p:spPr bwMode="auto">
          <a:xfrm>
            <a:off x="964276" y="-80871"/>
            <a:ext cx="2668386" cy="27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1436" y="1705017"/>
            <a:ext cx="239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/>
              <a:t>Descrierea activităţii (2 ore):</a:t>
            </a:r>
          </a:p>
        </p:txBody>
      </p:sp>
    </p:spTree>
    <p:extLst>
      <p:ext uri="{BB962C8B-B14F-4D97-AF65-F5344CB8AC3E}">
        <p14:creationId xmlns:p14="http://schemas.microsoft.com/office/powerpoint/2010/main" val="163705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lustrații de stoc cu Desen De Cufăr Din Lemn De Comori Schiță De Mână De  Mobilier De Modă Veche Ilustrație Albnegru - Descarca imaginea acum - i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15406" r="11437" b="12326"/>
          <a:stretch/>
        </p:blipFill>
        <p:spPr bwMode="auto">
          <a:xfrm rot="21422314">
            <a:off x="3921933" y="3959343"/>
            <a:ext cx="1998403" cy="1376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This may contain: a cartoon woman holding a book and giving the peace sign with her hand while standing in front of an open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6100" r="16591" b="4815"/>
          <a:stretch/>
        </p:blipFill>
        <p:spPr bwMode="auto">
          <a:xfrm>
            <a:off x="8233512" y="1571105"/>
            <a:ext cx="3711876" cy="49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73" y="5095702"/>
            <a:ext cx="1392452" cy="1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moara lui B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641">
            <a:off x="11051107" y="3339767"/>
            <a:ext cx="643825" cy="879836"/>
          </a:xfrm>
          <a:prstGeom prst="snip2Diag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0541" y="5380261"/>
            <a:ext cx="6781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*Povestea lui Ben este o lecţie despre care sunt adevăratele comori pe care ar trebui să le căutăm în viaţă. Pentru a </a:t>
            </a:r>
            <a:r>
              <a:rPr lang="it-IT" dirty="0" smtClean="0"/>
              <a:t>deveni</a:t>
            </a:r>
            <a:r>
              <a:rPr lang="ro-RO" dirty="0" smtClean="0"/>
              <a:t> </a:t>
            </a:r>
            <a:r>
              <a:rPr lang="it-IT" dirty="0" smtClean="0"/>
              <a:t>adul</a:t>
            </a:r>
            <a:r>
              <a:rPr lang="ro-RO" dirty="0" smtClean="0"/>
              <a:t>ț</a:t>
            </a:r>
            <a:r>
              <a:rPr lang="it-IT" dirty="0" smtClean="0"/>
              <a:t>i valoro</a:t>
            </a:r>
            <a:r>
              <a:rPr lang="ro-RO" dirty="0" smtClean="0"/>
              <a:t>ș</a:t>
            </a:r>
            <a:r>
              <a:rPr lang="it-IT" dirty="0" smtClean="0"/>
              <a:t>i</a:t>
            </a:r>
            <a:r>
              <a:rPr lang="ro-RO" dirty="0" smtClean="0"/>
              <a:t>, copiii trebuie să afle că, mult mai importante decât cuferele pline cu aur sau argint, sunt onestitatea, generozitatea și hărnicia.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3" y="2021848"/>
            <a:ext cx="3876894" cy="290767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10" y="2021848"/>
            <a:ext cx="3876893" cy="290767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66710" y="926561"/>
            <a:ext cx="8298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 </a:t>
            </a:r>
            <a:r>
              <a:rPr lang="ro-RO" sz="2200" dirty="0" smtClean="0">
                <a:solidFill>
                  <a:schemeClr val="accent2">
                    <a:lumMod val="75000"/>
                  </a:schemeClr>
                </a:solidFill>
              </a:rPr>
              <a:t>Lecturarea </a:t>
            </a:r>
            <a:r>
              <a:rPr lang="ro-RO" sz="2200" dirty="0">
                <a:solidFill>
                  <a:schemeClr val="accent2">
                    <a:lumMod val="75000"/>
                  </a:schemeClr>
                </a:solidFill>
              </a:rPr>
              <a:t>unui fragment din cartea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</a:rPr>
              <a:t>„Comoara lui Ben pe care o poate găsi orice copil”, Alex Donovici</a:t>
            </a:r>
            <a:r>
              <a:rPr lang="ro-RO" sz="2200" dirty="0">
                <a:solidFill>
                  <a:schemeClr val="accent2">
                    <a:lumMod val="75000"/>
                  </a:schemeClr>
                </a:solidFill>
              </a:rPr>
              <a:t> (p.16-19)</a:t>
            </a:r>
          </a:p>
          <a:p>
            <a:r>
              <a:rPr lang="ro-RO" sz="22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 Descoperirea și c</a:t>
            </a:r>
            <a:r>
              <a:rPr lang="ro-RO" sz="2200" dirty="0" smtClean="0">
                <a:solidFill>
                  <a:schemeClr val="accent2">
                    <a:lumMod val="75000"/>
                  </a:schemeClr>
                </a:solidFill>
              </a:rPr>
              <a:t>ompletarea </a:t>
            </a:r>
            <a:r>
              <a:rPr lang="ro-RO" sz="2200" dirty="0">
                <a:solidFill>
                  <a:schemeClr val="accent2">
                    <a:lumMod val="75000"/>
                  </a:schemeClr>
                </a:solidFill>
              </a:rPr>
              <a:t>unor idei </a:t>
            </a:r>
            <a:r>
              <a:rPr lang="ro-RO" sz="2200" dirty="0" smtClean="0">
                <a:solidFill>
                  <a:schemeClr val="accent2">
                    <a:lumMod val="75000"/>
                  </a:schemeClr>
                </a:solidFill>
              </a:rPr>
              <a:t>valoroase din </a:t>
            </a:r>
            <a:r>
              <a:rPr lang="ro-RO" sz="2200" dirty="0">
                <a:solidFill>
                  <a:schemeClr val="accent2">
                    <a:lumMod val="75000"/>
                  </a:schemeClr>
                </a:solidFill>
              </a:rPr>
              <a:t>fragmentul lecturat;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825" y="448598"/>
            <a:ext cx="36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/>
              <a:t>Activități desfășurate</a:t>
            </a:r>
            <a:endParaRPr lang="ro-RO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54432">
            <a:off x="10214875" y="3271412"/>
            <a:ext cx="670660" cy="85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1" y="5228705"/>
            <a:ext cx="1608219" cy="12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977" y="307681"/>
            <a:ext cx="36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/>
              <a:t>Activități desfășurate</a:t>
            </a:r>
            <a:endParaRPr lang="ro-RO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81474" y="908329"/>
            <a:ext cx="771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 </a:t>
            </a:r>
            <a:r>
              <a:rPr lang="ro-RO" sz="2400" dirty="0" smtClean="0">
                <a:solidFill>
                  <a:schemeClr val="accent2">
                    <a:lumMod val="75000"/>
                  </a:schemeClr>
                </a:solidFill>
              </a:rPr>
              <a:t>„Comoara cu provocări”: Rezolvarea sarcinilor propuse în fișele de lucru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pic>
        <p:nvPicPr>
          <p:cNvPr id="13" name="Picture 2" descr="This may contain: a woman with a question mark in her hand and an expression bubble above her hea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20483" r="25374" b="28483"/>
          <a:stretch/>
        </p:blipFill>
        <p:spPr bwMode="auto">
          <a:xfrm>
            <a:off x="9425941" y="2146788"/>
            <a:ext cx="2606617" cy="22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96" y="1920078"/>
            <a:ext cx="2445044" cy="3475007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57" y="1848582"/>
            <a:ext cx="2656587" cy="3534797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/>
          <a:stretch/>
        </p:blipFill>
        <p:spPr>
          <a:xfrm>
            <a:off x="3270469" y="2410049"/>
            <a:ext cx="3474901" cy="2973330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73" y="5095702"/>
            <a:ext cx="1392452" cy="1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7717" t="7929" r="16367" b="11059"/>
          <a:stretch/>
        </p:blipFill>
        <p:spPr>
          <a:xfrm>
            <a:off x="432736" y="5492635"/>
            <a:ext cx="1010357" cy="1241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6550" y="5653503"/>
            <a:ext cx="745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 important ca micii școlari să știe valoarea sau preţul lucrurilor, dar și mai important e să înţeleagă că unele lucruri sunt nepreţuite.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9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796" y="279766"/>
            <a:ext cx="36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/>
              <a:t>Activități desfășurate</a:t>
            </a:r>
            <a:endParaRPr lang="ro-RO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72796" y="848175"/>
            <a:ext cx="771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 </a:t>
            </a:r>
            <a:r>
              <a:rPr lang="ro-RO" sz="2400" dirty="0" smtClean="0">
                <a:solidFill>
                  <a:schemeClr val="accent2">
                    <a:lumMod val="75000"/>
                  </a:schemeClr>
                </a:solidFill>
              </a:rPr>
              <a:t>„Comoara cu provocări”: Rezolvarea sarcinilor propuse în fișele de lucru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7186"/>
          <a:stretch/>
        </p:blipFill>
        <p:spPr>
          <a:xfrm>
            <a:off x="448905" y="1962619"/>
            <a:ext cx="3788906" cy="270913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207" y="3850874"/>
            <a:ext cx="2193330" cy="2536911"/>
          </a:xfrm>
          <a:prstGeom prst="rect">
            <a:avLst/>
          </a:prstGeom>
        </p:spPr>
      </p:pic>
      <p:pic>
        <p:nvPicPr>
          <p:cNvPr id="20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6" y="5280368"/>
            <a:ext cx="1392452" cy="1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165" y="1537855"/>
            <a:ext cx="3649429" cy="313389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3574" y="4841289"/>
            <a:ext cx="733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*Părinții lui Ben, care îl iubeau foarte mult, îi explică acestuia că nu îi pot satisface dorința fiind peste posibilitățile lor finaciare.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65839" y="5791928"/>
            <a:ext cx="454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81998" y="5657157"/>
            <a:ext cx="5358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*Ben a învățat că banii obținuți de familie trebuie împărțiți în funcție de </a:t>
            </a:r>
            <a:r>
              <a:rPr lang="ro-RO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priorități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/>
          </a:p>
          <a:p>
            <a:pPr algn="ctr"/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This may contain: a woman with a question mark in her hand and an expression bubble above her head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20483" r="25374" b="28483"/>
          <a:stretch/>
        </p:blipFill>
        <p:spPr bwMode="auto">
          <a:xfrm>
            <a:off x="9412725" y="1479666"/>
            <a:ext cx="2606617" cy="22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22" y="3850873"/>
            <a:ext cx="1902683" cy="25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082" y="320281"/>
            <a:ext cx="36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/>
              <a:t>Activități desfășurate</a:t>
            </a:r>
            <a:endParaRPr lang="ro-RO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9368" y="876752"/>
            <a:ext cx="439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 </a:t>
            </a:r>
            <a:r>
              <a:rPr lang="ro-RO" sz="2400" dirty="0">
                <a:solidFill>
                  <a:schemeClr val="accent2">
                    <a:lumMod val="75000"/>
                  </a:schemeClr>
                </a:solidFill>
              </a:rPr>
              <a:t>Planul meu de afacere</a:t>
            </a:r>
          </a:p>
        </p:txBody>
      </p:sp>
      <p:pic>
        <p:nvPicPr>
          <p:cNvPr id="5124" name="Picture 4" descr="This may contain: a woman in business attire with her hands 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t="20076" r="25234" b="28348"/>
          <a:stretch/>
        </p:blipFill>
        <p:spPr bwMode="auto">
          <a:xfrm>
            <a:off x="9844573" y="1377606"/>
            <a:ext cx="2187985" cy="20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6" y="5218142"/>
            <a:ext cx="1392452" cy="1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91478" y="5998108"/>
            <a:ext cx="6163554" cy="486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i="1" dirty="0" smtClean="0">
                <a:solidFill>
                  <a:srgbClr val="363B4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„Fiecare bănuț ascunde multă muncă. Multă muncă.”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1917" y="5611424"/>
            <a:ext cx="8126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Bănuții nu cresc din pământ, prin pomi, nici cu plouă cu ei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(„Comoara lui Ben”)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86"/>
          <a:stretch/>
        </p:blipFill>
        <p:spPr>
          <a:xfrm>
            <a:off x="489368" y="1377606"/>
            <a:ext cx="6819900" cy="3831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" b="2122"/>
          <a:stretch/>
        </p:blipFill>
        <p:spPr>
          <a:xfrm>
            <a:off x="7359276" y="1801968"/>
            <a:ext cx="2485297" cy="33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433" y="262818"/>
            <a:ext cx="36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/>
              <a:t>Activități desfășurate</a:t>
            </a:r>
            <a:endParaRPr lang="ro-RO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7" y="0"/>
            <a:ext cx="1886021" cy="1163782"/>
          </a:xfrm>
          <a:prstGeom prst="rect">
            <a:avLst/>
          </a:prstGeom>
        </p:spPr>
      </p:pic>
      <p:pic>
        <p:nvPicPr>
          <p:cNvPr id="9" name="Picture 2" descr="This may contain: a wallet with money and coins coming out of the pocket icon on a whit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3" y="5232790"/>
            <a:ext cx="1392452" cy="13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43" y="1163782"/>
            <a:ext cx="5864260" cy="4398195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4" descr="This may contain: a cartoon woman holding an open boo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4434" r="24328" b="4075"/>
          <a:stretch/>
        </p:blipFill>
        <p:spPr bwMode="auto">
          <a:xfrm>
            <a:off x="8407711" y="1598420"/>
            <a:ext cx="3477652" cy="48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67610" y="5794245"/>
            <a:ext cx="6287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333333"/>
                </a:solidFill>
                <a:effectLst/>
              </a:rPr>
              <a:t> </a:t>
            </a:r>
            <a:r>
              <a:rPr lang="ro-RO" sz="2400" b="1" i="0" dirty="0" smtClean="0">
                <a:solidFill>
                  <a:srgbClr val="333333"/>
                </a:solidFill>
                <a:effectLst/>
              </a:rPr>
              <a:t>„</a:t>
            </a:r>
            <a:r>
              <a:rPr lang="ro-RO" sz="2400" b="1" i="1" dirty="0" smtClean="0">
                <a:solidFill>
                  <a:srgbClr val="333333"/>
                </a:solidFill>
                <a:effectLst/>
              </a:rPr>
              <a:t>Un om cu adevărat bogat este un om sincer, harnic, sufletist şi generos</a:t>
            </a:r>
            <a:r>
              <a:rPr lang="ro-RO" sz="2400" b="1" i="0" dirty="0" smtClean="0">
                <a:solidFill>
                  <a:srgbClr val="333333"/>
                </a:solidFill>
                <a:effectLst/>
              </a:rPr>
              <a:t>”.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389682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440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125</cp:revision>
  <dcterms:created xsi:type="dcterms:W3CDTF">2025-03-22T12:10:33Z</dcterms:created>
  <dcterms:modified xsi:type="dcterms:W3CDTF">2025-03-25T17:35:44Z</dcterms:modified>
</cp:coreProperties>
</file>