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8" r:id="rId4"/>
    <p:sldId id="260" r:id="rId5"/>
    <p:sldId id="261" r:id="rId6"/>
    <p:sldId id="264"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0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4660"/>
  </p:normalViewPr>
  <p:slideViewPr>
    <p:cSldViewPr snapToGrid="0">
      <p:cViewPr varScale="1">
        <p:scale>
          <a:sx n="87" d="100"/>
          <a:sy n="87" d="100"/>
        </p:scale>
        <p:origin x="114"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3/23/2025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3791" y="341627"/>
            <a:ext cx="8753072" cy="793217"/>
          </a:xfrm>
        </p:spPr>
        <p:txBody>
          <a:bodyPr>
            <a:normAutofit fontScale="90000"/>
          </a:bodyPr>
          <a:lstStyle/>
          <a:p>
            <a:pPr algn="ctr"/>
            <a:r>
              <a:rPr lang="en-US" b="1" u="sng" dirty="0" smtClean="0">
                <a:solidFill>
                  <a:srgbClr val="002060"/>
                </a:solidFill>
              </a:rPr>
              <a:t>GLOBAL MONEY WEEK 2025</a:t>
            </a:r>
            <a:endParaRPr lang="ro-RO" b="1" u="sng" dirty="0">
              <a:solidFill>
                <a:srgbClr val="002060"/>
              </a:solidFill>
            </a:endParaRPr>
          </a:p>
        </p:txBody>
      </p:sp>
      <p:sp>
        <p:nvSpPr>
          <p:cNvPr id="3" name="Subtitle 2"/>
          <p:cNvSpPr>
            <a:spLocks noGrp="1"/>
          </p:cNvSpPr>
          <p:nvPr>
            <p:ph type="subTitle" idx="1"/>
          </p:nvPr>
        </p:nvSpPr>
        <p:spPr>
          <a:xfrm>
            <a:off x="4010390" y="1222976"/>
            <a:ext cx="6257331" cy="1994053"/>
          </a:xfrm>
        </p:spPr>
        <p:txBody>
          <a:bodyPr>
            <a:noAutofit/>
          </a:bodyPr>
          <a:lstStyle/>
          <a:p>
            <a:pPr algn="ctr"/>
            <a:r>
              <a:rPr lang="en-US" b="1" u="sng" dirty="0" smtClean="0">
                <a:solidFill>
                  <a:srgbClr val="2708AA"/>
                </a:solidFill>
                <a:latin typeface="Times New Roman" panose="02020603050405020304" pitchFamily="18" charset="0"/>
                <a:cs typeface="Times New Roman" panose="02020603050405020304" pitchFamily="18" charset="0"/>
              </a:rPr>
              <a:t>G</a:t>
            </a:r>
            <a:r>
              <a:rPr lang="ro-RO" b="1" u="sng" dirty="0" smtClean="0">
                <a:solidFill>
                  <a:srgbClr val="2708AA"/>
                </a:solidFill>
                <a:latin typeface="Times New Roman" panose="02020603050405020304" pitchFamily="18" charset="0"/>
                <a:cs typeface="Times New Roman" panose="02020603050405020304" pitchFamily="18" charset="0"/>
              </a:rPr>
              <a:t>RĂDINIȚA CU PROGAM PRELUNGIT NR. 4 REGHIN</a:t>
            </a:r>
          </a:p>
          <a:p>
            <a:pPr algn="ctr"/>
            <a:r>
              <a:rPr lang="ro-RO" b="1" dirty="0" smtClean="0">
                <a:solidFill>
                  <a:srgbClr val="2708AA"/>
                </a:solidFill>
                <a:latin typeface="Times New Roman" panose="02020603050405020304" pitchFamily="18" charset="0"/>
                <a:cs typeface="Times New Roman" panose="02020603050405020304" pitchFamily="18" charset="0"/>
              </a:rPr>
              <a:t>GRUPA MARE 1</a:t>
            </a:r>
          </a:p>
          <a:p>
            <a:pPr algn="ctr"/>
            <a:r>
              <a:rPr lang="ro-RO" b="1" u="sng" dirty="0" smtClean="0">
                <a:solidFill>
                  <a:srgbClr val="2708AA"/>
                </a:solidFill>
                <a:latin typeface="Times New Roman" panose="02020603050405020304" pitchFamily="18" charset="0"/>
                <a:cs typeface="Times New Roman" panose="02020603050405020304" pitchFamily="18" charset="0"/>
              </a:rPr>
              <a:t>CADRE DIDACTICE: </a:t>
            </a:r>
          </a:p>
          <a:p>
            <a:pPr algn="ctr"/>
            <a:r>
              <a:rPr lang="ro-RO" b="1" dirty="0" smtClean="0">
                <a:solidFill>
                  <a:srgbClr val="2708AA"/>
                </a:solidFill>
                <a:latin typeface="Times New Roman" panose="02020603050405020304" pitchFamily="18" charset="0"/>
                <a:cs typeface="Times New Roman" panose="02020603050405020304" pitchFamily="18" charset="0"/>
              </a:rPr>
              <a:t>prof. GLIGA AURELIA-RAMONA</a:t>
            </a:r>
          </a:p>
          <a:p>
            <a:pPr algn="ctr"/>
            <a:r>
              <a:rPr lang="ro-RO" b="1" dirty="0" smtClean="0">
                <a:solidFill>
                  <a:srgbClr val="2708AA"/>
                </a:solidFill>
                <a:latin typeface="Times New Roman" panose="02020603050405020304" pitchFamily="18" charset="0"/>
                <a:cs typeface="Times New Roman" panose="02020603050405020304" pitchFamily="18" charset="0"/>
              </a:rPr>
              <a:t>Prof. CIRILESCU MARINELA</a:t>
            </a:r>
            <a:endParaRPr lang="ro-RO" b="1" dirty="0">
              <a:solidFill>
                <a:srgbClr val="2708AA"/>
              </a:solidFill>
              <a:latin typeface="Times New Roman" panose="02020603050405020304" pitchFamily="18" charset="0"/>
              <a:cs typeface="Times New Roman" panose="02020603050405020304" pitchFamily="18" charset="0"/>
            </a:endParaRPr>
          </a:p>
        </p:txBody>
      </p:sp>
      <p:pic>
        <p:nvPicPr>
          <p:cNvPr id="4" name="Picture 3" descr="2025 17 Mar. March 17, 2025 BCR, through the School of Money, joins Global  Money Week and financially educates over 5,000 pupils – Nine O' Clock –  first exclusively daily publication to appear in English language in Romania"/>
          <p:cNvPicPr/>
          <p:nvPr/>
        </p:nvPicPr>
        <p:blipFill>
          <a:blip r:embed="rId2">
            <a:extLst>
              <a:ext uri="{28A0092B-C50C-407E-A947-70E740481C1C}">
                <a14:useLocalDpi xmlns:a14="http://schemas.microsoft.com/office/drawing/2010/main" val="0"/>
              </a:ext>
            </a:extLst>
          </a:blip>
          <a:srcRect/>
          <a:stretch>
            <a:fillRect/>
          </a:stretch>
        </p:blipFill>
        <p:spPr bwMode="auto">
          <a:xfrm rot="20353308">
            <a:off x="478116" y="398429"/>
            <a:ext cx="2237740" cy="1649095"/>
          </a:xfrm>
          <a:prstGeom prst="rect">
            <a:avLst/>
          </a:prstGeom>
          <a:noFill/>
          <a:ln>
            <a:noFill/>
          </a:ln>
        </p:spPr>
      </p:pic>
      <p:sp>
        <p:nvSpPr>
          <p:cNvPr id="5" name="Title 1"/>
          <p:cNvSpPr txBox="1">
            <a:spLocks/>
          </p:cNvSpPr>
          <p:nvPr/>
        </p:nvSpPr>
        <p:spPr>
          <a:xfrm>
            <a:off x="2280492" y="3492450"/>
            <a:ext cx="9386371" cy="1410159"/>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o-RO" sz="2400" dirty="0" smtClean="0">
                <a:latin typeface="Times New Roman" panose="02020603050405020304" pitchFamily="18" charset="0"/>
                <a:cs typeface="Times New Roman" panose="02020603050405020304" pitchFamily="18" charset="0"/>
              </a:rPr>
              <a:t>	În cadrul proiectului tematic „Harnic, cinstit și bun”, </a:t>
            </a:r>
          </a:p>
          <a:p>
            <a:pPr algn="ctr"/>
            <a:r>
              <a:rPr lang="ro-RO" sz="2400" dirty="0" smtClean="0">
                <a:latin typeface="Times New Roman" panose="02020603050405020304" pitchFamily="18" charset="0"/>
                <a:cs typeface="Times New Roman" panose="02020603050405020304" pitchFamily="18" charset="0"/>
              </a:rPr>
              <a:t>în săptămâna 17-21 martie 2025 am organizat la grupă o serie de activități de educație financiară, tema săptămânii fiind intitulată</a:t>
            </a:r>
          </a:p>
          <a:p>
            <a:pPr algn="ctr"/>
            <a:r>
              <a:rPr lang="ro-RO" sz="2400" dirty="0" smtClean="0">
                <a:latin typeface="Times New Roman" panose="02020603050405020304" pitchFamily="18" charset="0"/>
                <a:cs typeface="Times New Roman" panose="02020603050405020304" pitchFamily="18" charset="0"/>
              </a:rPr>
              <a:t> </a:t>
            </a:r>
            <a:r>
              <a:rPr lang="ro-RO" sz="2400" b="1" dirty="0" smtClean="0">
                <a:solidFill>
                  <a:srgbClr val="002060"/>
                </a:solidFill>
                <a:latin typeface="Times New Roman" panose="02020603050405020304" pitchFamily="18" charset="0"/>
                <a:cs typeface="Times New Roman" panose="02020603050405020304" pitchFamily="18" charset="0"/>
              </a:rPr>
              <a:t>„Muncește, banul prețuiește!”</a:t>
            </a:r>
            <a:r>
              <a:rPr lang="ro-RO" sz="2400" dirty="0" smtClean="0">
                <a:latin typeface="Times New Roman" panose="02020603050405020304" pitchFamily="18" charset="0"/>
                <a:cs typeface="Times New Roman" panose="02020603050405020304" pitchFamily="18" charset="0"/>
              </a:rPr>
              <a:t> </a:t>
            </a:r>
            <a:endParaRPr lang="ro-RO" sz="2400" dirty="0">
              <a:latin typeface="Times New Roman" panose="02020603050405020304" pitchFamily="18" charset="0"/>
              <a:cs typeface="Times New Roman" panose="02020603050405020304" pitchFamily="18" charset="0"/>
            </a:endParaRPr>
          </a:p>
        </p:txBody>
      </p:sp>
      <p:sp>
        <p:nvSpPr>
          <p:cNvPr id="6" name="Subtitle 2"/>
          <p:cNvSpPr txBox="1">
            <a:spLocks/>
          </p:cNvSpPr>
          <p:nvPr/>
        </p:nvSpPr>
        <p:spPr>
          <a:xfrm>
            <a:off x="1707614" y="5067759"/>
            <a:ext cx="10484386" cy="1410159"/>
          </a:xfrm>
          <a:prstGeom prst="rect">
            <a:avLst/>
          </a:prstGeom>
        </p:spPr>
        <p:txBody>
          <a:bodyPr vert="horz" lIns="91440" tIns="45720" rIns="91440" bIns="45720" rtlCol="0" anchor="t">
            <a:normAutofit fontScale="40000" lnSpcReduction="2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ro-RO" dirty="0" smtClean="0"/>
              <a:t>	</a:t>
            </a:r>
            <a:r>
              <a:rPr lang="ro-RO" sz="6200" dirty="0" smtClean="0">
                <a:solidFill>
                  <a:srgbClr val="002060"/>
                </a:solidFill>
                <a:latin typeface="Times New Roman" panose="02020603050405020304" pitchFamily="18" charset="0"/>
                <a:cs typeface="Times New Roman" panose="02020603050405020304" pitchFamily="18" charset="0"/>
              </a:rPr>
              <a:t>Prin multiple modalități de învățare (povestea educatoarei, jocuri de rol, construcții, activități creative, vizite etc) copiii au aflat povestea banilor, de ce avem nevoie de bani, cum se câștigă aceștia, ce înseamnă economisirea și alte lucruri care îi pregătesc pentru viața de adult.</a:t>
            </a:r>
          </a:p>
          <a:p>
            <a:endParaRPr lang="ro-RO" dirty="0">
              <a:solidFill>
                <a:srgbClr val="002060"/>
              </a:solidFill>
            </a:endParaRPr>
          </a:p>
        </p:txBody>
      </p:sp>
    </p:spTree>
    <p:extLst>
      <p:ext uri="{BB962C8B-B14F-4D97-AF65-F5344CB8AC3E}">
        <p14:creationId xmlns:p14="http://schemas.microsoft.com/office/powerpoint/2010/main" val="6854227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25 17 Mar. March 17, 2025 BCR, through the School of Money, joins Global  Money Week and financially educates over 5,000 pupils – Nine O' Clock –  first exclusively daily publication to appear in English language in Romania"/>
          <p:cNvPicPr/>
          <p:nvPr/>
        </p:nvPicPr>
        <p:blipFill>
          <a:blip r:embed="rId2">
            <a:extLst>
              <a:ext uri="{28A0092B-C50C-407E-A947-70E740481C1C}">
                <a14:useLocalDpi xmlns:a14="http://schemas.microsoft.com/office/drawing/2010/main" val="0"/>
              </a:ext>
            </a:extLst>
          </a:blip>
          <a:srcRect/>
          <a:stretch>
            <a:fillRect/>
          </a:stretch>
        </p:blipFill>
        <p:spPr bwMode="auto">
          <a:xfrm rot="20353308">
            <a:off x="533430" y="343292"/>
            <a:ext cx="2237740" cy="1649095"/>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463" y="192127"/>
            <a:ext cx="5778517" cy="6395959"/>
          </a:xfrm>
          <a:prstGeom prst="rect">
            <a:avLst/>
          </a:prstGeom>
        </p:spPr>
      </p:pic>
      <p:sp>
        <p:nvSpPr>
          <p:cNvPr id="8" name="Subtitle 2"/>
          <p:cNvSpPr txBox="1">
            <a:spLocks/>
          </p:cNvSpPr>
          <p:nvPr/>
        </p:nvSpPr>
        <p:spPr>
          <a:xfrm>
            <a:off x="2704470" y="2509655"/>
            <a:ext cx="3260993" cy="235980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ro-RO" sz="2800" dirty="0" smtClean="0">
                <a:solidFill>
                  <a:srgbClr val="002060"/>
                </a:solidFill>
                <a:latin typeface="Times New Roman" panose="02020603050405020304" pitchFamily="18" charset="0"/>
                <a:cs typeface="Times New Roman" panose="02020603050405020304" pitchFamily="18" charset="0"/>
              </a:rPr>
              <a:t>Au învățat despre: bani, troc, chibzuință, răsplata muncii, economisire...</a:t>
            </a:r>
            <a:r>
              <a:rPr lang="ro-RO" sz="2800" dirty="0">
                <a:solidFill>
                  <a:srgbClr val="002060"/>
                </a:solidFill>
                <a:latin typeface="Times New Roman" panose="02020603050405020304" pitchFamily="18" charset="0"/>
                <a:cs typeface="Times New Roman" panose="02020603050405020304" pitchFamily="18" charset="0"/>
              </a:rPr>
              <a:t> </a:t>
            </a:r>
            <a:endParaRPr lang="ro-RO" sz="2800" dirty="0" smtClean="0">
              <a:solidFill>
                <a:srgbClr val="002060"/>
              </a:solidFill>
              <a:latin typeface="Times New Roman" panose="02020603050405020304" pitchFamily="18" charset="0"/>
              <a:cs typeface="Times New Roman" panose="02020603050405020304" pitchFamily="18" charset="0"/>
            </a:endParaRPr>
          </a:p>
          <a:p>
            <a:endParaRPr lang="ro-RO" dirty="0" smtClean="0">
              <a:solidFill>
                <a:srgbClr val="002060"/>
              </a:solidFill>
            </a:endParaRPr>
          </a:p>
          <a:p>
            <a:endParaRPr lang="ro-RO" dirty="0">
              <a:solidFill>
                <a:srgbClr val="002060"/>
              </a:solidFill>
            </a:endParaRPr>
          </a:p>
        </p:txBody>
      </p:sp>
    </p:spTree>
    <p:extLst>
      <p:ext uri="{BB962C8B-B14F-4D97-AF65-F5344CB8AC3E}">
        <p14:creationId xmlns:p14="http://schemas.microsoft.com/office/powerpoint/2010/main" val="13037263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66044" y="5065919"/>
            <a:ext cx="4071837" cy="1279794"/>
          </a:xfrm>
        </p:spPr>
        <p:txBody>
          <a:bodyPr>
            <a:noAutofit/>
          </a:bodyPr>
          <a:lstStyle/>
          <a:p>
            <a:pPr algn="ctr"/>
            <a:r>
              <a:rPr lang="ro-RO" sz="2400" dirty="0" smtClean="0">
                <a:solidFill>
                  <a:srgbClr val="002060"/>
                </a:solidFill>
                <a:latin typeface="Times New Roman" panose="02020603050405020304" pitchFamily="18" charset="0"/>
                <a:cs typeface="Times New Roman" panose="02020603050405020304" pitchFamily="18" charset="0"/>
              </a:rPr>
              <a:t>Au devenit făuritorii de bani, creând diverse monede și bancnote(prin modelaj, desen, decupaj).</a:t>
            </a:r>
            <a:endParaRPr lang="ro-RO" sz="2400" dirty="0">
              <a:solidFill>
                <a:srgbClr val="002060"/>
              </a:solidFill>
              <a:latin typeface="Times New Roman" panose="02020603050405020304" pitchFamily="18" charset="0"/>
              <a:cs typeface="Times New Roman" panose="02020603050405020304" pitchFamily="18" charset="0"/>
            </a:endParaRPr>
          </a:p>
        </p:txBody>
      </p:sp>
      <p:pic>
        <p:nvPicPr>
          <p:cNvPr id="4" name="Picture 3" descr="2025 17 Mar. March 17, 2025 BCR, through the School of Money, joins Global  Money Week and financially educates over 5,000 pupils – Nine O' Clock –  first exclusively daily publication to appear in English language in Romania"/>
          <p:cNvPicPr/>
          <p:nvPr/>
        </p:nvPicPr>
        <p:blipFill>
          <a:blip r:embed="rId2">
            <a:extLst>
              <a:ext uri="{28A0092B-C50C-407E-A947-70E740481C1C}">
                <a14:useLocalDpi xmlns:a14="http://schemas.microsoft.com/office/drawing/2010/main" val="0"/>
              </a:ext>
            </a:extLst>
          </a:blip>
          <a:srcRect/>
          <a:stretch>
            <a:fillRect/>
          </a:stretch>
        </p:blipFill>
        <p:spPr bwMode="auto">
          <a:xfrm rot="20353308">
            <a:off x="533430" y="343292"/>
            <a:ext cx="2237740" cy="1649095"/>
          </a:xfrm>
          <a:prstGeom prst="rect">
            <a:avLst/>
          </a:prstGeom>
          <a:noFill/>
          <a:ln>
            <a:noFill/>
          </a:ln>
        </p:spPr>
      </p:pic>
      <p:pic>
        <p:nvPicPr>
          <p:cNvPr id="5" name="Picture 4" descr="C:\Users\Familia Gliga\Desktop\New folder\WhatsApp Image 2025-03-23 at 17.47.31.jpeg"/>
          <p:cNvPicPr/>
          <p:nvPr/>
        </p:nvPicPr>
        <p:blipFill>
          <a:blip r:embed="rId3">
            <a:extLst>
              <a:ext uri="{28A0092B-C50C-407E-A947-70E740481C1C}">
                <a14:useLocalDpi xmlns:a14="http://schemas.microsoft.com/office/drawing/2010/main" val="0"/>
              </a:ext>
            </a:extLst>
          </a:blip>
          <a:srcRect/>
          <a:stretch>
            <a:fillRect/>
          </a:stretch>
        </p:blipFill>
        <p:spPr bwMode="auto">
          <a:xfrm>
            <a:off x="2856955" y="370831"/>
            <a:ext cx="4204857" cy="4465572"/>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6044" y="231195"/>
            <a:ext cx="4029760" cy="4605208"/>
          </a:xfrm>
          <a:prstGeom prst="rect">
            <a:avLst/>
          </a:prstGeom>
        </p:spPr>
      </p:pic>
      <p:sp>
        <p:nvSpPr>
          <p:cNvPr id="7" name="Subtitle 2"/>
          <p:cNvSpPr txBox="1">
            <a:spLocks/>
          </p:cNvSpPr>
          <p:nvPr/>
        </p:nvSpPr>
        <p:spPr>
          <a:xfrm>
            <a:off x="2856955" y="5065919"/>
            <a:ext cx="4368358" cy="128530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ro-RO" sz="2400" dirty="0" smtClean="0">
                <a:solidFill>
                  <a:srgbClr val="002060"/>
                </a:solidFill>
                <a:latin typeface="Times New Roman" panose="02020603050405020304" pitchFamily="18" charset="0"/>
                <a:cs typeface="Times New Roman" panose="02020603050405020304" pitchFamily="18" charset="0"/>
              </a:rPr>
              <a:t>Folosind diverse piese, copiii au realizat construcții reprezentând banca/bancomatul.</a:t>
            </a:r>
            <a:endParaRPr lang="ro-RO"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78180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06" y="5471443"/>
            <a:ext cx="6014959" cy="698004"/>
          </a:xfrm>
        </p:spPr>
        <p:txBody>
          <a:bodyPr>
            <a:noAutofit/>
          </a:bodyPr>
          <a:lstStyle/>
          <a:p>
            <a:pPr algn="ctr"/>
            <a:r>
              <a:rPr lang="ro-RO" sz="2400" dirty="0" smtClean="0">
                <a:solidFill>
                  <a:srgbClr val="002060"/>
                </a:solidFill>
                <a:latin typeface="Times New Roman" panose="02020603050405020304" pitchFamily="18" charset="0"/>
                <a:cs typeface="Times New Roman" panose="02020603050405020304" pitchFamily="18" charset="0"/>
              </a:rPr>
              <a:t>Au realizat desene, picturi, colaje cu diverse teme (banca, pușculița, copacul cu bani)...</a:t>
            </a:r>
            <a:endParaRPr lang="ro-RO" sz="2400" dirty="0">
              <a:solidFill>
                <a:srgbClr val="002060"/>
              </a:solidFill>
              <a:latin typeface="Times New Roman" panose="02020603050405020304" pitchFamily="18" charset="0"/>
              <a:cs typeface="Times New Roman" panose="02020603050405020304" pitchFamily="18" charset="0"/>
            </a:endParaRPr>
          </a:p>
        </p:txBody>
      </p:sp>
      <p:pic>
        <p:nvPicPr>
          <p:cNvPr id="4" name="Picture 3" descr="2025 17 Mar. March 17, 2025 BCR, through the School of Money, joins Global  Money Week and financially educates over 5,000 pupils – Nine O' Clock –  first exclusively daily publication to appear in English language in Romania"/>
          <p:cNvPicPr/>
          <p:nvPr/>
        </p:nvPicPr>
        <p:blipFill>
          <a:blip r:embed="rId2">
            <a:extLst>
              <a:ext uri="{28A0092B-C50C-407E-A947-70E740481C1C}">
                <a14:useLocalDpi xmlns:a14="http://schemas.microsoft.com/office/drawing/2010/main" val="0"/>
              </a:ext>
            </a:extLst>
          </a:blip>
          <a:srcRect/>
          <a:stretch>
            <a:fillRect/>
          </a:stretch>
        </p:blipFill>
        <p:spPr bwMode="auto">
          <a:xfrm rot="20353308">
            <a:off x="533430" y="343292"/>
            <a:ext cx="2237740" cy="1649095"/>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252" y="387250"/>
            <a:ext cx="4192088" cy="49338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3275" y="380143"/>
            <a:ext cx="4455790" cy="4941003"/>
          </a:xfrm>
          <a:prstGeom prst="rect">
            <a:avLst/>
          </a:prstGeom>
        </p:spPr>
      </p:pic>
    </p:spTree>
    <p:extLst>
      <p:ext uri="{BB962C8B-B14F-4D97-AF65-F5344CB8AC3E}">
        <p14:creationId xmlns:p14="http://schemas.microsoft.com/office/powerpoint/2010/main" val="25462486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2516" y="5775785"/>
            <a:ext cx="7392318" cy="812302"/>
          </a:xfrm>
        </p:spPr>
        <p:txBody>
          <a:bodyPr>
            <a:noAutofit/>
          </a:bodyPr>
          <a:lstStyle/>
          <a:p>
            <a:pPr algn="ctr"/>
            <a:r>
              <a:rPr lang="ro-RO" sz="2400" dirty="0">
                <a:solidFill>
                  <a:srgbClr val="002060"/>
                </a:solidFill>
                <a:latin typeface="Times New Roman" panose="02020603050405020304" pitchFamily="18" charset="0"/>
                <a:cs typeface="Times New Roman" panose="02020603050405020304" pitchFamily="18" charset="0"/>
              </a:rPr>
              <a:t>Au realizat diverse sarcini de lucru: </a:t>
            </a:r>
          </a:p>
          <a:p>
            <a:pPr algn="ctr"/>
            <a:r>
              <a:rPr lang="ro-RO" sz="2400" dirty="0">
                <a:solidFill>
                  <a:srgbClr val="002060"/>
                </a:solidFill>
                <a:latin typeface="Times New Roman" panose="02020603050405020304" pitchFamily="18" charset="0"/>
                <a:cs typeface="Times New Roman" panose="02020603050405020304" pitchFamily="18" charset="0"/>
              </a:rPr>
              <a:t>identificare, sortare, numărare, fișe de lucru, labirint, etc ...</a:t>
            </a:r>
          </a:p>
          <a:p>
            <a:pPr algn="ctr"/>
            <a:r>
              <a:rPr lang="ro-RO" sz="2400" dirty="0" smtClean="0">
                <a:solidFill>
                  <a:srgbClr val="002060"/>
                </a:solidFill>
                <a:latin typeface="Times New Roman" panose="02020603050405020304" pitchFamily="18" charset="0"/>
                <a:cs typeface="Times New Roman" panose="02020603050405020304" pitchFamily="18" charset="0"/>
              </a:rPr>
              <a:t>	</a:t>
            </a:r>
            <a:endParaRPr lang="ro-RO" sz="2400" dirty="0">
              <a:solidFill>
                <a:srgbClr val="002060"/>
              </a:solidFill>
              <a:latin typeface="Times New Roman" panose="02020603050405020304" pitchFamily="18" charset="0"/>
              <a:cs typeface="Times New Roman" panose="02020603050405020304" pitchFamily="18" charset="0"/>
            </a:endParaRPr>
          </a:p>
        </p:txBody>
      </p:sp>
      <p:pic>
        <p:nvPicPr>
          <p:cNvPr id="4" name="Picture 3" descr="2025 17 Mar. March 17, 2025 BCR, through the School of Money, joins Global  Money Week and financially educates over 5,000 pupils – Nine O' Clock –  first exclusively daily publication to appear in English language in Romania"/>
          <p:cNvPicPr/>
          <p:nvPr/>
        </p:nvPicPr>
        <p:blipFill>
          <a:blip r:embed="rId2">
            <a:extLst>
              <a:ext uri="{28A0092B-C50C-407E-A947-70E740481C1C}">
                <a14:useLocalDpi xmlns:a14="http://schemas.microsoft.com/office/drawing/2010/main" val="0"/>
              </a:ext>
            </a:extLst>
          </a:blip>
          <a:srcRect/>
          <a:stretch>
            <a:fillRect/>
          </a:stretch>
        </p:blipFill>
        <p:spPr bwMode="auto">
          <a:xfrm rot="20353308">
            <a:off x="533430" y="343292"/>
            <a:ext cx="2237740" cy="1649095"/>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12" y="293122"/>
            <a:ext cx="4472600" cy="537431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3938" y="349741"/>
            <a:ext cx="4558006" cy="5317692"/>
          </a:xfrm>
          <a:prstGeom prst="rect">
            <a:avLst/>
          </a:prstGeom>
        </p:spPr>
      </p:pic>
    </p:spTree>
    <p:extLst>
      <p:ext uri="{BB962C8B-B14F-4D97-AF65-F5344CB8AC3E}">
        <p14:creationId xmlns:p14="http://schemas.microsoft.com/office/powerpoint/2010/main" val="10766096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2516" y="5775785"/>
            <a:ext cx="7392318" cy="812302"/>
          </a:xfrm>
        </p:spPr>
        <p:txBody>
          <a:bodyPr>
            <a:noAutofit/>
          </a:bodyPr>
          <a:lstStyle/>
          <a:p>
            <a:pPr algn="ctr"/>
            <a:r>
              <a:rPr lang="ro-RO" sz="2400" dirty="0">
                <a:solidFill>
                  <a:srgbClr val="002060"/>
                </a:solidFill>
                <a:latin typeface="Times New Roman" panose="02020603050405020304" pitchFamily="18" charset="0"/>
                <a:cs typeface="Times New Roman" panose="02020603050405020304" pitchFamily="18" charset="0"/>
              </a:rPr>
              <a:t>Au </a:t>
            </a:r>
            <a:r>
              <a:rPr lang="ro-RO" sz="2400" dirty="0" smtClean="0">
                <a:solidFill>
                  <a:srgbClr val="002060"/>
                </a:solidFill>
                <a:latin typeface="Times New Roman" panose="02020603050405020304" pitchFamily="18" charset="0"/>
                <a:cs typeface="Times New Roman" panose="02020603050405020304" pitchFamily="18" charset="0"/>
              </a:rPr>
              <a:t>interpretat diverse roluri: </a:t>
            </a:r>
          </a:p>
          <a:p>
            <a:pPr algn="ctr"/>
            <a:r>
              <a:rPr lang="ro-RO" sz="2400" dirty="0">
                <a:solidFill>
                  <a:srgbClr val="002060"/>
                </a:solidFill>
                <a:latin typeface="Times New Roman" panose="02020603050405020304" pitchFamily="18" charset="0"/>
                <a:cs typeface="Times New Roman" panose="02020603050405020304" pitchFamily="18" charset="0"/>
              </a:rPr>
              <a:t>c</a:t>
            </a:r>
            <a:r>
              <a:rPr lang="ro-RO" sz="2400" dirty="0" smtClean="0">
                <a:solidFill>
                  <a:srgbClr val="002060"/>
                </a:solidFill>
                <a:latin typeface="Times New Roman" panose="02020603050405020304" pitchFamily="18" charset="0"/>
                <a:cs typeface="Times New Roman" panose="02020603050405020304" pitchFamily="18" charset="0"/>
              </a:rPr>
              <a:t>ăutătorii de comori, vânzător, ospătar, client...</a:t>
            </a:r>
            <a:endParaRPr lang="ro-RO" sz="2400" dirty="0">
              <a:solidFill>
                <a:srgbClr val="002060"/>
              </a:solidFill>
              <a:latin typeface="Times New Roman" panose="02020603050405020304" pitchFamily="18" charset="0"/>
              <a:cs typeface="Times New Roman" panose="02020603050405020304" pitchFamily="18" charset="0"/>
            </a:endParaRPr>
          </a:p>
          <a:p>
            <a:pPr algn="ctr"/>
            <a:r>
              <a:rPr lang="ro-RO" sz="2400" dirty="0" smtClean="0">
                <a:solidFill>
                  <a:srgbClr val="002060"/>
                </a:solidFill>
                <a:latin typeface="Times New Roman" panose="02020603050405020304" pitchFamily="18" charset="0"/>
                <a:cs typeface="Times New Roman" panose="02020603050405020304" pitchFamily="18" charset="0"/>
              </a:rPr>
              <a:t>	</a:t>
            </a:r>
            <a:endParaRPr lang="ro-RO" sz="2400" dirty="0">
              <a:solidFill>
                <a:srgbClr val="002060"/>
              </a:solidFill>
              <a:latin typeface="Times New Roman" panose="02020603050405020304" pitchFamily="18" charset="0"/>
              <a:cs typeface="Times New Roman" panose="02020603050405020304" pitchFamily="18" charset="0"/>
            </a:endParaRPr>
          </a:p>
        </p:txBody>
      </p:sp>
      <p:pic>
        <p:nvPicPr>
          <p:cNvPr id="4" name="Picture 3" descr="2025 17 Mar. March 17, 2025 BCR, through the School of Money, joins Global  Money Week and financially educates over 5,000 pupils – Nine O' Clock –  first exclusively daily publication to appear in English language in Romania"/>
          <p:cNvPicPr/>
          <p:nvPr/>
        </p:nvPicPr>
        <p:blipFill>
          <a:blip r:embed="rId2">
            <a:extLst>
              <a:ext uri="{28A0092B-C50C-407E-A947-70E740481C1C}">
                <a14:useLocalDpi xmlns:a14="http://schemas.microsoft.com/office/drawing/2010/main" val="0"/>
              </a:ext>
            </a:extLst>
          </a:blip>
          <a:srcRect/>
          <a:stretch>
            <a:fillRect/>
          </a:stretch>
        </p:blipFill>
        <p:spPr bwMode="auto">
          <a:xfrm rot="20353308">
            <a:off x="533430" y="343292"/>
            <a:ext cx="2237740" cy="1649095"/>
          </a:xfrm>
          <a:prstGeom prst="rect">
            <a:avLst/>
          </a:prstGeom>
          <a:noFill/>
          <a:ln>
            <a:noFill/>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920" y="566702"/>
            <a:ext cx="4367549" cy="514062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9594" y="566702"/>
            <a:ext cx="4163538" cy="5140624"/>
          </a:xfrm>
          <a:prstGeom prst="rect">
            <a:avLst/>
          </a:prstGeom>
        </p:spPr>
      </p:pic>
    </p:spTree>
    <p:extLst>
      <p:ext uri="{BB962C8B-B14F-4D97-AF65-F5344CB8AC3E}">
        <p14:creationId xmlns:p14="http://schemas.microsoft.com/office/powerpoint/2010/main" val="21906212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13533" y="6172196"/>
            <a:ext cx="7392318" cy="515043"/>
          </a:xfrm>
        </p:spPr>
        <p:txBody>
          <a:bodyPr>
            <a:noAutofit/>
          </a:bodyPr>
          <a:lstStyle/>
          <a:p>
            <a:pPr algn="ctr"/>
            <a:r>
              <a:rPr lang="ro-RO" sz="2400" dirty="0" smtClean="0">
                <a:solidFill>
                  <a:srgbClr val="002060"/>
                </a:solidFill>
                <a:latin typeface="Times New Roman" panose="02020603050405020304" pitchFamily="18" charset="0"/>
                <a:cs typeface="Times New Roman" panose="02020603050405020304" pitchFamily="18" charset="0"/>
              </a:rPr>
              <a:t>Au reciclat și au valorificat la magazin bănuții obținuți...</a:t>
            </a:r>
            <a:endParaRPr lang="ro-RO" sz="2400" dirty="0">
              <a:solidFill>
                <a:srgbClr val="002060"/>
              </a:solidFill>
              <a:latin typeface="Times New Roman" panose="02020603050405020304" pitchFamily="18" charset="0"/>
              <a:cs typeface="Times New Roman" panose="02020603050405020304" pitchFamily="18" charset="0"/>
            </a:endParaRPr>
          </a:p>
          <a:p>
            <a:pPr algn="ctr"/>
            <a:r>
              <a:rPr lang="ro-RO" sz="2400" dirty="0" smtClean="0">
                <a:solidFill>
                  <a:srgbClr val="002060"/>
                </a:solidFill>
                <a:latin typeface="Times New Roman" panose="02020603050405020304" pitchFamily="18" charset="0"/>
                <a:cs typeface="Times New Roman" panose="02020603050405020304" pitchFamily="18" charset="0"/>
              </a:rPr>
              <a:t>	</a:t>
            </a:r>
            <a:endParaRPr lang="ro-RO" sz="2400" dirty="0">
              <a:solidFill>
                <a:srgbClr val="002060"/>
              </a:solidFill>
              <a:latin typeface="Times New Roman" panose="02020603050405020304" pitchFamily="18" charset="0"/>
              <a:cs typeface="Times New Roman" panose="02020603050405020304" pitchFamily="18" charset="0"/>
            </a:endParaRPr>
          </a:p>
        </p:txBody>
      </p:sp>
      <p:pic>
        <p:nvPicPr>
          <p:cNvPr id="4" name="Picture 3" descr="2025 17 Mar. March 17, 2025 BCR, through the School of Money, joins Global  Money Week and financially educates over 5,000 pupils – Nine O' Clock –  first exclusively daily publication to appear in English language in Romania"/>
          <p:cNvPicPr/>
          <p:nvPr/>
        </p:nvPicPr>
        <p:blipFill>
          <a:blip r:embed="rId2">
            <a:extLst>
              <a:ext uri="{28A0092B-C50C-407E-A947-70E740481C1C}">
                <a14:useLocalDpi xmlns:a14="http://schemas.microsoft.com/office/drawing/2010/main" val="0"/>
              </a:ext>
            </a:extLst>
          </a:blip>
          <a:srcRect/>
          <a:stretch>
            <a:fillRect/>
          </a:stretch>
        </p:blipFill>
        <p:spPr bwMode="auto">
          <a:xfrm rot="20353308">
            <a:off x="533430" y="343292"/>
            <a:ext cx="2237740" cy="1649095"/>
          </a:xfrm>
          <a:prstGeom prst="rect">
            <a:avLst/>
          </a:prstGeom>
          <a:noFill/>
          <a:ln>
            <a:no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3622" y="429357"/>
            <a:ext cx="4172399" cy="556319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8419" y="425364"/>
            <a:ext cx="4175393" cy="5567190"/>
          </a:xfrm>
          <a:prstGeom prst="rect">
            <a:avLst/>
          </a:prstGeom>
        </p:spPr>
      </p:pic>
    </p:spTree>
    <p:extLst>
      <p:ext uri="{BB962C8B-B14F-4D97-AF65-F5344CB8AC3E}">
        <p14:creationId xmlns:p14="http://schemas.microsoft.com/office/powerpoint/2010/main" val="18363950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2516" y="5775785"/>
            <a:ext cx="7392318" cy="812302"/>
          </a:xfrm>
        </p:spPr>
        <p:txBody>
          <a:bodyPr>
            <a:noAutofit/>
          </a:bodyPr>
          <a:lstStyle/>
          <a:p>
            <a:pPr algn="ctr"/>
            <a:r>
              <a:rPr lang="ro-RO" sz="2400" dirty="0" smtClean="0">
                <a:solidFill>
                  <a:srgbClr val="002060"/>
                </a:solidFill>
                <a:latin typeface="Times New Roman" panose="02020603050405020304" pitchFamily="18" charset="0"/>
                <a:cs typeface="Times New Roman" panose="02020603050405020304" pitchFamily="18" charset="0"/>
              </a:rPr>
              <a:t>Au negociat cu negustorii din piața de legume-fructe și au fost în vizită la bancă.</a:t>
            </a:r>
            <a:endParaRPr lang="ro-RO" sz="2400" dirty="0">
              <a:solidFill>
                <a:srgbClr val="002060"/>
              </a:solidFill>
              <a:latin typeface="Times New Roman" panose="02020603050405020304" pitchFamily="18" charset="0"/>
              <a:cs typeface="Times New Roman" panose="02020603050405020304" pitchFamily="18" charset="0"/>
            </a:endParaRPr>
          </a:p>
          <a:p>
            <a:pPr algn="ctr"/>
            <a:r>
              <a:rPr lang="ro-RO" sz="2400" dirty="0" smtClean="0">
                <a:solidFill>
                  <a:srgbClr val="002060"/>
                </a:solidFill>
                <a:latin typeface="Times New Roman" panose="02020603050405020304" pitchFamily="18" charset="0"/>
                <a:cs typeface="Times New Roman" panose="02020603050405020304" pitchFamily="18" charset="0"/>
              </a:rPr>
              <a:t>	</a:t>
            </a:r>
            <a:endParaRPr lang="ro-RO" sz="2400" dirty="0">
              <a:solidFill>
                <a:srgbClr val="002060"/>
              </a:solidFill>
              <a:latin typeface="Times New Roman" panose="02020603050405020304" pitchFamily="18" charset="0"/>
              <a:cs typeface="Times New Roman" panose="02020603050405020304" pitchFamily="18" charset="0"/>
            </a:endParaRPr>
          </a:p>
        </p:txBody>
      </p:sp>
      <p:pic>
        <p:nvPicPr>
          <p:cNvPr id="4" name="Picture 3" descr="2025 17 Mar. March 17, 2025 BCR, through the School of Money, joins Global  Money Week and financially educates over 5,000 pupils – Nine O' Clock –  first exclusively daily publication to appear in English language in Romania"/>
          <p:cNvPicPr/>
          <p:nvPr/>
        </p:nvPicPr>
        <p:blipFill>
          <a:blip r:embed="rId2">
            <a:extLst>
              <a:ext uri="{28A0092B-C50C-407E-A947-70E740481C1C}">
                <a14:useLocalDpi xmlns:a14="http://schemas.microsoft.com/office/drawing/2010/main" val="0"/>
              </a:ext>
            </a:extLst>
          </a:blip>
          <a:srcRect/>
          <a:stretch>
            <a:fillRect/>
          </a:stretch>
        </p:blipFill>
        <p:spPr bwMode="auto">
          <a:xfrm rot="20353308">
            <a:off x="533430" y="343292"/>
            <a:ext cx="2237740" cy="1649095"/>
          </a:xfrm>
          <a:prstGeom prst="rect">
            <a:avLst/>
          </a:prstGeom>
          <a:noFill/>
          <a:ln>
            <a:no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078" y="594910"/>
            <a:ext cx="3544906" cy="472654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4297" y="310346"/>
            <a:ext cx="4225139" cy="5295668"/>
          </a:xfrm>
          <a:prstGeom prst="rect">
            <a:avLst/>
          </a:prstGeom>
        </p:spPr>
      </p:pic>
    </p:spTree>
    <p:extLst>
      <p:ext uri="{BB962C8B-B14F-4D97-AF65-F5344CB8AC3E}">
        <p14:creationId xmlns:p14="http://schemas.microsoft.com/office/powerpoint/2010/main" val="41593226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64</TotalTime>
  <Words>151</Words>
  <Application>Microsoft Office PowerPoint</Application>
  <PresentationFormat>Widescreen</PresentationFormat>
  <Paragraphs>24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Century Gothic</vt:lpstr>
      <vt:lpstr>Times New Roman</vt:lpstr>
      <vt:lpstr>Wingdings 3</vt:lpstr>
      <vt:lpstr>Wisp</vt:lpstr>
      <vt:lpstr>GLOBAL MONEY WEEK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MONEY WEEK  2025</dc:title>
  <dc:creator>Familia Gliga</dc:creator>
  <cp:lastModifiedBy>Familia Gliga</cp:lastModifiedBy>
  <cp:revision>8</cp:revision>
  <dcterms:created xsi:type="dcterms:W3CDTF">2025-03-23T16:59:51Z</dcterms:created>
  <dcterms:modified xsi:type="dcterms:W3CDTF">2025-03-23T18:03:57Z</dcterms:modified>
</cp:coreProperties>
</file>