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323" r:id="rId5"/>
    <p:sldId id="322" r:id="rId6"/>
    <p:sldId id="321" r:id="rId7"/>
    <p:sldId id="328" r:id="rId8"/>
    <p:sldId id="329"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35" autoAdjust="0"/>
  </p:normalViewPr>
  <p:slideViewPr>
    <p:cSldViewPr snapToGrid="0" showGuides="1">
      <p:cViewPr varScale="1">
        <p:scale>
          <a:sx n="101" d="100"/>
          <a:sy n="101" d="100"/>
        </p:scale>
        <p:origin x="16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090FFF92-610A-40E9-8690-D0F3AD80F7E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090FFF92-610A-40E9-8690-D0F3AD80F7E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090FFF92-610A-40E9-8690-D0F3AD80F7E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90FFF92-610A-40E9-8690-D0F3AD80F7E0}"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090FFF92-610A-40E9-8690-D0F3AD80F7E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090FFF92-610A-40E9-8690-D0F3AD80F7E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090FFF92-610A-40E9-8690-D0F3AD80F7E0}"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090FFF92-610A-40E9-8690-D0F3AD80F7E0}"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090FFF92-610A-40E9-8690-D0F3AD80F7E0}"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0FFF92-610A-40E9-8690-D0F3AD80F7E0}"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090FFF92-610A-40E9-8690-D0F3AD80F7E0}"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090FFF92-610A-40E9-8690-D0F3AD80F7E0}"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E7168-BDDA-463D-BD82-6215CE7916CF}"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FFF92-610A-40E9-8690-D0F3AD80F7E0}" type="datetimeFigureOut">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7168-BDDA-463D-BD82-6215CE7916CF}"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8195" y="3700145"/>
            <a:ext cx="7758430" cy="786130"/>
          </a:xfrm>
        </p:spPr>
        <p:txBody>
          <a:bodyPr>
            <a:normAutofit fontScale="90000"/>
          </a:bodyPr>
          <a:lstStyle/>
          <a:p>
            <a:r>
              <a:rPr lang="ro-RO" sz="5400" b="1" dirty="0">
                <a:gradFill>
                  <a:gsLst>
                    <a:gs pos="0">
                      <a:srgbClr val="012D86"/>
                    </a:gs>
                    <a:gs pos="100000">
                      <a:srgbClr val="0E2557"/>
                    </a:gs>
                  </a:gsLst>
                  <a:lin scaled="0"/>
                </a:gradFill>
                <a:effectLst>
                  <a:outerShdw blurRad="38100" dist="38100" dir="2700000" algn="tl">
                    <a:srgbClr val="000000">
                      <a:alpha val="43137"/>
                    </a:srgbClr>
                  </a:outerShdw>
                </a:effectLst>
              </a:rPr>
              <a:t>               </a:t>
            </a:r>
            <a:r>
              <a:rPr lang="ro-RO" sz="4890" b="1" dirty="0">
                <a:gradFill>
                  <a:gsLst>
                    <a:gs pos="0">
                      <a:srgbClr val="012D86"/>
                    </a:gs>
                    <a:gs pos="100000">
                      <a:srgbClr val="0E2557"/>
                    </a:gs>
                  </a:gsLst>
                  <a:lin scaled="0"/>
                </a:gradFill>
                <a:effectLst>
                  <a:outerShdw blurRad="38100" dist="38100" dir="2700000" algn="tl">
                    <a:srgbClr val="000000">
                      <a:alpha val="43137"/>
                    </a:srgbClr>
                  </a:outerShdw>
                </a:effectLst>
              </a:rPr>
              <a:t>Grupa mi</a:t>
            </a:r>
            <a:r>
              <a:rPr lang="en-US" altLang="ro-RO" sz="4890" b="1" dirty="0">
                <a:gradFill>
                  <a:gsLst>
                    <a:gs pos="0">
                      <a:srgbClr val="012D86"/>
                    </a:gs>
                    <a:gs pos="100000">
                      <a:srgbClr val="0E2557"/>
                    </a:gs>
                  </a:gsLst>
                  <a:lin scaled="0"/>
                </a:gradFill>
                <a:effectLst>
                  <a:outerShdw blurRad="38100" dist="38100" dir="2700000" algn="tl">
                    <a:srgbClr val="000000">
                      <a:alpha val="43137"/>
                    </a:srgbClr>
                  </a:outerShdw>
                </a:effectLst>
              </a:rPr>
              <a:t>jlocie</a:t>
            </a:r>
            <a:endParaRPr lang="en-US" altLang="ro-RO" sz="4890" b="1" dirty="0">
              <a:gradFill>
                <a:gsLst>
                  <a:gs pos="0">
                    <a:srgbClr val="012D86"/>
                  </a:gs>
                  <a:gs pos="100000">
                    <a:srgbClr val="0E2557"/>
                  </a:gs>
                </a:gsLst>
                <a:lin scaled="0"/>
              </a:gradFill>
              <a:effectLst>
                <a:outerShdw blurRad="38100" dist="38100" dir="2700000" algn="tl">
                  <a:srgbClr val="000000">
                    <a:alpha val="43137"/>
                  </a:srgbClr>
                </a:outerShdw>
              </a:effectLst>
              <a:cs typeface="Aharoni" panose="02010803020104030203" pitchFamily="2" charset="-79"/>
            </a:endParaRPr>
          </a:p>
        </p:txBody>
      </p:sp>
      <p:pic>
        <p:nvPicPr>
          <p:cNvPr id="4" name="Объект 3"/>
          <p:cNvPicPr>
            <a:picLocks noGrp="1" noChangeAspect="1"/>
          </p:cNvPicPr>
          <p:nvPr>
            <p:ph sz="half" idx="1"/>
          </p:nvPr>
        </p:nvPicPr>
        <p:blipFill>
          <a:blip r:embed="rId1" cstate="print">
            <a:extLst>
              <a:ext uri="{28A0092B-C50C-407E-A947-70E740481C1C}">
                <a14:useLocalDpi xmlns:a14="http://schemas.microsoft.com/office/drawing/2010/main" val="0"/>
              </a:ext>
            </a:extLst>
          </a:blip>
          <a:stretch>
            <a:fillRect/>
          </a:stretch>
        </p:blipFill>
        <p:spPr>
          <a:xfrm>
            <a:off x="869004" y="3404027"/>
            <a:ext cx="1718932" cy="1773365"/>
          </a:xfrm>
        </p:spPr>
      </p:pic>
      <p:pic>
        <p:nvPicPr>
          <p:cNvPr id="3" name="Picture 2" descr="429904463_7031991623577517_2199154431544671253_n (1)"/>
          <p:cNvPicPr>
            <a:picLocks noChangeAspect="1"/>
          </p:cNvPicPr>
          <p:nvPr/>
        </p:nvPicPr>
        <p:blipFill>
          <a:blip r:embed="rId2"/>
          <a:stretch>
            <a:fillRect/>
          </a:stretch>
        </p:blipFill>
        <p:spPr>
          <a:xfrm>
            <a:off x="8905240" y="1842135"/>
            <a:ext cx="3227705" cy="4304030"/>
          </a:xfrm>
          <a:prstGeom prst="rect">
            <a:avLst/>
          </a:prstGeom>
        </p:spPr>
      </p:pic>
      <p:sp>
        <p:nvSpPr>
          <p:cNvPr id="6" name="Rectangles 5"/>
          <p:cNvSpPr/>
          <p:nvPr/>
        </p:nvSpPr>
        <p:spPr>
          <a:xfrm>
            <a:off x="875665" y="843915"/>
            <a:ext cx="7720965" cy="1315085"/>
          </a:xfrm>
          <a:prstGeom prst="rect">
            <a:avLst/>
          </a:prstGeom>
          <a:noFill/>
          <a:ln>
            <a:noFill/>
          </a:ln>
        </p:spPr>
        <p:txBody>
          <a:bodyPr wrap="none" rtlCol="0" anchor="t">
            <a:noAutofit/>
          </a:bodyPr>
          <a:p>
            <a:pPr algn="ctr">
              <a:buNone/>
            </a:pPr>
            <a:r>
              <a:rPr lang="ro-RO" altLang="en-US" sz="3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Black" panose="020B0A04020102020204" charset="0"/>
                <a:cs typeface="Arial Black" panose="020B0A04020102020204" charset="0"/>
              </a:rPr>
              <a:t>                   TÂRGUL DE MĂRŢIŞOARE  </a:t>
            </a:r>
            <a:endParaRPr lang="ro-RO" altLang="en-US" sz="3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Black" panose="020B0A04020102020204" charset="0"/>
              <a:cs typeface="Arial Black" panose="020B0A04020102020204" charset="0"/>
            </a:endParaRPr>
          </a:p>
          <a:p>
            <a:pPr algn="ctr">
              <a:buNone/>
            </a:pPr>
            <a:r>
              <a:rPr lang="ro-RO" altLang="en-US" sz="3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Black" panose="020B0A04020102020204" charset="0"/>
                <a:cs typeface="Arial Black" panose="020B0A04020102020204" charset="0"/>
              </a:rPr>
              <a:t>            2024</a:t>
            </a:r>
            <a:endParaRPr lang="ro-RO" altLang="en-US" sz="3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Black" panose="020B0A04020102020204" charset="0"/>
              <a:cs typeface="Arial Black" panose="020B0A04020102020204" charset="0"/>
            </a:endParaRPr>
          </a:p>
        </p:txBody>
      </p:sp>
      <p:sp>
        <p:nvSpPr>
          <p:cNvPr id="7" name="Rectangles 6"/>
          <p:cNvSpPr/>
          <p:nvPr/>
        </p:nvSpPr>
        <p:spPr>
          <a:xfrm>
            <a:off x="2666365" y="2327910"/>
            <a:ext cx="5930265" cy="1076325"/>
          </a:xfrm>
          <a:prstGeom prst="rect">
            <a:avLst/>
          </a:prstGeom>
          <a:noFill/>
          <a:ln>
            <a:noFill/>
          </a:ln>
        </p:spPr>
        <p:txBody>
          <a:bodyPr wrap="none" rtlCol="0" anchor="t">
            <a:spAutoFit/>
          </a:bodyPr>
          <a:p>
            <a:pPr algn="ctr">
              <a:buNone/>
              <a:defRPr/>
            </a:pPr>
            <a:r>
              <a:rPr lang="en-US" altLang="ru-RU" sz="3200" b="1" dirty="0">
                <a:ln w="22225">
                  <a:solidFill>
                    <a:schemeClr val="accent2"/>
                  </a:solidFill>
                  <a:prstDash val="solid"/>
                </a:ln>
                <a:solidFill>
                  <a:schemeClr val="accent2">
                    <a:lumMod val="40000"/>
                    <a:lumOff val="60000"/>
                  </a:schemeClr>
                </a:solidFill>
                <a:effectLst/>
              </a:rPr>
              <a:t>Gr</a:t>
            </a:r>
            <a:r>
              <a:rPr lang="ro-RO" altLang="en-US" sz="3200" b="1" dirty="0">
                <a:ln w="22225">
                  <a:solidFill>
                    <a:schemeClr val="accent2"/>
                  </a:solidFill>
                  <a:prstDash val="solid"/>
                </a:ln>
                <a:solidFill>
                  <a:schemeClr val="accent2">
                    <a:lumMod val="40000"/>
                    <a:lumOff val="60000"/>
                  </a:schemeClr>
                </a:solidFill>
                <a:effectLst/>
              </a:rPr>
              <a:t>ădiniţa Borleşti,Jud.Neamţ</a:t>
            </a:r>
            <a:endParaRPr lang="ro-RO" altLang="en-US" sz="3200" b="1" dirty="0">
              <a:ln w="22225">
                <a:solidFill>
                  <a:schemeClr val="accent2"/>
                </a:solidFill>
                <a:prstDash val="solid"/>
              </a:ln>
              <a:solidFill>
                <a:schemeClr val="accent2">
                  <a:lumMod val="40000"/>
                  <a:lumOff val="60000"/>
                </a:schemeClr>
              </a:solidFill>
              <a:effectLst/>
            </a:endParaRPr>
          </a:p>
          <a:p>
            <a:pPr algn="ctr">
              <a:buNone/>
              <a:defRPr/>
            </a:pPr>
            <a:r>
              <a:rPr lang="ro-RO" altLang="en-US" sz="3200" b="1" dirty="0">
                <a:ln w="22225">
                  <a:solidFill>
                    <a:schemeClr val="accent2"/>
                  </a:solidFill>
                  <a:prstDash val="solid"/>
                </a:ln>
                <a:solidFill>
                  <a:schemeClr val="accent2">
                    <a:lumMod val="40000"/>
                    <a:lumOff val="60000"/>
                  </a:schemeClr>
                </a:solidFill>
                <a:effectLst/>
              </a:rPr>
              <a:t>Prof.înv.preşcoar Stan Elena Diana</a:t>
            </a:r>
            <a:endParaRPr lang="ro-RO" altLang="en-US" sz="3200" b="1" dirty="0">
              <a:ln w="22225">
                <a:solidFill>
                  <a:schemeClr val="accent2"/>
                </a:solidFill>
                <a:prstDash val="solid"/>
              </a:ln>
              <a:solidFill>
                <a:schemeClr val="accent2">
                  <a:lumMod val="40000"/>
                  <a:lumOff val="60000"/>
                </a:schemeClr>
              </a:solidFill>
              <a:effectLst/>
            </a:endParaRPr>
          </a:p>
        </p:txBody>
      </p:sp>
      <p:graphicFrame>
        <p:nvGraphicFramePr>
          <p:cNvPr id="12" name="Content Placeholder 11"/>
          <p:cNvGraphicFramePr/>
          <p:nvPr>
            <p:ph sz="half" idx="2"/>
          </p:nvPr>
        </p:nvGraphicFramePr>
        <p:xfrm>
          <a:off x="12132945" y="5733415"/>
          <a:ext cx="365760" cy="731520"/>
        </p:xfrm>
        <a:graphic>
          <a:graphicData uri="http://schemas.openxmlformats.org/drawingml/2006/table">
            <a:tbl>
              <a:tblPr firstRow="1" bandRow="1">
                <a:tableStyleId>{5C22544A-7EE6-4342-B048-85BDC9FD1C3A}</a:tableStyleId>
              </a:tblPr>
              <a:tblGrid>
                <a:gridCol w="157480"/>
                <a:gridCol w="208280"/>
              </a:tblGrid>
              <a:tr h="0">
                <a:tc>
                  <a:txBody>
                    <a:bodyPr/>
                    <a:p>
                      <a:pPr>
                        <a:buNone/>
                      </a:pPr>
                      <a:endParaRPr lang="en-US"/>
                    </a:p>
                  </a:txBody>
                  <a:tcPr/>
                </a:tc>
                <a:tc>
                  <a:txBody>
                    <a:bodyPr/>
                    <a:p>
                      <a:pPr>
                        <a:buNone/>
                      </a:pPr>
                      <a:endParaRPr lang="en-US"/>
                    </a:p>
                  </a:txBody>
                  <a:tcPr/>
                </a:tc>
              </a:tr>
              <a:tr h="365760">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9" name="Скругленный прямоугольник 8"/>
          <p:cNvSpPr/>
          <p:nvPr/>
        </p:nvSpPr>
        <p:spPr>
          <a:xfrm>
            <a:off x="568297" y="366870"/>
            <a:ext cx="11055378" cy="5917725"/>
          </a:xfrm>
          <a:prstGeom prst="roundRect">
            <a:avLst/>
          </a:prstGeom>
          <a:solidFill>
            <a:schemeClr val="bg1"/>
          </a:solidFill>
          <a:ln w="38100">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altLang="ru-RU" sz="3600" b="1" dirty="0">
              <a:solidFill>
                <a:schemeClr val="accent2"/>
              </a:solidFill>
              <a:latin typeface="Baskerville Old Face" panose="02020602080505020303" pitchFamily="18" charset="0"/>
            </a:endParaRPr>
          </a:p>
        </p:txBody>
      </p:sp>
      <p:sp>
        <p:nvSpPr>
          <p:cNvPr id="2" name="Заголовок 1"/>
          <p:cNvSpPr>
            <a:spLocks noGrp="1"/>
          </p:cNvSpPr>
          <p:nvPr>
            <p:ph type="title"/>
          </p:nvPr>
        </p:nvSpPr>
        <p:spPr>
          <a:xfrm>
            <a:off x="2286622" y="1111725"/>
            <a:ext cx="10515600" cy="1325563"/>
          </a:xfrm>
        </p:spPr>
        <p:txBody>
          <a:bodyPr>
            <a:normAutofit fontScale="90000"/>
          </a:bodyPr>
          <a:lstStyle/>
          <a:p>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Cei 20 de preşcolari ,ajutaţi de părinţi şi educatoare,au confecţionat </a:t>
            </a: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mărţişore din diferite materiale şi tehnici.S-au realizat cu acestea </a:t>
            </a: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panouri </a:t>
            </a:r>
            <a:r>
              <a:rPr lang="en-US" altLang="ro-RO"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expozi</a:t>
            </a:r>
            <a:r>
              <a:rPr lang="ro-RO" altLang="en-US"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ţionale </a:t>
            </a:r>
            <a: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şi  tarabe,urmând ca în data de 28 februarie </a:t>
            </a: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 să se desfăşoare expoziţia cu vânzare intitulată </a:t>
            </a:r>
            <a:r>
              <a:rPr lang="en-US" altLang="ro-RO"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a:t>
            </a:r>
            <a: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Târgul de mărţişoare</a:t>
            </a:r>
            <a:r>
              <a:rPr lang="en-US" altLang="ro-RO"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a:t>
            </a:r>
            <a: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a:t>
            </a: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b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r>
              <a:rPr lang="en-US" altLang="ro-RO"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a:t>
            </a:r>
            <a:r>
              <a:rPr lang="ro-RO" altLang="ru-RU"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Banii se câştigă prin muncă,iar puşculiţa grupei se umple!</a:t>
            </a:r>
            <a:r>
              <a:rPr lang="en-US" altLang="ro-RO"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a:t>
            </a:r>
            <a:endParaRPr lang="en-US" altLang="ro-RO" sz="240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endParaRPr>
          </a:p>
        </p:txBody>
      </p:sp>
      <p:pic>
        <p:nvPicPr>
          <p:cNvPr id="4" name="Объект 3"/>
          <p:cNvPicPr>
            <a:picLocks noGrp="1" noChangeAspect="1"/>
          </p:cNvPicPr>
          <p:nvPr>
            <p:ph sz="half" idx="1"/>
          </p:nvPr>
        </p:nvPicPr>
        <p:blipFill>
          <a:blip r:embed="rId1" cstate="print">
            <a:extLst>
              <a:ext uri="{28A0092B-C50C-407E-A947-70E740481C1C}">
                <a14:useLocalDpi xmlns:a14="http://schemas.microsoft.com/office/drawing/2010/main" val="0"/>
              </a:ext>
            </a:extLst>
          </a:blip>
          <a:stretch>
            <a:fillRect/>
          </a:stretch>
        </p:blipFill>
        <p:spPr>
          <a:xfrm>
            <a:off x="606114" y="1655237"/>
            <a:ext cx="1718932" cy="1773365"/>
          </a:xfrm>
        </p:spPr>
      </p:pic>
      <p:pic>
        <p:nvPicPr>
          <p:cNvPr id="11" name="Content Placeholder 10" descr="429800125_7365967226825424_6980187747952690928_n"/>
          <p:cNvPicPr>
            <a:picLocks noChangeAspect="1"/>
          </p:cNvPicPr>
          <p:nvPr>
            <p:ph sz="half" idx="2"/>
          </p:nvPr>
        </p:nvPicPr>
        <p:blipFill>
          <a:blip r:embed="rId2"/>
          <a:stretch>
            <a:fillRect/>
          </a:stretch>
        </p:blipFill>
        <p:spPr>
          <a:xfrm>
            <a:off x="9864090" y="2824480"/>
            <a:ext cx="1390650" cy="1778000"/>
          </a:xfrm>
          <a:prstGeom prst="rect">
            <a:avLst/>
          </a:prstGeom>
        </p:spPr>
      </p:pic>
      <p:pic>
        <p:nvPicPr>
          <p:cNvPr id="12" name="Picture 11" descr="429841512_923532879418954_7129081065123695172_n (1)"/>
          <p:cNvPicPr>
            <a:picLocks noChangeAspect="1"/>
          </p:cNvPicPr>
          <p:nvPr/>
        </p:nvPicPr>
        <p:blipFill>
          <a:blip r:embed="rId3"/>
          <a:stretch>
            <a:fillRect/>
          </a:stretch>
        </p:blipFill>
        <p:spPr>
          <a:xfrm>
            <a:off x="2015490" y="2219960"/>
            <a:ext cx="3562350" cy="2533015"/>
          </a:xfrm>
          <a:prstGeom prst="rect">
            <a:avLst/>
          </a:prstGeom>
        </p:spPr>
      </p:pic>
      <p:pic>
        <p:nvPicPr>
          <p:cNvPr id="13" name="Picture 12" descr="431129011_394520346853723_186128584686527745_n"/>
          <p:cNvPicPr>
            <a:picLocks noChangeAspect="1"/>
          </p:cNvPicPr>
          <p:nvPr/>
        </p:nvPicPr>
        <p:blipFill>
          <a:blip r:embed="rId4"/>
          <a:stretch>
            <a:fillRect/>
          </a:stretch>
        </p:blipFill>
        <p:spPr>
          <a:xfrm>
            <a:off x="5796280" y="2336165"/>
            <a:ext cx="3849370" cy="24168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9" name="Скругленный прямоугольник 8"/>
          <p:cNvSpPr/>
          <p:nvPr/>
        </p:nvSpPr>
        <p:spPr>
          <a:xfrm>
            <a:off x="542262" y="483075"/>
            <a:ext cx="11055378" cy="5917725"/>
          </a:xfrm>
          <a:prstGeom prst="roundRect">
            <a:avLst/>
          </a:prstGeom>
          <a:solidFill>
            <a:schemeClr val="bg1"/>
          </a:solidFill>
          <a:ln w="38100">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altLang="ru-RU" sz="3600" b="1" dirty="0">
              <a:solidFill>
                <a:schemeClr val="accent2"/>
              </a:solidFill>
              <a:latin typeface="Baskerville Old Face" panose="02020602080505020303" pitchFamily="18" charset="0"/>
            </a:endParaRPr>
          </a:p>
        </p:txBody>
      </p:sp>
      <p:sp>
        <p:nvSpPr>
          <p:cNvPr id="2" name="Заголовок 1"/>
          <p:cNvSpPr>
            <a:spLocks noGrp="1"/>
          </p:cNvSpPr>
          <p:nvPr>
            <p:ph type="title"/>
          </p:nvPr>
        </p:nvSpPr>
        <p:spPr>
          <a:xfrm>
            <a:off x="2726042" y="1130775"/>
            <a:ext cx="10515600" cy="1325563"/>
          </a:xfrm>
        </p:spPr>
        <p:txBody>
          <a:bodyPr>
            <a:normAutofit fontScale="90000"/>
          </a:bodyPr>
          <a:lstStyle/>
          <a:p>
            <a:r>
              <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Activitatea desfăşurată a fost una de formare şi informare a copiilor,dar şi a </a:t>
            </a:r>
            <a:br>
              <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r>
              <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părinţilor, cadrelor didactice şi altor personalităţi din comunitatea locală </a:t>
            </a:r>
            <a:br>
              <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r>
              <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cu privire la noţiuni elementare de educaţie financiară ,în vederea sprijinirii </a:t>
            </a:r>
            <a:br>
              <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r>
              <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dezvoltării personale şi, implicit, a dezvoltării comunitare.S-a observat aşadar,</a:t>
            </a:r>
            <a:br>
              <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br>
            <a:r>
              <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rPr>
              <a:t> manifestarea interesului pentru obţinerea,economsirea şi gestionarea banilor.</a:t>
            </a:r>
            <a:endParaRPr lang="ro-RO" altLang="ru-RU" sz="2220" b="1" dirty="0">
              <a:solidFill>
                <a:schemeClr val="accent6">
                  <a:lumMod val="75000"/>
                </a:schemeClr>
              </a:solidFill>
              <a:effectLst>
                <a:outerShdw blurRad="38100" dist="38100" dir="2700000" algn="tl">
                  <a:srgbClr val="000000">
                    <a:alpha val="43137"/>
                  </a:srgbClr>
                </a:outerShdw>
              </a:effectLst>
              <a:cs typeface="Aharoni" panose="02010803020104030203" pitchFamily="2" charset="-79"/>
            </a:endParaRPr>
          </a:p>
        </p:txBody>
      </p:sp>
      <p:sp>
        <p:nvSpPr>
          <p:cNvPr id="10" name="Объект 9"/>
          <p:cNvSpPr>
            <a:spLocks noGrp="1"/>
          </p:cNvSpPr>
          <p:nvPr>
            <p:ph sz="half" idx="2"/>
          </p:nvPr>
        </p:nvSpPr>
        <p:spPr>
          <a:xfrm>
            <a:off x="3393440" y="2712085"/>
            <a:ext cx="7814945" cy="3777615"/>
          </a:xfrm>
        </p:spPr>
        <p:txBody>
          <a:bodyPr>
            <a:normAutofit/>
          </a:bodyPr>
          <a:lstStyle/>
          <a:p>
            <a:pPr>
              <a:buNone/>
              <a:defRPr/>
            </a:pPr>
            <a:endParaRPr lang="ro-RO" sz="1100" dirty="0">
              <a:solidFill>
                <a:srgbClr val="C00000"/>
              </a:solidFill>
              <a:effectLst>
                <a:outerShdw blurRad="38100" dist="38100" dir="2700000" algn="tl">
                  <a:srgbClr val="000000">
                    <a:alpha val="43137"/>
                  </a:srgbClr>
                </a:outerShdw>
              </a:effectLst>
            </a:endParaRPr>
          </a:p>
          <a:p>
            <a:pPr marL="0" indent="0" algn="just">
              <a:buNone/>
              <a:defRPr/>
            </a:pPr>
            <a:r>
              <a:rPr lang="ro-RO" sz="4000" dirty="0"/>
              <a:t> </a:t>
            </a:r>
            <a:endParaRPr lang="ru-RU" sz="4000" dirty="0"/>
          </a:p>
        </p:txBody>
      </p:sp>
      <p:pic>
        <p:nvPicPr>
          <p:cNvPr id="4" name="Объект 3"/>
          <p:cNvPicPr>
            <a:picLocks noGrp="1" noChangeAspect="1"/>
          </p:cNvPicPr>
          <p:nvPr>
            <p:ph sz="half" idx="1"/>
          </p:nvPr>
        </p:nvPicPr>
        <p:blipFill>
          <a:blip r:embed="rId1" cstate="print">
            <a:extLst>
              <a:ext uri="{28A0092B-C50C-407E-A947-70E740481C1C}">
                <a14:useLocalDpi xmlns:a14="http://schemas.microsoft.com/office/drawing/2010/main" val="0"/>
              </a:ext>
            </a:extLst>
          </a:blip>
          <a:stretch>
            <a:fillRect/>
          </a:stretch>
        </p:blipFill>
        <p:spPr>
          <a:xfrm>
            <a:off x="1007434" y="1668572"/>
            <a:ext cx="1718932" cy="1773365"/>
          </a:xfrm>
        </p:spPr>
      </p:pic>
      <p:pic>
        <p:nvPicPr>
          <p:cNvPr id="3" name="Picture 2" descr="429501621_970065284479142_2381385734505921952_n"/>
          <p:cNvPicPr>
            <a:picLocks noChangeAspect="1"/>
          </p:cNvPicPr>
          <p:nvPr/>
        </p:nvPicPr>
        <p:blipFill>
          <a:blip r:embed="rId2"/>
          <a:stretch>
            <a:fillRect/>
          </a:stretch>
        </p:blipFill>
        <p:spPr>
          <a:xfrm>
            <a:off x="2726055" y="2712085"/>
            <a:ext cx="2656840" cy="3543300"/>
          </a:xfrm>
          <a:prstGeom prst="rect">
            <a:avLst/>
          </a:prstGeom>
        </p:spPr>
      </p:pic>
      <p:pic>
        <p:nvPicPr>
          <p:cNvPr id="6" name="Picture 5" descr="430337009_1382582132384872_2378830437378577925_n"/>
          <p:cNvPicPr>
            <a:picLocks noChangeAspect="1"/>
          </p:cNvPicPr>
          <p:nvPr/>
        </p:nvPicPr>
        <p:blipFill>
          <a:blip r:embed="rId3"/>
          <a:stretch>
            <a:fillRect/>
          </a:stretch>
        </p:blipFill>
        <p:spPr>
          <a:xfrm>
            <a:off x="6096000" y="2712085"/>
            <a:ext cx="4477385" cy="33585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9" name="Скругленный прямоугольник 8"/>
          <p:cNvSpPr/>
          <p:nvPr/>
        </p:nvSpPr>
        <p:spPr>
          <a:xfrm>
            <a:off x="542262" y="483075"/>
            <a:ext cx="11055378" cy="5917725"/>
          </a:xfrm>
          <a:prstGeom prst="roundRect">
            <a:avLst/>
          </a:prstGeom>
          <a:solidFill>
            <a:schemeClr val="bg1"/>
          </a:solidFill>
          <a:ln w="38100">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altLang="ru-RU" sz="3600" b="1" dirty="0">
              <a:solidFill>
                <a:schemeClr val="accent2"/>
              </a:solidFill>
              <a:latin typeface="Baskerville Old Face" panose="02020602080505020303" pitchFamily="18" charset="0"/>
            </a:endParaRPr>
          </a:p>
        </p:txBody>
      </p:sp>
      <p:sp>
        <p:nvSpPr>
          <p:cNvPr id="10" name="Объект 9"/>
          <p:cNvSpPr>
            <a:spLocks noGrp="1"/>
          </p:cNvSpPr>
          <p:nvPr>
            <p:ph sz="half" idx="2"/>
          </p:nvPr>
        </p:nvSpPr>
        <p:spPr>
          <a:xfrm>
            <a:off x="2593631" y="1512386"/>
            <a:ext cx="8615144" cy="5008815"/>
          </a:xfrm>
        </p:spPr>
        <p:txBody>
          <a:bodyPr>
            <a:normAutofit/>
          </a:bodyPr>
          <a:lstStyle/>
          <a:p>
            <a:pPr>
              <a:buNone/>
              <a:defRPr/>
            </a:pPr>
            <a:endParaRPr lang="ro-RO" sz="1100" dirty="0">
              <a:solidFill>
                <a:srgbClr val="C00000"/>
              </a:solidFill>
              <a:effectLst>
                <a:outerShdw blurRad="38100" dist="38100" dir="2700000" algn="tl">
                  <a:srgbClr val="000000">
                    <a:alpha val="43137"/>
                  </a:srgbClr>
                </a:outerShdw>
              </a:effectLst>
            </a:endParaRPr>
          </a:p>
          <a:p>
            <a:pPr algn="just">
              <a:buNone/>
              <a:defRPr/>
            </a:pPr>
            <a:endParaRPr lang="ru-RU" sz="4000" dirty="0"/>
          </a:p>
          <a:p>
            <a:pPr>
              <a:buNone/>
              <a:defRPr/>
            </a:pPr>
            <a:endParaRPr lang="ru-RU" sz="4000" dirty="0"/>
          </a:p>
        </p:txBody>
      </p:sp>
      <p:pic>
        <p:nvPicPr>
          <p:cNvPr id="5" name="Picture 4" descr="430339112_2735614973268891_2315702585895783586_n"/>
          <p:cNvPicPr>
            <a:picLocks noChangeAspect="1"/>
          </p:cNvPicPr>
          <p:nvPr/>
        </p:nvPicPr>
        <p:blipFill>
          <a:blip r:embed="rId1"/>
          <a:stretch>
            <a:fillRect/>
          </a:stretch>
        </p:blipFill>
        <p:spPr>
          <a:xfrm>
            <a:off x="6477635" y="928370"/>
            <a:ext cx="4706620" cy="4953000"/>
          </a:xfrm>
          <a:prstGeom prst="rect">
            <a:avLst/>
          </a:prstGeom>
        </p:spPr>
      </p:pic>
      <p:pic>
        <p:nvPicPr>
          <p:cNvPr id="6" name="Picture 5" descr="429473554_433760972411028_3750786116793101512_n"/>
          <p:cNvPicPr>
            <a:picLocks noChangeAspect="1"/>
          </p:cNvPicPr>
          <p:nvPr/>
        </p:nvPicPr>
        <p:blipFill>
          <a:blip r:embed="rId2"/>
          <a:stretch>
            <a:fillRect/>
          </a:stretch>
        </p:blipFill>
        <p:spPr>
          <a:xfrm>
            <a:off x="880110" y="927735"/>
            <a:ext cx="5520690" cy="4953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429832541_952337259547084_5109933782302494034_n (2)"/>
          <p:cNvPicPr>
            <a:picLocks noChangeAspect="1"/>
          </p:cNvPicPr>
          <p:nvPr/>
        </p:nvPicPr>
        <p:blipFill>
          <a:blip r:embed="rId1"/>
          <a:stretch>
            <a:fillRect/>
          </a:stretch>
        </p:blipFill>
        <p:spPr>
          <a:xfrm>
            <a:off x="273050" y="870585"/>
            <a:ext cx="3811905" cy="5255895"/>
          </a:xfrm>
          <a:prstGeom prst="rect">
            <a:avLst/>
          </a:prstGeom>
        </p:spPr>
      </p:pic>
      <p:pic>
        <p:nvPicPr>
          <p:cNvPr id="8" name="Picture 7" descr="429844185_1142813186646474_7511421647823767200_n"/>
          <p:cNvPicPr>
            <a:picLocks noChangeAspect="1"/>
          </p:cNvPicPr>
          <p:nvPr/>
        </p:nvPicPr>
        <p:blipFill>
          <a:blip r:embed="rId2"/>
          <a:stretch>
            <a:fillRect/>
          </a:stretch>
        </p:blipFill>
        <p:spPr>
          <a:xfrm>
            <a:off x="4171950" y="869950"/>
            <a:ext cx="3630930" cy="5256530"/>
          </a:xfrm>
          <a:prstGeom prst="rect">
            <a:avLst/>
          </a:prstGeom>
        </p:spPr>
      </p:pic>
      <p:pic>
        <p:nvPicPr>
          <p:cNvPr id="9" name="Picture 8" descr="430849383_1870142156772651_5263301031577738950_n"/>
          <p:cNvPicPr>
            <a:picLocks noChangeAspect="1"/>
          </p:cNvPicPr>
          <p:nvPr/>
        </p:nvPicPr>
        <p:blipFill>
          <a:blip r:embed="rId3"/>
          <a:stretch>
            <a:fillRect/>
          </a:stretch>
        </p:blipFill>
        <p:spPr>
          <a:xfrm>
            <a:off x="7971155" y="869950"/>
            <a:ext cx="3906520" cy="52565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429627582_978618800354965_2950173523652430342_n"/>
          <p:cNvPicPr>
            <a:picLocks noChangeAspect="1"/>
          </p:cNvPicPr>
          <p:nvPr>
            <p:ph sz="half" idx="1"/>
          </p:nvPr>
        </p:nvPicPr>
        <p:blipFill>
          <a:blip r:embed="rId1"/>
          <a:stretch>
            <a:fillRect/>
          </a:stretch>
        </p:blipFill>
        <p:spPr>
          <a:xfrm>
            <a:off x="78740" y="876300"/>
            <a:ext cx="6017895" cy="4530090"/>
          </a:xfrm>
          <a:prstGeom prst="rect">
            <a:avLst/>
          </a:prstGeom>
        </p:spPr>
      </p:pic>
      <p:pic>
        <p:nvPicPr>
          <p:cNvPr id="6" name="Picture 5" descr="429553605_820453089845375_6271566581739072868_n"/>
          <p:cNvPicPr>
            <a:picLocks noChangeAspect="1"/>
          </p:cNvPicPr>
          <p:nvPr/>
        </p:nvPicPr>
        <p:blipFill>
          <a:blip r:embed="rId2"/>
          <a:stretch>
            <a:fillRect/>
          </a:stretch>
        </p:blipFill>
        <p:spPr>
          <a:xfrm>
            <a:off x="6466840" y="876300"/>
            <a:ext cx="5189220" cy="4530725"/>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913</Words>
  <Application>WPS Presentation</Application>
  <PresentationFormat>Widescreen</PresentationFormat>
  <Paragraphs>17</Paragraphs>
  <Slides>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vt:i4>
      </vt:variant>
    </vt:vector>
  </HeadingPairs>
  <TitlesOfParts>
    <vt:vector size="18" baseType="lpstr">
      <vt:lpstr>Arial</vt:lpstr>
      <vt:lpstr>SimSun</vt:lpstr>
      <vt:lpstr>Wingdings</vt:lpstr>
      <vt:lpstr>Aharoni</vt:lpstr>
      <vt:lpstr>Yu Gothic UI Semibold</vt:lpstr>
      <vt:lpstr>Arial Black</vt:lpstr>
      <vt:lpstr>Baskerville Old Face</vt:lpstr>
      <vt:lpstr>Calibri Light</vt:lpstr>
      <vt:lpstr>Calibri</vt:lpstr>
      <vt:lpstr>Microsoft YaHei</vt:lpstr>
      <vt:lpstr>Arial Unicode MS</vt:lpstr>
      <vt:lpstr>Тема Office</vt:lpstr>
      <vt:lpstr>               Grupa mijlocie</vt:lpstr>
      <vt:lpstr>         Cei 20 de preşcolari ,ajutaţi de părinţi şi educatoare,au confecţionat  mărţişore din diferite materiale şi tehnici.S-au realizat cu acestea  panouri expoziţionale şi  tarabe,urmând ca în data de 28 februarie   să se desfăşoare expoziţia cu vânzare intitulată “Târgul de mărţişoare”.           “Banii se câştigă prin muncă,iar puşculiţa grupei se umple!”</vt:lpstr>
      <vt:lpstr>Activitatea desfăşurată a fost una de formare şi informare a copiilor,dar şi a  părinţilor, cadrelor didactice şi altor personalităţi din comunitatea locală  cu privire la noţiuni elementare de educaţie financiară ,în vederea sprijinirii  dezvoltării personale şi, implicit, a dezvoltării comunitare.S-a observat aşadar,  manifestarea interesului pentru obţinerea,economsirea şi gestionarea banilor.</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Mihaela</dc:creator>
  <cp:lastModifiedBy>ASUS</cp:lastModifiedBy>
  <cp:revision>236</cp:revision>
  <dcterms:created xsi:type="dcterms:W3CDTF">2018-03-27T14:37:00Z</dcterms:created>
  <dcterms:modified xsi:type="dcterms:W3CDTF">2024-03-05T06:00:33Z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C93640C9F44445EC97DFDB638576FFA8_12</vt:lpwstr>
  </property>
  <property fmtid="{D5CDD505-2E9C-101B-9397-08002B2CF9AE}" pid="3" name="KSOProductBuildVer">
    <vt:lpwstr>1033-12.2.0.13489</vt:lpwstr>
  </property>
</Properties>
</file>