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32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75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5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6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1F1C-A0C7-4E6D-87AF-9E25BA32B36F}" type="datetimeFigureOut">
              <a:rPr lang="en-US" smtClean="0"/>
              <a:t>24-Mar-24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1169C1-3A10-4247-A132-76CD6DF9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347CF1-828D-E65A-731E-A30404F08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00" y="393233"/>
            <a:ext cx="11420658" cy="1096899"/>
          </a:xfrm>
        </p:spPr>
        <p:txBody>
          <a:bodyPr>
            <a:noAutofit/>
          </a:bodyPr>
          <a:lstStyle/>
          <a:p>
            <a:r>
              <a:rPr lang="ro-RO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Colegiul Național Pedagogic  „D. P. Perpessicius” Brăila</a:t>
            </a:r>
          </a:p>
          <a:p>
            <a:pPr algn="ctr"/>
            <a:r>
              <a:rPr lang="ro-RO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cls. a III-a B, prof. înv. primar Bianu Rodica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5980FB67-C924-FEEE-6327-2A40A449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3" y="5117631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628D3-438F-A807-9D1E-49CC672CD207}"/>
              </a:ext>
            </a:extLst>
          </p:cNvPr>
          <p:cNvSpPr txBox="1"/>
          <p:nvPr/>
        </p:nvSpPr>
        <p:spPr>
          <a:xfrm>
            <a:off x="1056289" y="2255309"/>
            <a:ext cx="97903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“Protect your money, secure your future”</a:t>
            </a:r>
            <a:endParaRPr lang="ro-RO" sz="6000" b="1" i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6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GMW 2024</a:t>
            </a:r>
            <a:endParaRPr lang="en-US" sz="6000" b="0" i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4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9242-CE02-1544-E279-7DB26934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>
                <a:solidFill>
                  <a:srgbClr val="0070C0"/>
                </a:solidFill>
              </a:rPr>
              <a:t>1. Vizită la BNR, sucursala Brăila – lecție de alfabetizare financiară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E8DD-C764-EC5C-7AC1-E5DDC032A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41259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b="1">
                <a:solidFill>
                  <a:schemeClr val="tx1"/>
                </a:solidFill>
              </a:rPr>
              <a:t>Obiective:</a:t>
            </a:r>
          </a:p>
          <a:p>
            <a:pPr algn="just"/>
            <a:r>
              <a:rPr lang="ro-RO" sz="2800">
                <a:solidFill>
                  <a:schemeClr val="tx1"/>
                </a:solidFill>
              </a:rPr>
              <a:t>- să se familiarizeze cu termeni specifici domeniului financiar – bancar;</a:t>
            </a:r>
          </a:p>
          <a:p>
            <a:pPr algn="just"/>
            <a:r>
              <a:rPr lang="ro-RO" sz="2800">
                <a:solidFill>
                  <a:schemeClr val="tx1"/>
                </a:solidFill>
              </a:rPr>
              <a:t>- să descrie elementele de identificare a monedelor, bancnotelor și a a elementelor de siguranță;</a:t>
            </a:r>
          </a:p>
          <a:p>
            <a:pPr algn="just"/>
            <a:r>
              <a:rPr lang="ro-RO" sz="2800">
                <a:solidFill>
                  <a:schemeClr val="tx1"/>
                </a:solidFill>
              </a:rPr>
              <a:t>-să evidențieze rolul Monetăriei Statului și a Imprimeriei Băncii Naționale a României;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31BC9605-10D9-7272-7898-1334F995B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3" y="5117631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3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0146-71E0-CCD6-8C86-3AE4B9C1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68" y="710162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3200">
                <a:solidFill>
                  <a:schemeClr val="tx1"/>
                </a:solidFill>
              </a:rPr>
              <a:t>Activități:</a:t>
            </a:r>
          </a:p>
          <a:p>
            <a:r>
              <a:rPr lang="ro-RO">
                <a:solidFill>
                  <a:schemeClr val="tx1"/>
                </a:solidFill>
              </a:rPr>
              <a:t> </a:t>
            </a:r>
            <a:r>
              <a:rPr lang="ro-RO" sz="2800">
                <a:solidFill>
                  <a:schemeClr val="tx1"/>
                </a:solidFill>
              </a:rPr>
              <a:t>prezentări ppt despre troc, istoria banilor, unde se fac banii, din ce material;</a:t>
            </a:r>
          </a:p>
          <a:p>
            <a:r>
              <a:rPr lang="ro-RO" sz="2800">
                <a:solidFill>
                  <a:schemeClr val="tx1"/>
                </a:solidFill>
              </a:rPr>
              <a:t> vizitarea celor trei buncăre din subsolul băncii, cu rol de tezaur;</a:t>
            </a:r>
          </a:p>
          <a:p>
            <a:r>
              <a:rPr lang="ro-RO" sz="2800">
                <a:solidFill>
                  <a:schemeClr val="tx1"/>
                </a:solidFill>
              </a:rPr>
              <a:t> vizitarea expoziției de bancnote și monede;</a:t>
            </a:r>
          </a:p>
          <a:p>
            <a:r>
              <a:rPr lang="ro-RO" sz="2800">
                <a:solidFill>
                  <a:schemeClr val="tx1"/>
                </a:solidFill>
              </a:rPr>
              <a:t> utilizarea tabletelor pentru completarea unor jocuri interactive referitoare la recunoașterea bancnotelor și monedelor;</a:t>
            </a:r>
          </a:p>
          <a:p>
            <a:endParaRPr lang="en-US"/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89FB9DF1-492C-27BE-5ABF-6DD11307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3" y="5117631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5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B543D-626B-6FFB-DF92-CC5B30672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90" y="0"/>
            <a:ext cx="3444110" cy="4592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C9C80C-0AB0-EF69-00F1-C8C82B8F7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41" y="0"/>
            <a:ext cx="4847897" cy="6463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3A9D9B-0724-8FE3-B3D1-92E397F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" y="0"/>
            <a:ext cx="3444109" cy="4592145"/>
          </a:xfrm>
          <a:prstGeom prst="rect">
            <a:avLst/>
          </a:prstGeom>
        </p:spPr>
      </p:pic>
      <p:pic>
        <p:nvPicPr>
          <p:cNvPr id="14" name="Picture 4" descr="Home">
            <a:extLst>
              <a:ext uri="{FF2B5EF4-FFF2-40B4-BE49-F238E27FC236}">
                <a16:creationId xmlns:a16="http://schemas.microsoft.com/office/drawing/2014/main" id="{355B01AF-0F71-4EB9-490C-554A52FE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3" y="5117631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1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A4C227-BCEF-2267-CB8F-E150313CC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" y="1"/>
            <a:ext cx="3559065" cy="474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F5936-7A65-4750-D857-2958A8152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47" y="0"/>
            <a:ext cx="3736427" cy="498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9458E-1E20-97CD-EB27-6138B6A39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73" y="3046685"/>
            <a:ext cx="5081752" cy="3811314"/>
          </a:xfrm>
          <a:prstGeom prst="rect">
            <a:avLst/>
          </a:prstGeom>
        </p:spPr>
      </p:pic>
      <p:pic>
        <p:nvPicPr>
          <p:cNvPr id="8" name="Picture 4" descr="Home">
            <a:extLst>
              <a:ext uri="{FF2B5EF4-FFF2-40B4-BE49-F238E27FC236}">
                <a16:creationId xmlns:a16="http://schemas.microsoft.com/office/drawing/2014/main" id="{7812EE3E-0FA0-0E42-C9D5-DB6B7CCC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24" y="513076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4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93CB-8C25-CBFB-A7A2-85BC8E79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>
                <a:solidFill>
                  <a:srgbClr val="0070C0"/>
                </a:solidFill>
              </a:rPr>
              <a:t>2. Atelier de lectură și de provocări financiare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C432-C222-91DC-0B16-DB3437CF9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3200" b="1">
                <a:solidFill>
                  <a:schemeClr val="tx1"/>
                </a:solidFill>
              </a:rPr>
              <a:t>Obiective:</a:t>
            </a:r>
          </a:p>
          <a:p>
            <a:pPr algn="just"/>
            <a:r>
              <a:rPr lang="ro-RO" sz="3000">
                <a:solidFill>
                  <a:schemeClr val="tx1"/>
                </a:solidFill>
              </a:rPr>
              <a:t>- să citească corect, conștient, cursiv textul propus, „Banul muncit” de Alexandru Mitru;</a:t>
            </a:r>
          </a:p>
          <a:p>
            <a:pPr algn="just"/>
            <a:r>
              <a:rPr lang="ro-RO" sz="3000">
                <a:solidFill>
                  <a:schemeClr val="tx1"/>
                </a:solidFill>
              </a:rPr>
              <a:t>- să-și prezinte părerea în legătură cu modul în care pot fi cheltuite economiile;</a:t>
            </a:r>
          </a:p>
          <a:p>
            <a:pPr algn="just"/>
            <a:r>
              <a:rPr lang="ro-RO" sz="3000">
                <a:solidFill>
                  <a:schemeClr val="tx1"/>
                </a:solidFill>
              </a:rPr>
              <a:t>- să completeze schema cu cât mai multe întrebuințări ale banilor;</a:t>
            </a:r>
          </a:p>
          <a:p>
            <a:pPr algn="just"/>
            <a:r>
              <a:rPr lang="ro-RO" sz="3000">
                <a:solidFill>
                  <a:schemeClr val="tx1"/>
                </a:solidFill>
              </a:rPr>
              <a:t>- să întocmească o listă cu produse „nevoi” și una cu produse „dorințe”;</a:t>
            </a:r>
            <a:endParaRPr lang="en-US" sz="3000"/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0FE20898-13B2-7851-F382-EC1F534F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24" y="513076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4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493D-76D5-BB7D-D498-7C1B4D88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52" y="1088534"/>
            <a:ext cx="8829272" cy="48550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3200" b="1">
                <a:solidFill>
                  <a:schemeClr val="tx1"/>
                </a:solidFill>
              </a:rPr>
              <a:t>Activități:</a:t>
            </a:r>
          </a:p>
          <a:p>
            <a:r>
              <a:rPr lang="ro-RO" sz="3000">
                <a:solidFill>
                  <a:schemeClr val="tx1"/>
                </a:solidFill>
              </a:rPr>
              <a:t> citirea în lanț a textului „Banul muncit” de Alexandru Mitru și povestirea acestuia explicând cuvintele și expresiile necunoscute;</a:t>
            </a:r>
          </a:p>
          <a:p>
            <a:r>
              <a:rPr lang="ro-RO" sz="3000">
                <a:solidFill>
                  <a:schemeClr val="tx1"/>
                </a:solidFill>
              </a:rPr>
              <a:t>conversație euristică cu tema: „Acestea sunt economiile mele.Cum să le cheltui?”;</a:t>
            </a:r>
          </a:p>
          <a:p>
            <a:r>
              <a:rPr lang="ro-RO" sz="3000">
                <a:solidFill>
                  <a:schemeClr val="tx1"/>
                </a:solidFill>
              </a:rPr>
              <a:t> completarea unei scheme cu întrebuințări ale banilor;</a:t>
            </a:r>
          </a:p>
          <a:p>
            <a:r>
              <a:rPr lang="ro-RO" sz="3000">
                <a:solidFill>
                  <a:schemeClr val="tx1"/>
                </a:solidFill>
              </a:rPr>
              <a:t> realizarea unor liste de cumpărături cu produse „dorințe” și „nevoi”;</a:t>
            </a:r>
          </a:p>
          <a:p>
            <a:endParaRPr lang="en-US"/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9829245D-7E9D-8AD1-4A19-EDC48B3F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24" y="513076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2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FD6896DE-FDCC-41B2-2A50-4F14C3D6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24" y="513076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CEC5C-567C-5530-60C5-F0AE35A75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60" y="535480"/>
            <a:ext cx="4340280" cy="5787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384A1-1D35-830E-9BA5-A49C7F621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03" y="0"/>
            <a:ext cx="3487463" cy="464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74940-0D1E-578B-CBC7-FF7792EA2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4" y="0"/>
            <a:ext cx="3349516" cy="44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61E07C41-8806-99E5-56A9-B872C525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36" y="5121165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A7B82-B9DD-48BE-A4AF-1C968400B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" y="126124"/>
            <a:ext cx="4374931" cy="5833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96C462-7B66-5008-ED8B-C280A1A0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69" y="126124"/>
            <a:ext cx="4572655" cy="5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365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288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PowerPoint Presentation</vt:lpstr>
      <vt:lpstr>1. Vizită la BNR, sucursala Brăila – lecție de alfabetizare financiară</vt:lpstr>
      <vt:lpstr>PowerPoint Presentation</vt:lpstr>
      <vt:lpstr>PowerPoint Presentation</vt:lpstr>
      <vt:lpstr>PowerPoint Presentation</vt:lpstr>
      <vt:lpstr>2. Atelier de lectură și de provocări financiare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eva</cp:lastModifiedBy>
  <cp:revision>9</cp:revision>
  <dcterms:created xsi:type="dcterms:W3CDTF">2024-03-24T18:52:34Z</dcterms:created>
  <dcterms:modified xsi:type="dcterms:W3CDTF">2024-03-24T20:07:37Z</dcterms:modified>
</cp:coreProperties>
</file>