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F428B-7BD2-4248-AB1D-705124E32406}" v="21" dt="2024-03-20T19:21:06.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10" d="100"/>
          <a:sy n="110" d="100"/>
        </p:scale>
        <p:origin x="-240" y="-4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52886-E3D4-4409-59E4-596F08156A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EA40161A-B5EC-E9BF-9200-0941339DA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52CCE6C8-DED0-7F9C-838E-79D7410B609E}"/>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5" name="Footer Placeholder 4">
            <a:extLst>
              <a:ext uri="{FF2B5EF4-FFF2-40B4-BE49-F238E27FC236}">
                <a16:creationId xmlns:a16="http://schemas.microsoft.com/office/drawing/2014/main" id="{9527B2AB-0039-5B4E-F336-B154F559CA1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182296A4-B8B6-18B5-C47D-9F4E89A60A61}"/>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10690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FB6D-5273-6F8B-858D-B42D96940467}"/>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91F6A1AD-022A-4298-73A0-62ECB94331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291FBF7A-7A0A-42A2-C5C3-A34CAD159883}"/>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5" name="Footer Placeholder 4">
            <a:extLst>
              <a:ext uri="{FF2B5EF4-FFF2-40B4-BE49-F238E27FC236}">
                <a16:creationId xmlns:a16="http://schemas.microsoft.com/office/drawing/2014/main" id="{52C070EF-B202-6AFD-27CE-8F3F67F3E6F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C434E308-2D98-EA33-DA2A-D3985C1AB4F8}"/>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197794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E4A831-C985-5323-ADED-41ABF16D283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BB165583-776B-C856-B66D-E5B18DD877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CF1A564-2EB2-5D91-A8F7-F0473F3DED54}"/>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5" name="Footer Placeholder 4">
            <a:extLst>
              <a:ext uri="{FF2B5EF4-FFF2-40B4-BE49-F238E27FC236}">
                <a16:creationId xmlns:a16="http://schemas.microsoft.com/office/drawing/2014/main" id="{2D4FAB7C-2381-C4E3-06CB-DDFB8E46F60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4D742EBE-D84E-FCD8-2976-7AC8CBD1AD08}"/>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324299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30EF3-9AEC-36CB-B464-77539B017A37}"/>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4E61690D-2693-B722-356A-B17711D682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CA36467B-4C64-6CF7-2426-E62506AAB2D7}"/>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5" name="Footer Placeholder 4">
            <a:extLst>
              <a:ext uri="{FF2B5EF4-FFF2-40B4-BE49-F238E27FC236}">
                <a16:creationId xmlns:a16="http://schemas.microsoft.com/office/drawing/2014/main" id="{7002BCAA-B05C-B8B1-5296-E2F984B05BE6}"/>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10CB72C9-D4E8-00E0-DBED-F5B364AF6CBF}"/>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265469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C6B9-9674-733F-F433-1017EDCF2C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89171185-6B5F-E6A5-FB2E-70E0D14D28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3A9773-04F9-00F1-4A0C-232E3302BF0B}"/>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5" name="Footer Placeholder 4">
            <a:extLst>
              <a:ext uri="{FF2B5EF4-FFF2-40B4-BE49-F238E27FC236}">
                <a16:creationId xmlns:a16="http://schemas.microsoft.com/office/drawing/2014/main" id="{BC5495AD-3450-3A9E-08BE-E61F49A505CC}"/>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163BC63-871D-DA37-1DAD-194A84E2F6F8}"/>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75995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36FB4-0F7E-9E0F-D3CA-67AA3E33936E}"/>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F532210B-F9CB-D608-B196-F6FADA8BEE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D9F9A8B5-3A3D-9B34-2469-85F97D4204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0373FDE6-D8E4-0D8E-435A-78F8D1C3A12E}"/>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6" name="Footer Placeholder 5">
            <a:extLst>
              <a:ext uri="{FF2B5EF4-FFF2-40B4-BE49-F238E27FC236}">
                <a16:creationId xmlns:a16="http://schemas.microsoft.com/office/drawing/2014/main" id="{E73DC83A-1C02-B31A-9309-AB6405BA1310}"/>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F5095D9D-00DE-B6E5-4095-4D409EA64F15}"/>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12775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B6EE6-E75D-72DC-A7F7-58C2FC6DF111}"/>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C31796C7-9AFE-A349-DDCA-6DEE138A4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9CA62-83EC-7376-E77C-235816B03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C080D3C0-02A7-B8DA-69B3-E4EAB13573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434585-3B2E-A4D9-DCEF-8D564619D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C01C2ABC-E2B5-9997-B47C-01C65A664C5D}"/>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8" name="Footer Placeholder 7">
            <a:extLst>
              <a:ext uri="{FF2B5EF4-FFF2-40B4-BE49-F238E27FC236}">
                <a16:creationId xmlns:a16="http://schemas.microsoft.com/office/drawing/2014/main" id="{B3CF2E31-6ACA-3C1B-4FF6-06FFB17F6684}"/>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32EF32B7-09E0-7ACC-74A8-A52EA43747D4}"/>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2281780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36B3-598A-366D-3AF4-C8C525C2FD66}"/>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5D4C5042-0ACE-E9A4-C496-0E59F2321400}"/>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4" name="Footer Placeholder 3">
            <a:extLst>
              <a:ext uri="{FF2B5EF4-FFF2-40B4-BE49-F238E27FC236}">
                <a16:creationId xmlns:a16="http://schemas.microsoft.com/office/drawing/2014/main" id="{4E306228-C3D7-DC87-2884-94645190C24F}"/>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4008B284-F97E-BC6A-5CED-0468A9E8BDE0}"/>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333867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9500A9-FAD3-4292-5D43-3BCF49B83868}"/>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3" name="Footer Placeholder 2">
            <a:extLst>
              <a:ext uri="{FF2B5EF4-FFF2-40B4-BE49-F238E27FC236}">
                <a16:creationId xmlns:a16="http://schemas.microsoft.com/office/drawing/2014/main" id="{1F1D57D8-C26A-576D-179C-75CB56329B36}"/>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13005E08-DD9A-ECE2-9E75-D23D80BB4AE2}"/>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1342887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AD3C7-7EA4-68D2-174C-D0E236FCA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BC048816-D182-9047-2AB7-0C57D34DE2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7D4CA4B6-D7B2-75B5-25BA-7F669C99AE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AF0CE6-2C13-FF39-8651-AB17C8CEE546}"/>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6" name="Footer Placeholder 5">
            <a:extLst>
              <a:ext uri="{FF2B5EF4-FFF2-40B4-BE49-F238E27FC236}">
                <a16:creationId xmlns:a16="http://schemas.microsoft.com/office/drawing/2014/main" id="{93967E5D-6B5A-C9AB-8D5C-7CFD06F26092}"/>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A7E970F5-7C7E-F209-5B78-271473C77E9F}"/>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747124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6BF46-AFF3-AE03-52B0-28B4D94786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F16441FE-F80C-B676-5A64-79B7BF8FB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C2AD51A5-3EB1-F6AE-F349-A11440E4F3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8ACA92-F964-68BF-CA64-A1F67DB65B09}"/>
              </a:ext>
            </a:extLst>
          </p:cNvPr>
          <p:cNvSpPr>
            <a:spLocks noGrp="1"/>
          </p:cNvSpPr>
          <p:nvPr>
            <p:ph type="dt" sz="half" idx="10"/>
          </p:nvPr>
        </p:nvSpPr>
        <p:spPr/>
        <p:txBody>
          <a:bodyPr/>
          <a:lstStyle/>
          <a:p>
            <a:fld id="{73E0F352-5605-47E0-81F1-57F0E38ADE33}" type="datetimeFigureOut">
              <a:rPr lang="ro-RO" smtClean="0"/>
              <a:pPr/>
              <a:t>24.03.2024</a:t>
            </a:fld>
            <a:endParaRPr lang="ro-RO"/>
          </a:p>
        </p:txBody>
      </p:sp>
      <p:sp>
        <p:nvSpPr>
          <p:cNvPr id="6" name="Footer Placeholder 5">
            <a:extLst>
              <a:ext uri="{FF2B5EF4-FFF2-40B4-BE49-F238E27FC236}">
                <a16:creationId xmlns:a16="http://schemas.microsoft.com/office/drawing/2014/main" id="{52E0E199-6675-762E-45F0-369697890625}"/>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44AA4667-DE70-C922-95AC-0D5F8F8C0452}"/>
              </a:ext>
            </a:extLst>
          </p:cNvPr>
          <p:cNvSpPr>
            <a:spLocks noGrp="1"/>
          </p:cNvSpPr>
          <p:nvPr>
            <p:ph type="sldNum" sz="quarter" idx="12"/>
          </p:nvPr>
        </p:nvSpPr>
        <p:spPr/>
        <p:txBody>
          <a:bodyPr/>
          <a:lstStyle/>
          <a:p>
            <a:fld id="{357B8B4A-C8B0-4579-8B43-631AC7B6B710}" type="slidenum">
              <a:rPr lang="ro-RO" smtClean="0"/>
              <a:pPr/>
              <a:t>‹#›</a:t>
            </a:fld>
            <a:endParaRPr lang="ro-RO"/>
          </a:p>
        </p:txBody>
      </p:sp>
    </p:spTree>
    <p:extLst>
      <p:ext uri="{BB962C8B-B14F-4D97-AF65-F5344CB8AC3E}">
        <p14:creationId xmlns:p14="http://schemas.microsoft.com/office/powerpoint/2010/main" val="2639776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95B803-3D97-9044-8371-6E2A665500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3B5718C1-D9B6-2FAB-CABF-4880A0E1EA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5E391E3A-0A7F-0235-23AB-FC2193EA8E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0F352-5605-47E0-81F1-57F0E38ADE33}" type="datetimeFigureOut">
              <a:rPr lang="ro-RO" smtClean="0"/>
              <a:pPr/>
              <a:t>24.03.2024</a:t>
            </a:fld>
            <a:endParaRPr lang="ro-RO"/>
          </a:p>
        </p:txBody>
      </p:sp>
      <p:sp>
        <p:nvSpPr>
          <p:cNvPr id="5" name="Footer Placeholder 4">
            <a:extLst>
              <a:ext uri="{FF2B5EF4-FFF2-40B4-BE49-F238E27FC236}">
                <a16:creationId xmlns:a16="http://schemas.microsoft.com/office/drawing/2014/main" id="{560C93E1-F225-C4CD-11EA-61D5C70E45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6C9D25A8-815A-99B9-A4B1-E47B4CD462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B8B4A-C8B0-4579-8B43-631AC7B6B710}" type="slidenum">
              <a:rPr lang="ro-RO" smtClean="0"/>
              <a:pPr/>
              <a:t>‹#›</a:t>
            </a:fld>
            <a:endParaRPr lang="ro-RO"/>
          </a:p>
        </p:txBody>
      </p:sp>
    </p:spTree>
    <p:extLst>
      <p:ext uri="{BB962C8B-B14F-4D97-AF65-F5344CB8AC3E}">
        <p14:creationId xmlns:p14="http://schemas.microsoft.com/office/powerpoint/2010/main" val="2715460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60" name="Rectangle 205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GMW Logos">
            <a:extLst>
              <a:ext uri="{FF2B5EF4-FFF2-40B4-BE49-F238E27FC236}">
                <a16:creationId xmlns:a16="http://schemas.microsoft.com/office/drawing/2014/main" id="{122A7F33-FC38-4D2A-84E0-63AE9F662D0F}"/>
              </a:ext>
            </a:extLst>
          </p:cNvPr>
          <p:cNvPicPr>
            <a:picLocks noChangeAspect="1" noChangeArrowheads="1"/>
          </p:cNvPicPr>
          <p:nvPr/>
        </p:nvPicPr>
        <p:blipFill rotWithShape="1">
          <a:blip r:embed="rId2" cstate="print">
            <a:alphaModFix amt="50000"/>
            <a:extLst>
              <a:ext uri="{28A0092B-C50C-407E-A947-70E740481C1C}">
                <a14:useLocalDpi xmlns:a14="http://schemas.microsoft.com/office/drawing/2010/main" val="0"/>
              </a:ext>
            </a:extLst>
          </a:blip>
          <a:srcRect t="9180" b="1131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56EAC8E-6956-6C01-44E0-81A50ADDCF4C}"/>
              </a:ext>
            </a:extLst>
          </p:cNvPr>
          <p:cNvSpPr>
            <a:spLocks noGrp="1"/>
          </p:cNvSpPr>
          <p:nvPr>
            <p:ph type="ctrTitle"/>
          </p:nvPr>
        </p:nvSpPr>
        <p:spPr>
          <a:xfrm>
            <a:off x="1524000" y="1122362"/>
            <a:ext cx="9144000" cy="2900518"/>
          </a:xfrm>
        </p:spPr>
        <p:txBody>
          <a:bodyPr>
            <a:normAutofit/>
          </a:bodyPr>
          <a:lstStyle/>
          <a:p>
            <a:r>
              <a:rPr lang="ro-RO" b="1" i="0" dirty="0">
                <a:solidFill>
                  <a:srgbClr val="FFFFFF"/>
                </a:solidFill>
                <a:effectLst/>
                <a:latin typeface="Gelasio"/>
              </a:rPr>
              <a:t>ISTORIA BANILOR ROMÂNEŞTI</a:t>
            </a:r>
            <a:br>
              <a:rPr lang="ro-RO" b="1" i="0" dirty="0">
                <a:solidFill>
                  <a:srgbClr val="FFFFFF"/>
                </a:solidFill>
                <a:effectLst/>
                <a:latin typeface="Gelasio"/>
              </a:rPr>
            </a:br>
            <a:endParaRPr lang="ro-RO" dirty="0">
              <a:solidFill>
                <a:srgbClr val="FFFFFF"/>
              </a:solidFill>
            </a:endParaRPr>
          </a:p>
        </p:txBody>
      </p:sp>
      <p:sp>
        <p:nvSpPr>
          <p:cNvPr id="3" name="Subtitle 2">
            <a:extLst>
              <a:ext uri="{FF2B5EF4-FFF2-40B4-BE49-F238E27FC236}">
                <a16:creationId xmlns:a16="http://schemas.microsoft.com/office/drawing/2014/main" id="{31146B76-E344-A5A5-B4B6-2C6C0B3D4800}"/>
              </a:ext>
            </a:extLst>
          </p:cNvPr>
          <p:cNvSpPr>
            <a:spLocks noGrp="1"/>
          </p:cNvSpPr>
          <p:nvPr>
            <p:ph type="subTitle" idx="1"/>
          </p:nvPr>
        </p:nvSpPr>
        <p:spPr>
          <a:xfrm>
            <a:off x="1524000" y="4159404"/>
            <a:ext cx="9144000" cy="1098395"/>
          </a:xfrm>
        </p:spPr>
        <p:txBody>
          <a:bodyPr>
            <a:normAutofit fontScale="85000" lnSpcReduction="20000"/>
          </a:bodyPr>
          <a:lstStyle/>
          <a:p>
            <a:r>
              <a:rPr lang="ro-RO" sz="1700" dirty="0">
                <a:solidFill>
                  <a:srgbClr val="FFFFFF"/>
                </a:solidFill>
              </a:rPr>
              <a:t>Alexandru Șerban Popa – cl</a:t>
            </a:r>
            <a:r>
              <a:rPr lang="en-US" sz="1700" dirty="0" err="1">
                <a:solidFill>
                  <a:srgbClr val="FFFFFF"/>
                </a:solidFill>
              </a:rPr>
              <a:t>asa</a:t>
            </a:r>
            <a:r>
              <a:rPr lang="ro-RO" sz="1700" dirty="0">
                <a:solidFill>
                  <a:srgbClr val="FFFFFF"/>
                </a:solidFill>
              </a:rPr>
              <a:t> a IV-a B </a:t>
            </a:r>
          </a:p>
          <a:p>
            <a:r>
              <a:rPr lang="ro-RO" sz="1700" dirty="0">
                <a:solidFill>
                  <a:srgbClr val="FFFFFF"/>
                </a:solidFill>
              </a:rPr>
              <a:t>Colegiul Național ,,Costache Negri</a:t>
            </a:r>
            <a:r>
              <a:rPr lang="en-US" sz="1700" dirty="0">
                <a:solidFill>
                  <a:srgbClr val="FFFFFF"/>
                </a:solidFill>
              </a:rPr>
              <a:t>”, </a:t>
            </a:r>
            <a:r>
              <a:rPr lang="ro-RO" sz="1700" dirty="0">
                <a:solidFill>
                  <a:srgbClr val="FFFFFF"/>
                </a:solidFill>
              </a:rPr>
              <a:t>Galați </a:t>
            </a:r>
            <a:endParaRPr lang="en-US" sz="1700" dirty="0">
              <a:solidFill>
                <a:srgbClr val="FFFFFF"/>
              </a:solidFill>
            </a:endParaRPr>
          </a:p>
          <a:p>
            <a:r>
              <a:rPr lang="en-US" sz="1700" dirty="0">
                <a:solidFill>
                  <a:srgbClr val="FFFFFF"/>
                </a:solidFill>
              </a:rPr>
              <a:t>Prof. </a:t>
            </a:r>
            <a:r>
              <a:rPr lang="ro-RO" sz="1700" dirty="0">
                <a:solidFill>
                  <a:srgbClr val="FFFFFF"/>
                </a:solidFill>
              </a:rPr>
              <a:t>î</a:t>
            </a:r>
            <a:r>
              <a:rPr lang="en-US" sz="1700" dirty="0" err="1">
                <a:solidFill>
                  <a:srgbClr val="FFFFFF"/>
                </a:solidFill>
              </a:rPr>
              <a:t>nv</a:t>
            </a:r>
            <a:r>
              <a:rPr lang="en-US" sz="1700" dirty="0">
                <a:solidFill>
                  <a:srgbClr val="FFFFFF"/>
                </a:solidFill>
              </a:rPr>
              <a:t>. </a:t>
            </a:r>
            <a:r>
              <a:rPr lang="ro-RO" sz="1700" dirty="0">
                <a:solidFill>
                  <a:srgbClr val="FFFFFF"/>
                </a:solidFill>
              </a:rPr>
              <a:t>p</a:t>
            </a:r>
            <a:r>
              <a:rPr lang="en-US" sz="1700" dirty="0" err="1">
                <a:solidFill>
                  <a:srgbClr val="FFFFFF"/>
                </a:solidFill>
              </a:rPr>
              <a:t>rimar</a:t>
            </a:r>
            <a:r>
              <a:rPr lang="en-US" sz="1700" dirty="0">
                <a:solidFill>
                  <a:srgbClr val="FFFFFF"/>
                </a:solidFill>
              </a:rPr>
              <a:t> Dorina Turosu</a:t>
            </a:r>
            <a:endParaRPr lang="ro-RO" sz="1700" dirty="0">
              <a:solidFill>
                <a:srgbClr val="FFFFFF"/>
              </a:solidFill>
            </a:endParaRPr>
          </a:p>
          <a:p>
            <a:r>
              <a:rPr lang="ro-RO" sz="1700" dirty="0">
                <a:solidFill>
                  <a:srgbClr val="FFFFFF"/>
                </a:solidFill>
              </a:rPr>
              <a:t>Martie 2024</a:t>
            </a:r>
          </a:p>
          <a:p>
            <a:endParaRPr lang="ro-RO" sz="1700" dirty="0">
              <a:solidFill>
                <a:srgbClr val="FFFFFF"/>
              </a:solidFill>
            </a:endParaRPr>
          </a:p>
        </p:txBody>
      </p:sp>
    </p:spTree>
    <p:extLst>
      <p:ext uri="{BB962C8B-B14F-4D97-AF65-F5344CB8AC3E}">
        <p14:creationId xmlns:p14="http://schemas.microsoft.com/office/powerpoint/2010/main" val="12123873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1"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5"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90AC157E-6C1C-56B6-7058-28D6BBB8A6D4}"/>
              </a:ext>
            </a:extLst>
          </p:cNvPr>
          <p:cNvPicPr>
            <a:picLocks noChangeAspect="1"/>
          </p:cNvPicPr>
          <p:nvPr/>
        </p:nvPicPr>
        <p:blipFill>
          <a:blip r:embed="rId2" cstate="print"/>
          <a:stretch>
            <a:fillRect/>
          </a:stretch>
        </p:blipFill>
        <p:spPr>
          <a:xfrm>
            <a:off x="6677026" y="1800019"/>
            <a:ext cx="4571936" cy="3234644"/>
          </a:xfrm>
          <a:prstGeom prst="rect">
            <a:avLst/>
          </a:prstGeom>
        </p:spPr>
      </p:pic>
      <p:grpSp>
        <p:nvGrpSpPr>
          <p:cNvPr id="28" name="Group 2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2D2EC0EC-5B1F-7D1F-20C8-825555A18297}"/>
              </a:ext>
            </a:extLst>
          </p:cNvPr>
          <p:cNvSpPr>
            <a:spLocks noGrp="1"/>
          </p:cNvSpPr>
          <p:nvPr>
            <p:ph type="title"/>
          </p:nvPr>
        </p:nvSpPr>
        <p:spPr>
          <a:xfrm>
            <a:off x="1014985" y="819015"/>
            <a:ext cx="5501548" cy="2353362"/>
          </a:xfrm>
        </p:spPr>
        <p:txBody>
          <a:bodyPr anchor="b">
            <a:normAutofit/>
          </a:bodyPr>
          <a:lstStyle/>
          <a:p>
            <a:r>
              <a:rPr lang="ro-RO" sz="4800" b="1" i="0">
                <a:solidFill>
                  <a:schemeClr val="bg1"/>
                </a:solidFill>
                <a:effectLst/>
                <a:latin typeface="-apple-system"/>
              </a:rPr>
              <a:t>Al patrulea leu (RON) - aflat în circulație în prezent</a:t>
            </a:r>
            <a:endParaRPr lang="ro-RO" sz="4800">
              <a:solidFill>
                <a:schemeClr val="bg1"/>
              </a:solidFill>
            </a:endParaRPr>
          </a:p>
        </p:txBody>
      </p:sp>
      <p:sp>
        <p:nvSpPr>
          <p:cNvPr id="3" name="Content Placeholder 2">
            <a:extLst>
              <a:ext uri="{FF2B5EF4-FFF2-40B4-BE49-F238E27FC236}">
                <a16:creationId xmlns:a16="http://schemas.microsoft.com/office/drawing/2014/main" id="{97D37E01-4E30-D936-FC1F-29D1B9C99EC9}"/>
              </a:ext>
            </a:extLst>
          </p:cNvPr>
          <p:cNvSpPr>
            <a:spLocks noGrp="1"/>
          </p:cNvSpPr>
          <p:nvPr>
            <p:ph idx="1"/>
          </p:nvPr>
        </p:nvSpPr>
        <p:spPr>
          <a:xfrm>
            <a:off x="1014985" y="3442089"/>
            <a:ext cx="5501548" cy="2573579"/>
          </a:xfrm>
        </p:spPr>
        <p:txBody>
          <a:bodyPr anchor="t">
            <a:normAutofit/>
          </a:bodyPr>
          <a:lstStyle/>
          <a:p>
            <a:r>
              <a:rPr lang="ro-RO" sz="1100" b="0" i="0">
                <a:solidFill>
                  <a:schemeClr val="bg1"/>
                </a:solidFill>
                <a:effectLst/>
                <a:latin typeface="-apple-system"/>
              </a:rPr>
              <a:t>Leul românesc nou (codul ISO 4217: RON) este noua unitate monetară a României. La data de 1 iulie 2005, leul românesc a pierdut ultimele 4 zerouri, prin denominare (reevaluare) la rata de 1 leu nou (simbol bancar: RON) pentru 10.000 lei "vechi" (simbol bancar: ROL).</a:t>
            </a:r>
          </a:p>
          <a:p>
            <a:r>
              <a:rPr lang="ro-RO" sz="1100" b="0" i="0">
                <a:solidFill>
                  <a:schemeClr val="bg1"/>
                </a:solidFill>
                <a:effectLst/>
                <a:latin typeface="-apple-system"/>
              </a:rPr>
              <a:t>De la 1 iulie 2005 sunt în circulație următoarele bancnote și monede:</a:t>
            </a:r>
          </a:p>
          <a:p>
            <a:r>
              <a:rPr lang="ro-RO" sz="1100" b="0" i="0">
                <a:solidFill>
                  <a:schemeClr val="bg1"/>
                </a:solidFill>
                <a:effectLst/>
                <a:latin typeface="-apple-system"/>
              </a:rPr>
              <a:t>monede: 1 ban, 5 bani, 10 bani, 50 bani</a:t>
            </a:r>
          </a:p>
          <a:p>
            <a:r>
              <a:rPr lang="ro-RO" sz="1100" b="0" i="0">
                <a:solidFill>
                  <a:schemeClr val="bg1"/>
                </a:solidFill>
                <a:effectLst/>
                <a:latin typeface="-apple-system"/>
              </a:rPr>
              <a:t>bancnote: 1 leu, 5 lei, 10 lei, 50 lei, 100 lei, 200 lei (emisă în 2006), 500 lei</a:t>
            </a:r>
          </a:p>
          <a:p>
            <a:r>
              <a:rPr lang="ro-RO" sz="1100" b="0" i="0">
                <a:solidFill>
                  <a:schemeClr val="bg1"/>
                </a:solidFill>
                <a:effectLst/>
                <a:latin typeface="-apple-system"/>
              </a:rPr>
              <a:t>În plus, până la 31 decembrie 2006 au circulat în paralel și vechile însemne monetare, emise în perioada 2000-2003:</a:t>
            </a:r>
          </a:p>
          <a:p>
            <a:pPr lvl="1"/>
            <a:r>
              <a:rPr lang="ro-RO" sz="1100" b="0" i="0">
                <a:solidFill>
                  <a:schemeClr val="bg1"/>
                </a:solidFill>
                <a:effectLst/>
                <a:latin typeface="-apple-system"/>
              </a:rPr>
              <a:t>monede: 100 lei (1 ban); 500 lei (5 bani); 1.000 lei (10 bani); 5.000 lei (50 bani)</a:t>
            </a:r>
          </a:p>
          <a:p>
            <a:pPr lvl="1"/>
            <a:r>
              <a:rPr lang="ro-RO" sz="1100" b="0" i="0">
                <a:solidFill>
                  <a:schemeClr val="bg1"/>
                </a:solidFill>
                <a:effectLst/>
                <a:latin typeface="-apple-system"/>
              </a:rPr>
              <a:t>bancnote: 10.000 lei (1 leu); 50.000 lei (5 lei); 100.000 lei (10 lei); 500.000 lei (50 lei); 1.000.000 lei (100 lei)</a:t>
            </a:r>
          </a:p>
          <a:p>
            <a:endParaRPr lang="ro-RO" sz="1100">
              <a:solidFill>
                <a:schemeClr val="bg1"/>
              </a:solidFill>
            </a:endParaRPr>
          </a:p>
        </p:txBody>
      </p:sp>
    </p:spTree>
    <p:extLst>
      <p:ext uri="{BB962C8B-B14F-4D97-AF65-F5344CB8AC3E}">
        <p14:creationId xmlns:p14="http://schemas.microsoft.com/office/powerpoint/2010/main" val="2266579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F460A01F-66D8-4CF0-6C2D-167B57CE8C68}"/>
              </a:ext>
            </a:extLst>
          </p:cNvPr>
          <p:cNvPicPr>
            <a:picLocks noChangeAspect="1"/>
          </p:cNvPicPr>
          <p:nvPr/>
        </p:nvPicPr>
        <p:blipFill>
          <a:blip r:embed="rId2"/>
          <a:stretch>
            <a:fillRect/>
          </a:stretch>
        </p:blipFill>
        <p:spPr>
          <a:xfrm>
            <a:off x="1131005" y="983891"/>
            <a:ext cx="2355944" cy="3993126"/>
          </a:xfrm>
          <a:prstGeom prst="rect">
            <a:avLst/>
          </a:prstGeom>
        </p:spPr>
      </p:pic>
      <p:sp>
        <p:nvSpPr>
          <p:cNvPr id="27" name="Freeform: Shape 2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1C3548C2-2281-0452-E736-CBC5F7FF15AF}"/>
              </a:ext>
            </a:extLst>
          </p:cNvPr>
          <p:cNvPicPr>
            <a:picLocks noChangeAspect="1"/>
          </p:cNvPicPr>
          <p:nvPr/>
        </p:nvPicPr>
        <p:blipFill>
          <a:blip r:embed="rId3" cstate="print"/>
          <a:stretch>
            <a:fillRect/>
          </a:stretch>
        </p:blipFill>
        <p:spPr>
          <a:xfrm>
            <a:off x="5751996" y="1715030"/>
            <a:ext cx="5607226" cy="3967112"/>
          </a:xfrm>
          <a:prstGeom prst="rect">
            <a:avLst/>
          </a:prstGeom>
        </p:spPr>
      </p:pic>
    </p:spTree>
    <p:extLst>
      <p:ext uri="{BB962C8B-B14F-4D97-AF65-F5344CB8AC3E}">
        <p14:creationId xmlns:p14="http://schemas.microsoft.com/office/powerpoint/2010/main" val="3079721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AD5174C-9A2C-D7F4-963F-A2A3596BFFD6}"/>
              </a:ext>
            </a:extLst>
          </p:cNvPr>
          <p:cNvPicPr>
            <a:picLocks noChangeAspect="1"/>
          </p:cNvPicPr>
          <p:nvPr/>
        </p:nvPicPr>
        <p:blipFill rotWithShape="1">
          <a:blip r:embed="rId2" cstate="print">
            <a:alphaModFix amt="50000"/>
          </a:blip>
          <a:srcRect t="9144" b="11351"/>
          <a:stretch/>
        </p:blipFill>
        <p:spPr>
          <a:xfrm>
            <a:off x="20" y="1"/>
            <a:ext cx="12191980" cy="6857999"/>
          </a:xfrm>
          <a:prstGeom prst="rect">
            <a:avLst/>
          </a:prstGeom>
        </p:spPr>
      </p:pic>
      <p:sp>
        <p:nvSpPr>
          <p:cNvPr id="2" name="Title 1">
            <a:extLst>
              <a:ext uri="{FF2B5EF4-FFF2-40B4-BE49-F238E27FC236}">
                <a16:creationId xmlns:a16="http://schemas.microsoft.com/office/drawing/2014/main" id="{E294E60D-3BFD-714A-0DEF-FC6192CFF948}"/>
              </a:ext>
            </a:extLst>
          </p:cNvPr>
          <p:cNvSpPr>
            <a:spLocks noGrp="1"/>
          </p:cNvSpPr>
          <p:nvPr>
            <p:ph type="ctrTitle"/>
          </p:nvPr>
        </p:nvSpPr>
        <p:spPr>
          <a:xfrm>
            <a:off x="1524000" y="1122362"/>
            <a:ext cx="9144000" cy="2900518"/>
          </a:xfrm>
        </p:spPr>
        <p:txBody>
          <a:bodyPr>
            <a:normAutofit/>
          </a:bodyPr>
          <a:lstStyle/>
          <a:p>
            <a:r>
              <a:rPr lang="ro-RO">
                <a:solidFill>
                  <a:srgbClr val="FFFFFF"/>
                </a:solidFill>
              </a:rPr>
              <a:t>Vă mulțumesc!</a:t>
            </a:r>
          </a:p>
        </p:txBody>
      </p:sp>
    </p:spTree>
    <p:extLst>
      <p:ext uri="{BB962C8B-B14F-4D97-AF65-F5344CB8AC3E}">
        <p14:creationId xmlns:p14="http://schemas.microsoft.com/office/powerpoint/2010/main" val="2427939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43"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47"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8DCC0B77-1727-4908-E5E1-9B4F64A6DC0E}"/>
              </a:ext>
            </a:extLst>
          </p:cNvPr>
          <p:cNvPicPr>
            <a:picLocks noChangeAspect="1"/>
          </p:cNvPicPr>
          <p:nvPr/>
        </p:nvPicPr>
        <p:blipFill>
          <a:blip r:embed="rId2" cstate="print"/>
          <a:stretch>
            <a:fillRect/>
          </a:stretch>
        </p:blipFill>
        <p:spPr>
          <a:xfrm>
            <a:off x="6677026" y="1800019"/>
            <a:ext cx="4571936" cy="3234644"/>
          </a:xfrm>
          <a:prstGeom prst="rect">
            <a:avLst/>
          </a:prstGeom>
        </p:spPr>
      </p:pic>
      <p:grpSp>
        <p:nvGrpSpPr>
          <p:cNvPr id="50" name="Group 4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1" name="Freeform: Shape 5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2" name="Freeform: Shape 5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3" name="Freeform: Shape 5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4" name="Freeform: Shape 5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5" name="Freeform: Shape 5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6" name="Freeform: Shape 5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87CE573-F8EB-6002-A183-E017DAD7ADEB}"/>
              </a:ext>
            </a:extLst>
          </p:cNvPr>
          <p:cNvSpPr>
            <a:spLocks noGrp="1"/>
          </p:cNvSpPr>
          <p:nvPr>
            <p:ph type="title"/>
          </p:nvPr>
        </p:nvSpPr>
        <p:spPr>
          <a:xfrm>
            <a:off x="1014985" y="819015"/>
            <a:ext cx="5501548" cy="2353362"/>
          </a:xfrm>
        </p:spPr>
        <p:txBody>
          <a:bodyPr anchor="b">
            <a:normAutofit/>
          </a:bodyPr>
          <a:lstStyle/>
          <a:p>
            <a:r>
              <a:rPr lang="ro-RO" sz="4800" b="1" i="0">
                <a:solidFill>
                  <a:schemeClr val="bg1"/>
                </a:solidFill>
                <a:effectLst/>
                <a:latin typeface="-apple-system"/>
              </a:rPr>
              <a:t>Istoria banilor</a:t>
            </a:r>
            <a:endParaRPr lang="ro-RO" sz="4800">
              <a:solidFill>
                <a:schemeClr val="bg1"/>
              </a:solidFill>
            </a:endParaRPr>
          </a:p>
        </p:txBody>
      </p:sp>
      <p:sp>
        <p:nvSpPr>
          <p:cNvPr id="3" name="Content Placeholder 2">
            <a:extLst>
              <a:ext uri="{FF2B5EF4-FFF2-40B4-BE49-F238E27FC236}">
                <a16:creationId xmlns:a16="http://schemas.microsoft.com/office/drawing/2014/main" id="{6702327B-5AAE-AA8E-7C3C-CF3118DF45B2}"/>
              </a:ext>
            </a:extLst>
          </p:cNvPr>
          <p:cNvSpPr>
            <a:spLocks noGrp="1"/>
          </p:cNvSpPr>
          <p:nvPr>
            <p:ph idx="1"/>
          </p:nvPr>
        </p:nvSpPr>
        <p:spPr>
          <a:xfrm>
            <a:off x="1014985" y="3442089"/>
            <a:ext cx="5501548" cy="2573579"/>
          </a:xfrm>
        </p:spPr>
        <p:txBody>
          <a:bodyPr anchor="t">
            <a:normAutofit/>
          </a:bodyPr>
          <a:lstStyle/>
          <a:p>
            <a:r>
              <a:rPr lang="ro-RO" sz="1500" b="0" i="0" dirty="0">
                <a:solidFill>
                  <a:schemeClr val="bg1"/>
                </a:solidFill>
                <a:effectLst/>
                <a:latin typeface="-apple-system"/>
              </a:rPr>
              <a:t>Cea mai veche monedă de pe teritoriul românesc este drahma de argint în greutate de 8 grame, emisă de polisul (orașul) grecesc Histria în anul 480 î. Hr. Ea a fost urmată și de alte monede ale polisurilor grecești din Dobrogea. </a:t>
            </a:r>
            <a:r>
              <a:rPr lang="ro-RO" sz="1500" b="0" i="0" dirty="0" err="1">
                <a:solidFill>
                  <a:schemeClr val="bg1"/>
                </a:solidFill>
                <a:effectLst/>
                <a:latin typeface="-apple-system"/>
              </a:rPr>
              <a:t>Geto</a:t>
            </a:r>
            <a:r>
              <a:rPr lang="ro-RO" sz="1500" b="0" i="0" dirty="0">
                <a:solidFill>
                  <a:schemeClr val="bg1"/>
                </a:solidFill>
                <a:effectLst/>
                <a:latin typeface="-apple-system"/>
              </a:rPr>
              <a:t>-dacii foloseau monede macedonene apoi au început să emită monede proprii din argint, asemănătoare cu ale celților, pentru ca apoi să emită celebrii </a:t>
            </a:r>
            <a:r>
              <a:rPr lang="ro-RO" sz="1500" b="0" i="0" dirty="0" err="1">
                <a:solidFill>
                  <a:schemeClr val="bg1"/>
                </a:solidFill>
                <a:effectLst/>
                <a:latin typeface="-apple-system"/>
              </a:rPr>
              <a:t>kosoni</a:t>
            </a:r>
            <a:r>
              <a:rPr lang="ro-RO" sz="1500" b="0" i="0" dirty="0">
                <a:solidFill>
                  <a:schemeClr val="bg1"/>
                </a:solidFill>
                <a:effectLst/>
                <a:latin typeface="-apple-system"/>
              </a:rPr>
              <a:t> de aur. De asemenea monedele romane, cum sunt denarii, au pătruns și ele pe teritoriul Daciei, înainte chiar de ocupația romană dar au continuat să circule și după retragerea aureliană, fiind apoi înlocuiți de monede bizantine.</a:t>
            </a:r>
            <a:endParaRPr lang="ro-RO" sz="1500" dirty="0">
              <a:solidFill>
                <a:schemeClr val="bg1"/>
              </a:solidFill>
            </a:endParaRPr>
          </a:p>
        </p:txBody>
      </p:sp>
    </p:spTree>
    <p:extLst>
      <p:ext uri="{BB962C8B-B14F-4D97-AF65-F5344CB8AC3E}">
        <p14:creationId xmlns:p14="http://schemas.microsoft.com/office/powerpoint/2010/main" val="658855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1"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5"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BD091F41-C26A-A770-D933-52B6463E140E}"/>
              </a:ext>
            </a:extLst>
          </p:cNvPr>
          <p:cNvPicPr>
            <a:picLocks noChangeAspect="1"/>
          </p:cNvPicPr>
          <p:nvPr/>
        </p:nvPicPr>
        <p:blipFill>
          <a:blip r:embed="rId2" cstate="print"/>
          <a:stretch>
            <a:fillRect/>
          </a:stretch>
        </p:blipFill>
        <p:spPr>
          <a:xfrm>
            <a:off x="6677026" y="1800019"/>
            <a:ext cx="4571936" cy="3234644"/>
          </a:xfrm>
          <a:prstGeom prst="rect">
            <a:avLst/>
          </a:prstGeom>
        </p:spPr>
      </p:pic>
      <p:grpSp>
        <p:nvGrpSpPr>
          <p:cNvPr id="28" name="Group 2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7A5B4E6-B934-BFA2-0274-362D699C3FC0}"/>
              </a:ext>
            </a:extLst>
          </p:cNvPr>
          <p:cNvSpPr>
            <a:spLocks noGrp="1"/>
          </p:cNvSpPr>
          <p:nvPr>
            <p:ph type="title"/>
          </p:nvPr>
        </p:nvSpPr>
        <p:spPr>
          <a:xfrm>
            <a:off x="1014985" y="819015"/>
            <a:ext cx="5501548" cy="2353362"/>
          </a:xfrm>
        </p:spPr>
        <p:txBody>
          <a:bodyPr anchor="b">
            <a:normAutofit/>
          </a:bodyPr>
          <a:lstStyle/>
          <a:p>
            <a:r>
              <a:rPr lang="ro-RO" sz="4800" b="1" i="0">
                <a:solidFill>
                  <a:schemeClr val="bg1"/>
                </a:solidFill>
                <a:effectLst/>
                <a:latin typeface="-apple-system"/>
              </a:rPr>
              <a:t>Istoria banilor</a:t>
            </a:r>
            <a:endParaRPr lang="ro-RO" sz="4800">
              <a:solidFill>
                <a:schemeClr val="bg1"/>
              </a:solidFill>
            </a:endParaRPr>
          </a:p>
        </p:txBody>
      </p:sp>
      <p:sp>
        <p:nvSpPr>
          <p:cNvPr id="3" name="Content Placeholder 2">
            <a:extLst>
              <a:ext uri="{FF2B5EF4-FFF2-40B4-BE49-F238E27FC236}">
                <a16:creationId xmlns:a16="http://schemas.microsoft.com/office/drawing/2014/main" id="{41F1CA61-A034-FE39-E730-14543D42BDCA}"/>
              </a:ext>
            </a:extLst>
          </p:cNvPr>
          <p:cNvSpPr>
            <a:spLocks noGrp="1"/>
          </p:cNvSpPr>
          <p:nvPr>
            <p:ph idx="1"/>
          </p:nvPr>
        </p:nvSpPr>
        <p:spPr>
          <a:xfrm>
            <a:off x="1014985" y="3442089"/>
            <a:ext cx="5501548" cy="2573579"/>
          </a:xfrm>
        </p:spPr>
        <p:txBody>
          <a:bodyPr anchor="t">
            <a:normAutofit/>
          </a:bodyPr>
          <a:lstStyle/>
          <a:p>
            <a:r>
              <a:rPr lang="ro-RO" sz="1400" b="0" i="0">
                <a:solidFill>
                  <a:schemeClr val="bg1"/>
                </a:solidFill>
                <a:effectLst/>
                <a:latin typeface="-apple-system"/>
              </a:rPr>
              <a:t>În formațiunile statale românești, s-a emis monedă, primul voievod care a emis monede fiind Vladislav I în Țara Românească, el bătând ducați munteni din argint, urmat de Petru Mușat în Moldova, acesta emițând groși de argint.</a:t>
            </a:r>
          </a:p>
          <a:p>
            <a:r>
              <a:rPr lang="ro-RO" sz="1400" b="0" i="0">
                <a:solidFill>
                  <a:schemeClr val="bg1"/>
                </a:solidFill>
                <a:effectLst/>
                <a:latin typeface="-apple-system"/>
              </a:rPr>
              <a:t>Spre deosebire de Țara Românească și Moldova, Transilvania a avut monede de tip vest-european: groși, oboli, dinari, creițari, guldeni, taleri și ducați, începând cu anul 1538.</a:t>
            </a:r>
          </a:p>
          <a:p>
            <a:r>
              <a:rPr lang="ro-RO" sz="1400" b="0" i="0">
                <a:solidFill>
                  <a:schemeClr val="bg1"/>
                </a:solidFill>
                <a:effectLst/>
                <a:latin typeface="-apple-system"/>
              </a:rPr>
              <a:t>Prin Regulamentele Organice adoptate în 1831 în Țara Românească și în 1832 în Moldova, se stabilesc monedele care pot fi folosite pe teritoriul românesc: galbenul austriac, sfanțul de argint (din germană Zwanziger: „denumirea monedei de 20 creițari").</a:t>
            </a:r>
            <a:endParaRPr lang="ro-RO" sz="1400">
              <a:solidFill>
                <a:schemeClr val="bg1"/>
              </a:solidFill>
            </a:endParaRPr>
          </a:p>
        </p:txBody>
      </p:sp>
    </p:spTree>
    <p:extLst>
      <p:ext uri="{BB962C8B-B14F-4D97-AF65-F5344CB8AC3E}">
        <p14:creationId xmlns:p14="http://schemas.microsoft.com/office/powerpoint/2010/main" val="184763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1"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5"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1E03766E-1A78-20B3-B279-495C279421EA}"/>
              </a:ext>
            </a:extLst>
          </p:cNvPr>
          <p:cNvPicPr>
            <a:picLocks noChangeAspect="1"/>
          </p:cNvPicPr>
          <p:nvPr/>
        </p:nvPicPr>
        <p:blipFill>
          <a:blip r:embed="rId2" cstate="print"/>
          <a:stretch>
            <a:fillRect/>
          </a:stretch>
        </p:blipFill>
        <p:spPr>
          <a:xfrm>
            <a:off x="6677026" y="1800019"/>
            <a:ext cx="4571936" cy="3234644"/>
          </a:xfrm>
          <a:prstGeom prst="rect">
            <a:avLst/>
          </a:prstGeom>
        </p:spPr>
      </p:pic>
      <p:grpSp>
        <p:nvGrpSpPr>
          <p:cNvPr id="28" name="Group 2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392C85AC-D6AF-62B9-71AC-7E25C92967C3}"/>
              </a:ext>
            </a:extLst>
          </p:cNvPr>
          <p:cNvSpPr>
            <a:spLocks noGrp="1"/>
          </p:cNvSpPr>
          <p:nvPr>
            <p:ph type="title"/>
          </p:nvPr>
        </p:nvSpPr>
        <p:spPr>
          <a:xfrm>
            <a:off x="1014985" y="819015"/>
            <a:ext cx="5501548" cy="2353362"/>
          </a:xfrm>
        </p:spPr>
        <p:txBody>
          <a:bodyPr anchor="b">
            <a:normAutofit/>
          </a:bodyPr>
          <a:lstStyle/>
          <a:p>
            <a:r>
              <a:rPr lang="ro-RO" sz="4800" b="1" i="0">
                <a:solidFill>
                  <a:schemeClr val="bg1"/>
                </a:solidFill>
                <a:effectLst/>
                <a:latin typeface="-apple-system"/>
              </a:rPr>
              <a:t>Primul leu</a:t>
            </a:r>
            <a:endParaRPr lang="ro-RO" sz="4800">
              <a:solidFill>
                <a:schemeClr val="bg1"/>
              </a:solidFill>
            </a:endParaRPr>
          </a:p>
        </p:txBody>
      </p:sp>
      <p:sp>
        <p:nvSpPr>
          <p:cNvPr id="3" name="Content Placeholder 2">
            <a:extLst>
              <a:ext uri="{FF2B5EF4-FFF2-40B4-BE49-F238E27FC236}">
                <a16:creationId xmlns:a16="http://schemas.microsoft.com/office/drawing/2014/main" id="{2F7888CF-E466-389F-321C-A9FBBEFE9FD5}"/>
              </a:ext>
            </a:extLst>
          </p:cNvPr>
          <p:cNvSpPr>
            <a:spLocks noGrp="1"/>
          </p:cNvSpPr>
          <p:nvPr>
            <p:ph idx="1"/>
          </p:nvPr>
        </p:nvSpPr>
        <p:spPr>
          <a:xfrm>
            <a:off x="1014985" y="3442089"/>
            <a:ext cx="5501548" cy="2573579"/>
          </a:xfrm>
        </p:spPr>
        <p:txBody>
          <a:bodyPr anchor="t">
            <a:normAutofit/>
          </a:bodyPr>
          <a:lstStyle/>
          <a:p>
            <a:r>
              <a:rPr lang="ro-RO" sz="1300" b="0" i="0">
                <a:solidFill>
                  <a:schemeClr val="bg1"/>
                </a:solidFill>
                <a:effectLst/>
                <a:latin typeface="-apple-system"/>
              </a:rPr>
              <a:t>La 22 aprilie 1867 este stabilită moneda națională leul.</a:t>
            </a:r>
          </a:p>
          <a:p>
            <a:r>
              <a:rPr lang="ro-RO" sz="1300" b="0" i="0">
                <a:solidFill>
                  <a:schemeClr val="bg1"/>
                </a:solidFill>
                <a:effectLst/>
                <a:latin typeface="-apple-system"/>
              </a:rPr>
              <a:t>Primele monede emise au fost cele divizionare din bronz, de 1 ban, 2 bani, 5 bani și 10 bani, bătute în Anglia în 1867.</a:t>
            </a:r>
          </a:p>
          <a:p>
            <a:r>
              <a:rPr lang="ro-RO" sz="1300" b="0" i="0">
                <a:solidFill>
                  <a:schemeClr val="bg1"/>
                </a:solidFill>
                <a:effectLst/>
                <a:latin typeface="-apple-system"/>
              </a:rPr>
              <a:t>În 1868, s-a emis prima monedă românească de aur cu nominalul de 20 lei, într-un tiraj de doar 200 de exemplare, aceasta fiind considerată drept probă.</a:t>
            </a:r>
          </a:p>
          <a:p>
            <a:r>
              <a:rPr lang="ro-RO" sz="1300" b="0" i="0">
                <a:solidFill>
                  <a:schemeClr val="bg1"/>
                </a:solidFill>
                <a:effectLst/>
                <a:latin typeface="-apple-system"/>
              </a:rPr>
              <a:t>La 3 martie 1870, se înființează Monetăria Statului, care poate bate monedă, până în acel an monedele fiind bătute în majoritate în străinătate, mai ales la Birmingham. </a:t>
            </a:r>
          </a:p>
          <a:p>
            <a:r>
              <a:rPr lang="ro-RO" sz="1300" b="0" i="0">
                <a:solidFill>
                  <a:schemeClr val="bg1"/>
                </a:solidFill>
                <a:effectLst/>
                <a:latin typeface="-apple-system"/>
              </a:rPr>
              <a:t>La 1 aprilie 1880, este înființată Banca Națională a României, fiind singura abilitată să emită monedă de metal și hârtie.</a:t>
            </a:r>
            <a:endParaRPr lang="ro-RO" sz="1300">
              <a:solidFill>
                <a:schemeClr val="bg1"/>
              </a:solidFill>
            </a:endParaRPr>
          </a:p>
        </p:txBody>
      </p:sp>
    </p:spTree>
    <p:extLst>
      <p:ext uri="{BB962C8B-B14F-4D97-AF65-F5344CB8AC3E}">
        <p14:creationId xmlns:p14="http://schemas.microsoft.com/office/powerpoint/2010/main" val="2200647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Shape 11">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C74D1C1-EA98-A3E1-2495-66E2F0287B6A}"/>
              </a:ext>
            </a:extLst>
          </p:cNvPr>
          <p:cNvPicPr>
            <a:picLocks noChangeAspect="1"/>
          </p:cNvPicPr>
          <p:nvPr/>
        </p:nvPicPr>
        <p:blipFill>
          <a:blip r:embed="rId2"/>
          <a:stretch>
            <a:fillRect/>
          </a:stretch>
        </p:blipFill>
        <p:spPr>
          <a:xfrm>
            <a:off x="1400541" y="983891"/>
            <a:ext cx="1816872" cy="3993126"/>
          </a:xfrm>
          <a:prstGeom prst="rect">
            <a:avLst/>
          </a:prstGeom>
        </p:spPr>
      </p:pic>
      <p:sp>
        <p:nvSpPr>
          <p:cNvPr id="14" name="Freeform: Shape 13">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886FEEDC-EA67-DDCC-0D70-051676CFEC07}"/>
              </a:ext>
            </a:extLst>
          </p:cNvPr>
          <p:cNvPicPr>
            <a:picLocks noChangeAspect="1"/>
          </p:cNvPicPr>
          <p:nvPr/>
        </p:nvPicPr>
        <p:blipFill>
          <a:blip r:embed="rId3" cstate="print"/>
          <a:stretch>
            <a:fillRect/>
          </a:stretch>
        </p:blipFill>
        <p:spPr>
          <a:xfrm>
            <a:off x="5751996" y="1715030"/>
            <a:ext cx="5607226" cy="3967112"/>
          </a:xfrm>
          <a:prstGeom prst="rect">
            <a:avLst/>
          </a:prstGeom>
        </p:spPr>
      </p:pic>
      <p:sp>
        <p:nvSpPr>
          <p:cNvPr id="4" name="AutoShape 2" descr="bani 3">
            <a:extLst>
              <a:ext uri="{FF2B5EF4-FFF2-40B4-BE49-F238E27FC236}">
                <a16:creationId xmlns:a16="http://schemas.microsoft.com/office/drawing/2014/main" id="{13F4A92D-7555-E11A-6110-283EF0263139}"/>
              </a:ext>
            </a:extLst>
          </p:cNvPr>
          <p:cNvSpPr>
            <a:spLocks noChangeAspect="1" noChangeArrowheads="1"/>
          </p:cNvSpPr>
          <p:nvPr/>
        </p:nvSpPr>
        <p:spPr bwMode="auto">
          <a:xfrm>
            <a:off x="3333750" y="666750"/>
            <a:ext cx="2914650" cy="2914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o-RO"/>
          </a:p>
        </p:txBody>
      </p:sp>
    </p:spTree>
    <p:extLst>
      <p:ext uri="{BB962C8B-B14F-4D97-AF65-F5344CB8AC3E}">
        <p14:creationId xmlns:p14="http://schemas.microsoft.com/office/powerpoint/2010/main" val="305999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useBgFill="1">
        <p:nvSpPr>
          <p:cNvPr id="19"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094DE5E8-C080-45A4-B2F4-8FE7D8F8EEE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2" name="Color Cover">
              <a:extLst>
                <a:ext uri="{FF2B5EF4-FFF2-40B4-BE49-F238E27FC236}">
                  <a16:creationId xmlns:a16="http://schemas.microsoft.com/office/drawing/2014/main" id="{1FAC8321-8295-4F58-80B8-C1A774606B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lor Cover">
              <a:extLst>
                <a:ext uri="{FF2B5EF4-FFF2-40B4-BE49-F238E27FC236}">
                  <a16:creationId xmlns:a16="http://schemas.microsoft.com/office/drawing/2014/main" id="{2BE89D78-556E-4C9E-A234-78B0850234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9A28EBCD-582B-4E3B-AB95-15EA16034C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6" name="Color">
              <a:extLst>
                <a:ext uri="{FF2B5EF4-FFF2-40B4-BE49-F238E27FC236}">
                  <a16:creationId xmlns:a16="http://schemas.microsoft.com/office/drawing/2014/main" id="{49E29E18-2832-4FBD-901C-97986DBD0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lor">
              <a:extLst>
                <a:ext uri="{FF2B5EF4-FFF2-40B4-BE49-F238E27FC236}">
                  <a16:creationId xmlns:a16="http://schemas.microsoft.com/office/drawing/2014/main" id="{7327E470-287A-4E1E-8A04-A3596DBD97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a:extLst>
              <a:ext uri="{FF2B5EF4-FFF2-40B4-BE49-F238E27FC236}">
                <a16:creationId xmlns:a16="http://schemas.microsoft.com/office/drawing/2014/main" id="{7AF846AC-B738-38D4-31DD-81E051002392}"/>
              </a:ext>
            </a:extLst>
          </p:cNvPr>
          <p:cNvPicPr>
            <a:picLocks noChangeAspect="1"/>
          </p:cNvPicPr>
          <p:nvPr/>
        </p:nvPicPr>
        <p:blipFill>
          <a:blip r:embed="rId2" cstate="print"/>
          <a:stretch>
            <a:fillRect/>
          </a:stretch>
        </p:blipFill>
        <p:spPr>
          <a:xfrm>
            <a:off x="6708758" y="1173129"/>
            <a:ext cx="3392743" cy="2400366"/>
          </a:xfrm>
          <a:prstGeom prst="rect">
            <a:avLst/>
          </a:prstGeom>
        </p:spPr>
      </p:pic>
      <p:pic>
        <p:nvPicPr>
          <p:cNvPr id="4" name="Picture 3">
            <a:extLst>
              <a:ext uri="{FF2B5EF4-FFF2-40B4-BE49-F238E27FC236}">
                <a16:creationId xmlns:a16="http://schemas.microsoft.com/office/drawing/2014/main" id="{DCCAAE73-B171-BC6E-F764-3B191911EC2A}"/>
              </a:ext>
            </a:extLst>
          </p:cNvPr>
          <p:cNvPicPr>
            <a:picLocks noChangeAspect="1"/>
          </p:cNvPicPr>
          <p:nvPr/>
        </p:nvPicPr>
        <p:blipFill>
          <a:blip r:embed="rId3" cstate="print"/>
          <a:stretch>
            <a:fillRect/>
          </a:stretch>
        </p:blipFill>
        <p:spPr>
          <a:xfrm>
            <a:off x="6708758" y="3863019"/>
            <a:ext cx="4358797" cy="1928767"/>
          </a:xfrm>
          <a:prstGeom prst="rect">
            <a:avLst/>
          </a:prstGeom>
        </p:spPr>
      </p:pic>
      <p:grpSp>
        <p:nvGrpSpPr>
          <p:cNvPr id="29" name="Group 28">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30" name="Freeform: Shape 29">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B74226D9-796B-6D62-09A9-1D1AD9D68027}"/>
              </a:ext>
            </a:extLst>
          </p:cNvPr>
          <p:cNvSpPr>
            <a:spLocks noGrp="1"/>
          </p:cNvSpPr>
          <p:nvPr>
            <p:ph type="title"/>
          </p:nvPr>
        </p:nvSpPr>
        <p:spPr>
          <a:xfrm>
            <a:off x="1014985" y="819015"/>
            <a:ext cx="5392454" cy="2754480"/>
          </a:xfrm>
        </p:spPr>
        <p:txBody>
          <a:bodyPr anchor="b">
            <a:normAutofit/>
          </a:bodyPr>
          <a:lstStyle/>
          <a:p>
            <a:r>
              <a:rPr lang="ro-RO" sz="4800" b="1" i="0">
                <a:solidFill>
                  <a:schemeClr val="bg1"/>
                </a:solidFill>
                <a:effectLst/>
                <a:latin typeface="-apple-system"/>
              </a:rPr>
              <a:t>Al doilea leu</a:t>
            </a:r>
            <a:endParaRPr lang="ro-RO" sz="4800">
              <a:solidFill>
                <a:schemeClr val="bg1"/>
              </a:solidFill>
            </a:endParaRPr>
          </a:p>
        </p:txBody>
      </p:sp>
      <p:sp>
        <p:nvSpPr>
          <p:cNvPr id="3" name="Content Placeholder 2">
            <a:extLst>
              <a:ext uri="{FF2B5EF4-FFF2-40B4-BE49-F238E27FC236}">
                <a16:creationId xmlns:a16="http://schemas.microsoft.com/office/drawing/2014/main" id="{E100A518-8C64-DF64-6E32-A0F01DD162F3}"/>
              </a:ext>
            </a:extLst>
          </p:cNvPr>
          <p:cNvSpPr>
            <a:spLocks noGrp="1"/>
          </p:cNvSpPr>
          <p:nvPr>
            <p:ph idx="1"/>
          </p:nvPr>
        </p:nvSpPr>
        <p:spPr>
          <a:xfrm>
            <a:off x="1014985" y="3627219"/>
            <a:ext cx="5392454" cy="2411765"/>
          </a:xfrm>
        </p:spPr>
        <p:txBody>
          <a:bodyPr anchor="t">
            <a:normAutofit/>
          </a:bodyPr>
          <a:lstStyle/>
          <a:p>
            <a:r>
              <a:rPr lang="ro-RO" sz="1800" b="0" i="0">
                <a:solidFill>
                  <a:schemeClr val="bg1"/>
                </a:solidFill>
                <a:effectLst/>
                <a:latin typeface="-apple-system"/>
              </a:rPr>
              <a:t>În 1947, se face denominarea, la un raport de 1 leu nou la 20.000 lei vechi.</a:t>
            </a:r>
          </a:p>
          <a:p>
            <a:r>
              <a:rPr lang="ro-RO" sz="1800" b="0" i="0">
                <a:solidFill>
                  <a:schemeClr val="bg1"/>
                </a:solidFill>
                <a:effectLst/>
                <a:latin typeface="-apple-system"/>
              </a:rPr>
              <a:t>La vremea introducerii cursul de schimb leu-dolar era de 150 de lei pentru 1 dolar.</a:t>
            </a:r>
          </a:p>
          <a:p>
            <a:endParaRPr lang="ro-RO" sz="1800">
              <a:solidFill>
                <a:schemeClr val="bg1"/>
              </a:solidFill>
            </a:endParaRPr>
          </a:p>
        </p:txBody>
      </p:sp>
    </p:spTree>
    <p:extLst>
      <p:ext uri="{BB962C8B-B14F-4D97-AF65-F5344CB8AC3E}">
        <p14:creationId xmlns:p14="http://schemas.microsoft.com/office/powerpoint/2010/main" val="4201390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21"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25"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24A5A022-2A08-5687-CFCD-3DC0CD631216}"/>
              </a:ext>
            </a:extLst>
          </p:cNvPr>
          <p:cNvPicPr>
            <a:picLocks noChangeAspect="1"/>
          </p:cNvPicPr>
          <p:nvPr/>
        </p:nvPicPr>
        <p:blipFill>
          <a:blip r:embed="rId2" cstate="print"/>
          <a:stretch>
            <a:fillRect/>
          </a:stretch>
        </p:blipFill>
        <p:spPr>
          <a:xfrm>
            <a:off x="6677026" y="1800019"/>
            <a:ext cx="4571936" cy="3234644"/>
          </a:xfrm>
          <a:prstGeom prst="rect">
            <a:avLst/>
          </a:prstGeom>
        </p:spPr>
      </p:pic>
      <p:grpSp>
        <p:nvGrpSpPr>
          <p:cNvPr id="28" name="Group 27">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29" name="Freeform: Shape 28">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29">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1" name="Freeform: Shape 30">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2" name="Freeform: Shape 31">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3" name="Freeform: Shape 32">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4" name="Freeform: Shape 33">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5" name="Freeform: Shape 34">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371B711-EC99-C863-BF4A-A909EDFCAA2F}"/>
              </a:ext>
            </a:extLst>
          </p:cNvPr>
          <p:cNvSpPr>
            <a:spLocks noGrp="1"/>
          </p:cNvSpPr>
          <p:nvPr>
            <p:ph type="title"/>
          </p:nvPr>
        </p:nvSpPr>
        <p:spPr>
          <a:xfrm>
            <a:off x="1014985" y="819015"/>
            <a:ext cx="5501548" cy="2353362"/>
          </a:xfrm>
        </p:spPr>
        <p:txBody>
          <a:bodyPr anchor="b">
            <a:normAutofit/>
          </a:bodyPr>
          <a:lstStyle/>
          <a:p>
            <a:r>
              <a:rPr lang="it-IT" sz="4800" b="1" i="0">
                <a:solidFill>
                  <a:schemeClr val="bg1"/>
                </a:solidFill>
                <a:effectLst/>
                <a:latin typeface="-apple-system"/>
              </a:rPr>
              <a:t>Al treilea leu şi perioada comunistă</a:t>
            </a:r>
            <a:endParaRPr lang="ro-RO" sz="4800">
              <a:solidFill>
                <a:schemeClr val="bg1"/>
              </a:solidFill>
            </a:endParaRPr>
          </a:p>
        </p:txBody>
      </p:sp>
      <p:sp>
        <p:nvSpPr>
          <p:cNvPr id="3" name="Content Placeholder 2">
            <a:extLst>
              <a:ext uri="{FF2B5EF4-FFF2-40B4-BE49-F238E27FC236}">
                <a16:creationId xmlns:a16="http://schemas.microsoft.com/office/drawing/2014/main" id="{A3C5A97F-F410-AF5B-0F2C-863B7FA1D4D1}"/>
              </a:ext>
            </a:extLst>
          </p:cNvPr>
          <p:cNvSpPr>
            <a:spLocks noGrp="1"/>
          </p:cNvSpPr>
          <p:nvPr>
            <p:ph idx="1"/>
          </p:nvPr>
        </p:nvSpPr>
        <p:spPr>
          <a:xfrm>
            <a:off x="1014985" y="3442089"/>
            <a:ext cx="5501548" cy="2573579"/>
          </a:xfrm>
        </p:spPr>
        <p:txBody>
          <a:bodyPr anchor="t">
            <a:normAutofit/>
          </a:bodyPr>
          <a:lstStyle/>
          <a:p>
            <a:r>
              <a:rPr lang="ro-RO" sz="1700" b="0" i="0">
                <a:solidFill>
                  <a:schemeClr val="bg1"/>
                </a:solidFill>
                <a:effectLst/>
                <a:latin typeface="-apple-system"/>
              </a:rPr>
              <a:t>În 1952 se face reforma monetară, la un raport de 1 leu nou = 20 lei vechi.</a:t>
            </a:r>
          </a:p>
          <a:p>
            <a:r>
              <a:rPr lang="ro-RO" sz="1700" b="0" i="0">
                <a:solidFill>
                  <a:schemeClr val="bg1"/>
                </a:solidFill>
                <a:effectLst/>
                <a:latin typeface="-apple-system"/>
              </a:rPr>
              <a:t>Toate aceste bancnote au cunoscut două tipuri: cu serie și număr de culoare albastră (tipărite în România) și cu serie și număr de culoare roșie (tipărite în Cehoslovacia).</a:t>
            </a:r>
          </a:p>
          <a:p>
            <a:r>
              <a:rPr lang="ro-RO" sz="1700" b="0" i="0">
                <a:solidFill>
                  <a:schemeClr val="bg1"/>
                </a:solidFill>
                <a:effectLst/>
                <a:latin typeface="-apple-system"/>
              </a:rPr>
              <a:t>În 1966 se emit monede și bancnote cu noua denumire a statului: Republica Socialistă România, acestea rămânând în circulație până după Revoluția română din 1989.</a:t>
            </a:r>
          </a:p>
          <a:p>
            <a:endParaRPr lang="ro-RO" sz="1700">
              <a:solidFill>
                <a:schemeClr val="bg1"/>
              </a:solidFill>
            </a:endParaRPr>
          </a:p>
        </p:txBody>
      </p:sp>
    </p:spTree>
    <p:extLst>
      <p:ext uri="{BB962C8B-B14F-4D97-AF65-F5344CB8AC3E}">
        <p14:creationId xmlns:p14="http://schemas.microsoft.com/office/powerpoint/2010/main" val="3985788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169D286-F4D7-4C8B-A6BD-D05384C7F1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39E8235E-135E-4261-8F54-2B316E493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610728"/>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D4ED8EC3-4D57-4620-93CE-4E6661F09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343079"/>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83BCB34A-2F40-4F41-8488-A134C1C155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5" y="340424"/>
            <a:ext cx="4630139" cy="5265795"/>
          </a:xfrm>
          <a:custGeom>
            <a:avLst/>
            <a:gdLst>
              <a:gd name="connsiteX0" fmla="*/ 0 w 4630139"/>
              <a:gd name="connsiteY0" fmla="*/ 0 h 5265795"/>
              <a:gd name="connsiteX1" fmla="*/ 4630139 w 4630139"/>
              <a:gd name="connsiteY1" fmla="*/ 0 h 5265795"/>
              <a:gd name="connsiteX2" fmla="*/ 4630139 w 4630139"/>
              <a:gd name="connsiteY2" fmla="*/ 5265795 h 5265795"/>
              <a:gd name="connsiteX3" fmla="*/ 0 w 4630139"/>
              <a:gd name="connsiteY3" fmla="*/ 5265795 h 5265795"/>
            </a:gdLst>
            <a:ahLst/>
            <a:cxnLst>
              <a:cxn ang="0">
                <a:pos x="connsiteX0" y="connsiteY0"/>
              </a:cxn>
              <a:cxn ang="0">
                <a:pos x="connsiteX1" y="connsiteY1"/>
              </a:cxn>
              <a:cxn ang="0">
                <a:pos x="connsiteX2" y="connsiteY2"/>
              </a:cxn>
              <a:cxn ang="0">
                <a:pos x="connsiteX3" y="connsiteY3"/>
              </a:cxn>
            </a:cxnLst>
            <a:rect l="l" t="t" r="r" b="b"/>
            <a:pathLst>
              <a:path w="4630139" h="5265795">
                <a:moveTo>
                  <a:pt x="0" y="0"/>
                </a:moveTo>
                <a:lnTo>
                  <a:pt x="4630139" y="0"/>
                </a:lnTo>
                <a:lnTo>
                  <a:pt x="4630139" y="5265795"/>
                </a:lnTo>
                <a:lnTo>
                  <a:pt x="0" y="526579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7825C8F-9D28-EEA2-247D-1D97227BCF88}"/>
              </a:ext>
            </a:extLst>
          </p:cNvPr>
          <p:cNvPicPr>
            <a:picLocks noChangeAspect="1"/>
          </p:cNvPicPr>
          <p:nvPr/>
        </p:nvPicPr>
        <p:blipFill>
          <a:blip r:embed="rId2" cstate="print"/>
          <a:stretch>
            <a:fillRect/>
          </a:stretch>
        </p:blipFill>
        <p:spPr>
          <a:xfrm>
            <a:off x="637376" y="1797796"/>
            <a:ext cx="3343202" cy="2365315"/>
          </a:xfrm>
          <a:prstGeom prst="rect">
            <a:avLst/>
          </a:prstGeom>
        </p:spPr>
      </p:pic>
      <p:sp>
        <p:nvSpPr>
          <p:cNvPr id="27" name="Freeform: Shape 26">
            <a:extLst>
              <a:ext uri="{FF2B5EF4-FFF2-40B4-BE49-F238E27FC236}">
                <a16:creationId xmlns:a16="http://schemas.microsoft.com/office/drawing/2014/main" id="{F78382DC-4207-465E-B379-1E16448AA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1780" y="1071563"/>
            <a:ext cx="7290218" cy="5242298"/>
          </a:xfrm>
          <a:custGeom>
            <a:avLst/>
            <a:gdLst>
              <a:gd name="connsiteX0" fmla="*/ 0 w 7290218"/>
              <a:gd name="connsiteY0" fmla="*/ 0 h 5242298"/>
              <a:gd name="connsiteX1" fmla="*/ 7290218 w 7290218"/>
              <a:gd name="connsiteY1" fmla="*/ 0 h 5242298"/>
              <a:gd name="connsiteX2" fmla="*/ 7290218 w 7290218"/>
              <a:gd name="connsiteY2" fmla="*/ 5242298 h 5242298"/>
              <a:gd name="connsiteX3" fmla="*/ 0 w 7290218"/>
              <a:gd name="connsiteY3" fmla="*/ 5242298 h 5242298"/>
            </a:gdLst>
            <a:ahLst/>
            <a:cxnLst>
              <a:cxn ang="0">
                <a:pos x="connsiteX0" y="connsiteY0"/>
              </a:cxn>
              <a:cxn ang="0">
                <a:pos x="connsiteX1" y="connsiteY1"/>
              </a:cxn>
              <a:cxn ang="0">
                <a:pos x="connsiteX2" y="connsiteY2"/>
              </a:cxn>
              <a:cxn ang="0">
                <a:pos x="connsiteX3" y="connsiteY3"/>
              </a:cxn>
            </a:cxnLst>
            <a:rect l="l" t="t" r="r" b="b"/>
            <a:pathLst>
              <a:path w="7290218" h="5242298">
                <a:moveTo>
                  <a:pt x="0" y="0"/>
                </a:moveTo>
                <a:lnTo>
                  <a:pt x="7290218" y="0"/>
                </a:lnTo>
                <a:lnTo>
                  <a:pt x="7290218" y="5242298"/>
                </a:lnTo>
                <a:lnTo>
                  <a:pt x="0" y="524229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A collection of different colored currency&#10;&#10;Description automatically generated">
            <a:extLst>
              <a:ext uri="{FF2B5EF4-FFF2-40B4-BE49-F238E27FC236}">
                <a16:creationId xmlns:a16="http://schemas.microsoft.com/office/drawing/2014/main" id="{922FC99C-722B-397C-3519-7196EA3B3213}"/>
              </a:ext>
            </a:extLst>
          </p:cNvPr>
          <p:cNvPicPr>
            <a:picLocks noChangeAspect="1"/>
          </p:cNvPicPr>
          <p:nvPr/>
        </p:nvPicPr>
        <p:blipFill>
          <a:blip r:embed="rId3"/>
          <a:stretch>
            <a:fillRect/>
          </a:stretch>
        </p:blipFill>
        <p:spPr>
          <a:xfrm>
            <a:off x="5545244" y="2554647"/>
            <a:ext cx="6020730" cy="2287877"/>
          </a:xfrm>
          <a:prstGeom prst="rect">
            <a:avLst/>
          </a:prstGeom>
        </p:spPr>
      </p:pic>
    </p:spTree>
    <p:extLst>
      <p:ext uri="{BB962C8B-B14F-4D97-AF65-F5344CB8AC3E}">
        <p14:creationId xmlns:p14="http://schemas.microsoft.com/office/powerpoint/2010/main" val="183744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963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B58FB4AD-41E6-47ED-BDA3-A923E30D37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7034"/>
            <a:ext cx="12188949" cy="6858000"/>
            <a:chOff x="-2848" y="0"/>
            <a:chExt cx="12188949" cy="6858000"/>
          </a:xfrm>
        </p:grpSpPr>
        <p:sp>
          <p:nvSpPr>
            <p:cNvPr id="27" name="Color Cover">
              <a:extLst>
                <a:ext uri="{FF2B5EF4-FFF2-40B4-BE49-F238E27FC236}">
                  <a16:creationId xmlns:a16="http://schemas.microsoft.com/office/drawing/2014/main" id="{6BAE21C0-2D03-4FC3-9667-4C4B9CC76B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Cover">
              <a:extLst>
                <a:ext uri="{FF2B5EF4-FFF2-40B4-BE49-F238E27FC236}">
                  <a16:creationId xmlns:a16="http://schemas.microsoft.com/office/drawing/2014/main" id="{FCB3CB3B-5D77-4F1E-A155-DF4EE6E859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74F4E70D-A4C9-44E3-A00A-F3AD121AC1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31" name="Color">
              <a:extLst>
                <a:ext uri="{FF2B5EF4-FFF2-40B4-BE49-F238E27FC236}">
                  <a16:creationId xmlns:a16="http://schemas.microsoft.com/office/drawing/2014/main" id="{E8AFF701-6A8D-44BD-8C85-9EE4110F6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Color">
              <a:extLst>
                <a:ext uri="{FF2B5EF4-FFF2-40B4-BE49-F238E27FC236}">
                  <a16:creationId xmlns:a16="http://schemas.microsoft.com/office/drawing/2014/main" id="{7D44C50E-4B0D-458E-8745-151B0968E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descr="A collection of currency notes&#10;&#10;Description automatically generated">
            <a:extLst>
              <a:ext uri="{FF2B5EF4-FFF2-40B4-BE49-F238E27FC236}">
                <a16:creationId xmlns:a16="http://schemas.microsoft.com/office/drawing/2014/main" id="{689E7249-77FA-D42D-D5D3-2117D3DCD7AE}"/>
              </a:ext>
            </a:extLst>
          </p:cNvPr>
          <p:cNvPicPr>
            <a:picLocks noChangeAspect="1"/>
          </p:cNvPicPr>
          <p:nvPr/>
        </p:nvPicPr>
        <p:blipFill rotWithShape="1">
          <a:blip r:embed="rId2"/>
          <a:srcRect t="31056" r="2" b="15381"/>
          <a:stretch/>
        </p:blipFill>
        <p:spPr>
          <a:xfrm>
            <a:off x="7082810" y="823198"/>
            <a:ext cx="4166151" cy="2587337"/>
          </a:xfrm>
          <a:prstGeom prst="rect">
            <a:avLst/>
          </a:prstGeom>
        </p:spPr>
      </p:pic>
      <p:pic>
        <p:nvPicPr>
          <p:cNvPr id="6" name="Picture 5">
            <a:extLst>
              <a:ext uri="{FF2B5EF4-FFF2-40B4-BE49-F238E27FC236}">
                <a16:creationId xmlns:a16="http://schemas.microsoft.com/office/drawing/2014/main" id="{5EA7FEC5-45E3-3C9F-C63B-874814455351}"/>
              </a:ext>
            </a:extLst>
          </p:cNvPr>
          <p:cNvPicPr>
            <a:picLocks noChangeAspect="1"/>
          </p:cNvPicPr>
          <p:nvPr/>
        </p:nvPicPr>
        <p:blipFill rotWithShape="1">
          <a:blip r:embed="rId3" cstate="print"/>
          <a:srcRect t="5007" r="-4" b="7211"/>
          <a:stretch/>
        </p:blipFill>
        <p:spPr>
          <a:xfrm>
            <a:off x="7082810" y="3440249"/>
            <a:ext cx="4166151" cy="2587337"/>
          </a:xfrm>
          <a:prstGeom prst="rect">
            <a:avLst/>
          </a:prstGeom>
        </p:spPr>
      </p:pic>
      <p:grpSp>
        <p:nvGrpSpPr>
          <p:cNvPr id="34" name="Group 33">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35" name="Freeform: Shape 34">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6" name="Freeform: Shape 35">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7" name="Freeform: Shape 36">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8" name="Freeform: Shape 37">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8">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0" name="Freeform: Shape 39">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1" name="Freeform: Shape 40">
              <a:extLst>
                <a:ext uri="{FF2B5EF4-FFF2-40B4-BE49-F238E27FC236}">
                  <a16:creationId xmlns:a16="http://schemas.microsoft.com/office/drawing/2014/main" id="{4F61F91B-361F-4DD4-9DD1-C381F901C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277608" y="6400535"/>
              <a:ext cx="985772" cy="457465"/>
            </a:xfrm>
            <a:custGeom>
              <a:avLst/>
              <a:gdLst>
                <a:gd name="connsiteX0" fmla="*/ 492886 w 985772"/>
                <a:gd name="connsiteY0" fmla="*/ 0 h 460049"/>
                <a:gd name="connsiteX1" fmla="*/ 979365 w 985772"/>
                <a:gd name="connsiteY1" fmla="*/ 396492 h 460049"/>
                <a:gd name="connsiteX2" fmla="*/ 985772 w 985772"/>
                <a:gd name="connsiteY2" fmla="*/ 460049 h 460049"/>
                <a:gd name="connsiteX3" fmla="*/ 0 w 985772"/>
                <a:gd name="connsiteY3" fmla="*/ 460049 h 460049"/>
                <a:gd name="connsiteX4" fmla="*/ 6407 w 985772"/>
                <a:gd name="connsiteY4" fmla="*/ 396492 h 460049"/>
                <a:gd name="connsiteX5" fmla="*/ 492886 w 985772"/>
                <a:gd name="connsiteY5" fmla="*/ 0 h 46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772" h="460049">
                  <a:moveTo>
                    <a:pt x="492886" y="0"/>
                  </a:moveTo>
                  <a:cubicBezTo>
                    <a:pt x="732851" y="0"/>
                    <a:pt x="933061" y="170215"/>
                    <a:pt x="979365" y="396492"/>
                  </a:cubicBezTo>
                  <a:lnTo>
                    <a:pt x="985772" y="460049"/>
                  </a:lnTo>
                  <a:lnTo>
                    <a:pt x="0" y="460049"/>
                  </a:lnTo>
                  <a:lnTo>
                    <a:pt x="6407" y="396492"/>
                  </a:lnTo>
                  <a:cubicBezTo>
                    <a:pt x="52711" y="170215"/>
                    <a:pt x="252921" y="0"/>
                    <a:pt x="492886" y="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42" name="Freeform: Shape 41">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645DFDD2-5B75-0C67-2668-804C8DD49877}"/>
              </a:ext>
            </a:extLst>
          </p:cNvPr>
          <p:cNvSpPr>
            <a:spLocks noGrp="1"/>
          </p:cNvSpPr>
          <p:nvPr>
            <p:ph type="title"/>
          </p:nvPr>
        </p:nvSpPr>
        <p:spPr>
          <a:xfrm>
            <a:off x="1014984" y="819015"/>
            <a:ext cx="5821537" cy="2545726"/>
          </a:xfrm>
        </p:spPr>
        <p:txBody>
          <a:bodyPr anchor="b">
            <a:normAutofit/>
          </a:bodyPr>
          <a:lstStyle/>
          <a:p>
            <a:r>
              <a:rPr lang="ro-RO" sz="4800" b="1" i="0">
                <a:solidFill>
                  <a:schemeClr val="bg1"/>
                </a:solidFill>
                <a:effectLst/>
                <a:latin typeface="-apple-system"/>
              </a:rPr>
              <a:t>Bancnotele din perioada 1991-1994</a:t>
            </a:r>
            <a:endParaRPr lang="ro-RO" sz="4800">
              <a:solidFill>
                <a:schemeClr val="bg1"/>
              </a:solidFill>
            </a:endParaRPr>
          </a:p>
        </p:txBody>
      </p:sp>
      <p:sp>
        <p:nvSpPr>
          <p:cNvPr id="3" name="Content Placeholder 2">
            <a:extLst>
              <a:ext uri="{FF2B5EF4-FFF2-40B4-BE49-F238E27FC236}">
                <a16:creationId xmlns:a16="http://schemas.microsoft.com/office/drawing/2014/main" id="{37B88166-A18F-1AFE-EC88-FAE106CF7253}"/>
              </a:ext>
            </a:extLst>
          </p:cNvPr>
          <p:cNvSpPr>
            <a:spLocks noGrp="1"/>
          </p:cNvSpPr>
          <p:nvPr>
            <p:ph idx="1"/>
          </p:nvPr>
        </p:nvSpPr>
        <p:spPr>
          <a:xfrm>
            <a:off x="1014984" y="3442089"/>
            <a:ext cx="5821537" cy="2596896"/>
          </a:xfrm>
        </p:spPr>
        <p:txBody>
          <a:bodyPr anchor="t">
            <a:normAutofit/>
          </a:bodyPr>
          <a:lstStyle/>
          <a:p>
            <a:r>
              <a:rPr lang="it-IT" sz="1800" b="0" i="0">
                <a:solidFill>
                  <a:schemeClr val="bg1"/>
                </a:solidFill>
                <a:effectLst/>
              </a:rPr>
              <a:t>Au apărut, în ordine, bancnotele de 500 lei (1991 - două emisiuni), 1.000 lei (1991), 5.000 lei (1991), 200 lei (1992), 500 lei (1992 - două filigrane), 1.000 lei (1993), 5.000 lei (1993) și 10.000 lei (1994).</a:t>
            </a:r>
            <a:endParaRPr lang="ro-RO" sz="1800" b="0" i="0">
              <a:solidFill>
                <a:schemeClr val="bg1"/>
              </a:solidFill>
              <a:effectLst/>
            </a:endParaRPr>
          </a:p>
          <a:p>
            <a:r>
              <a:rPr lang="ro-RO" sz="1800" b="0" i="0">
                <a:solidFill>
                  <a:schemeClr val="bg1"/>
                </a:solidFill>
                <a:effectLst/>
              </a:rPr>
              <a:t>Bancnota de 500 lei are două variante diferite, prima din 1991 și a doua din 1992.</a:t>
            </a:r>
          </a:p>
          <a:p>
            <a:r>
              <a:rPr lang="ro-RO" sz="1800" b="0" i="0">
                <a:solidFill>
                  <a:schemeClr val="bg1"/>
                </a:solidFill>
                <a:effectLst/>
              </a:rPr>
              <a:t>Bancnotele de 1.000 lei și 5.000 lei au două variante asemănătoare, prima din 1991 (fără stemă) și a doua din 1993 (cu stemă).</a:t>
            </a:r>
          </a:p>
          <a:p>
            <a:endParaRPr lang="ro-RO" sz="1800">
              <a:solidFill>
                <a:schemeClr val="bg1"/>
              </a:solidFill>
            </a:endParaRPr>
          </a:p>
        </p:txBody>
      </p:sp>
    </p:spTree>
    <p:extLst>
      <p:ext uri="{BB962C8B-B14F-4D97-AF65-F5344CB8AC3E}">
        <p14:creationId xmlns:p14="http://schemas.microsoft.com/office/powerpoint/2010/main" val="3998169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834</Words>
  <Application>Microsoft Office PowerPoint</Application>
  <PresentationFormat>Ecran lat</PresentationFormat>
  <Paragraphs>37</Paragraphs>
  <Slides>12</Slides>
  <Notes>0</Notes>
  <HiddenSlides>0</HiddenSlides>
  <MMClips>0</MMClips>
  <ScaleCrop>false</ScaleCrop>
  <HeadingPairs>
    <vt:vector size="6" baseType="variant">
      <vt:variant>
        <vt:lpstr>Fonturi utilizate</vt:lpstr>
      </vt:variant>
      <vt:variant>
        <vt:i4>5</vt:i4>
      </vt:variant>
      <vt:variant>
        <vt:lpstr>Temă</vt:lpstr>
      </vt:variant>
      <vt:variant>
        <vt:i4>1</vt:i4>
      </vt:variant>
      <vt:variant>
        <vt:lpstr>Titluri diapozitive</vt:lpstr>
      </vt:variant>
      <vt:variant>
        <vt:i4>12</vt:i4>
      </vt:variant>
    </vt:vector>
  </HeadingPairs>
  <TitlesOfParts>
    <vt:vector size="18" baseType="lpstr">
      <vt:lpstr>-apple-system</vt:lpstr>
      <vt:lpstr>Arial</vt:lpstr>
      <vt:lpstr>Calibri</vt:lpstr>
      <vt:lpstr>Calibri Light</vt:lpstr>
      <vt:lpstr>Gelasio</vt:lpstr>
      <vt:lpstr>Office Theme</vt:lpstr>
      <vt:lpstr>ISTORIA BANILOR ROMÂNEŞTI </vt:lpstr>
      <vt:lpstr>Istoria banilor</vt:lpstr>
      <vt:lpstr>Istoria banilor</vt:lpstr>
      <vt:lpstr>Primul leu</vt:lpstr>
      <vt:lpstr>Prezentare PowerPoint</vt:lpstr>
      <vt:lpstr>Al doilea leu</vt:lpstr>
      <vt:lpstr>Al treilea leu şi perioada comunistă</vt:lpstr>
      <vt:lpstr>Prezentare PowerPoint</vt:lpstr>
      <vt:lpstr>Bancnotele din perioada 1991-1994</vt:lpstr>
      <vt:lpstr>Al patrulea leu (RON) - aflat în circulație în prezent</vt:lpstr>
      <vt:lpstr>Prezentare PowerPoint</vt:lpstr>
      <vt:lpstr>Vă mulțumesc!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ISTORIA BANILOR ROMÂNEŞTI</dc:title>
  <dc:creator>Paul Serban Popa</dc:creator>
  <cp:lastModifiedBy>Dorina Turosu</cp:lastModifiedBy>
  <cp:revision>2</cp:revision>
  <dcterms:created xsi:type="dcterms:W3CDTF">2024-03-20T18:53:11Z</dcterms:created>
  <dcterms:modified xsi:type="dcterms:W3CDTF">2024-03-24T14:20:43Z</dcterms:modified>
</cp:coreProperties>
</file>