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1" r:id="rId7"/>
    <p:sldId id="263" r:id="rId8"/>
    <p:sldId id="264"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3/19/2024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3/19/2024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3/19/2024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3/19/2024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3/19/2024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3/19/2024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3/19/2024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3/19/2024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3/19/2024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962400"/>
            <a:ext cx="8458200" cy="2113387"/>
          </a:xfrm>
        </p:spPr>
        <p:txBody>
          <a:bodyPr>
            <a:normAutofit fontScale="90000"/>
          </a:bodyPr>
          <a:lstStyle/>
          <a:p>
            <a:r>
              <a:rPr lang="ro-RO" dirty="0" smtClean="0"/>
              <a:t>LICEUL TEHNOLOGIC ,,ION BARBU</a:t>
            </a:r>
            <a:r>
              <a:rPr lang="en-US" dirty="0" smtClean="0"/>
              <a:t>”</a:t>
            </a:r>
            <a:r>
              <a:rPr lang="ro-RO" dirty="0" smtClean="0"/>
              <a:t> - GIURGIU</a:t>
            </a:r>
            <a:br>
              <a:rPr lang="ro-RO" dirty="0" smtClean="0"/>
            </a:br>
            <a:r>
              <a:rPr lang="ro-RO" dirty="0" smtClean="0"/>
              <a:t>CLASA A IV- A</a:t>
            </a:r>
            <a:br>
              <a:rPr lang="ro-RO" dirty="0" smtClean="0"/>
            </a:br>
            <a:r>
              <a:rPr lang="ro-RO" dirty="0" smtClean="0"/>
              <a:t/>
            </a:r>
            <a:br>
              <a:rPr lang="ro-RO" dirty="0" smtClean="0"/>
            </a:br>
            <a:r>
              <a:rPr lang="ro-RO" dirty="0" smtClean="0"/>
              <a:t>prof.înv.primar: CIOBĂNOIU ELENA</a:t>
            </a:r>
            <a:endParaRPr lang="ro-RO" dirty="0"/>
          </a:p>
        </p:txBody>
      </p:sp>
      <p:sp>
        <p:nvSpPr>
          <p:cNvPr id="3" name="Subtitle 2"/>
          <p:cNvSpPr>
            <a:spLocks noGrp="1"/>
          </p:cNvSpPr>
          <p:nvPr>
            <p:ph type="subTitle" idx="1"/>
          </p:nvPr>
        </p:nvSpPr>
        <p:spPr>
          <a:xfrm>
            <a:off x="304800" y="609600"/>
            <a:ext cx="8458200" cy="914400"/>
          </a:xfrm>
        </p:spPr>
        <p:txBody>
          <a:bodyPr/>
          <a:lstStyle/>
          <a:p>
            <a:r>
              <a:rPr lang="ro-RO" dirty="0" smtClean="0"/>
              <a:t>GLOBAL MONEY WEEK              </a:t>
            </a:r>
            <a:endParaRPr lang="ro-RO" dirty="0"/>
          </a:p>
        </p:txBody>
      </p:sp>
      <p:sp>
        <p:nvSpPr>
          <p:cNvPr id="4" name="Rectangle 3"/>
          <p:cNvSpPr/>
          <p:nvPr/>
        </p:nvSpPr>
        <p:spPr>
          <a:xfrm>
            <a:off x="1161386" y="2057400"/>
            <a:ext cx="6821227" cy="923330"/>
          </a:xfrm>
          <a:prstGeom prst="rect">
            <a:avLst/>
          </a:prstGeom>
          <a:noFill/>
        </p:spPr>
        <p:txBody>
          <a:bodyPr wrap="square" lIns="91440" tIns="45720" rIns="91440" bIns="45720">
            <a:spAutoFit/>
          </a:bodyPr>
          <a:lstStyle/>
          <a:p>
            <a:pPr algn="ctr"/>
            <a:r>
              <a:rPr lang="ro-RO"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GLOBAL MONEY WEEK</a:t>
            </a:r>
            <a:endParaRPr lang="ro-RO"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181600" y="762000"/>
            <a:ext cx="2362200" cy="1066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1143000"/>
            <a:ext cx="4495800" cy="5181600"/>
          </a:xfrm>
        </p:spPr>
        <p:txBody>
          <a:bodyPr>
            <a:normAutofit/>
          </a:bodyPr>
          <a:lstStyle/>
          <a:p>
            <a:r>
              <a:rPr lang="en-US" sz="2200" dirty="0" smtClean="0">
                <a:solidFill>
                  <a:schemeClr val="tx1"/>
                </a:solidFill>
                <a:latin typeface="Times New Roman" pitchFamily="18" charset="0"/>
                <a:cs typeface="Times New Roman" pitchFamily="18" charset="0"/>
              </a:rPr>
              <a:t>“</a:t>
            </a:r>
            <a:r>
              <a:rPr lang="ro-RO" sz="2200" dirty="0" smtClean="0">
                <a:solidFill>
                  <a:schemeClr val="tx1"/>
                </a:solidFill>
                <a:latin typeface="Times New Roman" pitchFamily="18" charset="0"/>
                <a:cs typeface="Times New Roman" pitchFamily="18" charset="0"/>
              </a:rPr>
              <a:t>Educația fina</a:t>
            </a:r>
            <a:r>
              <a:rPr lang="en-US" sz="2200" dirty="0" smtClean="0">
                <a:solidFill>
                  <a:schemeClr val="tx1"/>
                </a:solidFill>
                <a:latin typeface="Times New Roman" pitchFamily="18" charset="0"/>
                <a:cs typeface="Times New Roman" pitchFamily="18" charset="0"/>
              </a:rPr>
              <a:t>n</a:t>
            </a:r>
            <a:r>
              <a:rPr lang="ro-RO" sz="2200" dirty="0" smtClean="0">
                <a:solidFill>
                  <a:schemeClr val="tx1"/>
                </a:solidFill>
                <a:latin typeface="Times New Roman" pitchFamily="18" charset="0"/>
                <a:cs typeface="Times New Roman" pitchFamily="18" charset="0"/>
              </a:rPr>
              <a:t>ciară a copiilor trebuie să se realizeze încă de la vârstă fragedă, atunci când aceștia încep să ceară prima bomboană, prima jucărie. Copiii trebuie familiarizați cu banii, cu valoarea acestora, cum pot fi cheltuiți, cum pot fi economisiți, investiți sau donați, în scop caritabil.</a:t>
            </a:r>
            <a:r>
              <a:rPr lang="en-US" sz="2200" dirty="0" smtClean="0">
                <a:solidFill>
                  <a:schemeClr val="tx1"/>
                </a:solidFill>
                <a:latin typeface="Times New Roman" pitchFamily="18" charset="0"/>
                <a:cs typeface="Times New Roman" pitchFamily="18" charset="0"/>
              </a:rPr>
              <a:t>”</a:t>
            </a:r>
            <a:r>
              <a:rPr lang="ro-RO" dirty="0" smtClean="0"/>
              <a:t/>
            </a:r>
            <a:br>
              <a:rPr lang="ro-RO" dirty="0" smtClean="0"/>
            </a:br>
            <a:endParaRPr lang="ro-RO" dirty="0"/>
          </a:p>
        </p:txBody>
      </p:sp>
      <p:sp>
        <p:nvSpPr>
          <p:cNvPr id="3" name="Content Placeholder 2"/>
          <p:cNvSpPr>
            <a:spLocks noGrp="1"/>
          </p:cNvSpPr>
          <p:nvPr>
            <p:ph idx="1"/>
          </p:nvPr>
        </p:nvSpPr>
        <p:spPr>
          <a:xfrm>
            <a:off x="304800" y="1066800"/>
            <a:ext cx="3352800" cy="5013325"/>
          </a:xfrm>
        </p:spPr>
        <p:txBody>
          <a:bodyPr/>
          <a:lstStyle/>
          <a:p>
            <a:r>
              <a:rPr lang="ro-RO" dirty="0" smtClean="0">
                <a:solidFill>
                  <a:schemeClr val="tx1"/>
                </a:solidFill>
                <a:latin typeface="Times New Roman" pitchFamily="18" charset="0"/>
                <a:cs typeface="Times New Roman" pitchFamily="18" charset="0"/>
              </a:rPr>
              <a:t>Ligia Georgescu-Goloșoiu</a:t>
            </a:r>
          </a:p>
          <a:p>
            <a:endParaRPr lang="ro-RO" dirty="0"/>
          </a:p>
        </p:txBody>
      </p:sp>
      <p:pic>
        <p:nvPicPr>
          <p:cNvPr id="4"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90600" y="3276600"/>
            <a:ext cx="2362200" cy="1143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1066800"/>
            <a:ext cx="4495800" cy="4953000"/>
          </a:xfrm>
        </p:spPr>
        <p:txBody>
          <a:bodyPr/>
          <a:lstStyle/>
          <a:p>
            <a:r>
              <a:rPr lang="ro-RO" dirty="0" smtClean="0"/>
              <a:t/>
            </a:r>
            <a:br>
              <a:rPr lang="ro-RO" dirty="0" smtClean="0"/>
            </a:br>
            <a:r>
              <a:rPr lang="ro-RO" dirty="0" smtClean="0"/>
              <a:t/>
            </a:r>
            <a:br>
              <a:rPr lang="ro-RO" dirty="0" smtClean="0"/>
            </a:br>
            <a:endParaRPr lang="ro-RO" dirty="0"/>
          </a:p>
        </p:txBody>
      </p:sp>
      <p:sp>
        <p:nvSpPr>
          <p:cNvPr id="3" name="Content Placeholder 2"/>
          <p:cNvSpPr>
            <a:spLocks noGrp="1"/>
          </p:cNvSpPr>
          <p:nvPr>
            <p:ph idx="1"/>
          </p:nvPr>
        </p:nvSpPr>
        <p:spPr>
          <a:xfrm>
            <a:off x="304800" y="1143000"/>
            <a:ext cx="3733800" cy="5333999"/>
          </a:xfrm>
        </p:spPr>
        <p:txBody>
          <a:bodyPr>
            <a:normAutofit/>
          </a:bodyPr>
          <a:lstStyle/>
          <a:p>
            <a:r>
              <a:rPr lang="ro-RO" sz="2400" dirty="0" smtClean="0">
                <a:latin typeface="Times New Roman" pitchFamily="18" charset="0"/>
                <a:cs typeface="Times New Roman" pitchFamily="18" charset="0"/>
              </a:rPr>
              <a:t> </a:t>
            </a:r>
            <a:endParaRPr lang="ro-RO" sz="2400" dirty="0" smtClean="0">
              <a:latin typeface="Times New Roman" pitchFamily="18" charset="0"/>
              <a:cs typeface="Times New Roman" pitchFamily="18" charset="0"/>
            </a:endParaRPr>
          </a:p>
          <a:p>
            <a:endParaRPr lang="ro-RO" sz="2400" dirty="0" smtClean="0">
              <a:latin typeface="Times New Roman" pitchFamily="18" charset="0"/>
              <a:cs typeface="Times New Roman" pitchFamily="18" charset="0"/>
            </a:endParaRPr>
          </a:p>
          <a:p>
            <a:endParaRPr lang="ro-RO" sz="2400" dirty="0" smtClean="0">
              <a:latin typeface="Times New Roman" pitchFamily="18" charset="0"/>
              <a:cs typeface="Times New Roman" pitchFamily="18" charset="0"/>
            </a:endParaRPr>
          </a:p>
          <a:p>
            <a:r>
              <a:rPr lang="ro-RO" sz="2400" dirty="0" smtClean="0">
                <a:latin typeface="Times New Roman" pitchFamily="18" charset="0"/>
                <a:cs typeface="Times New Roman" pitchFamily="18" charset="0"/>
              </a:rPr>
              <a:t>Prin </a:t>
            </a:r>
            <a:r>
              <a:rPr lang="ro-RO" sz="2400" dirty="0" smtClean="0">
                <a:latin typeface="Times New Roman" pitchFamily="18" charset="0"/>
                <a:cs typeface="Times New Roman" pitchFamily="18" charset="0"/>
              </a:rPr>
              <a:t>temele abordate, materialul a ajutat la însușirea unor noțiuni financiar bancare adecvate vârstei, iar exercițiile și exemplele practice au avut menirea de a ușura și aprofunda aceste </a:t>
            </a:r>
            <a:r>
              <a:rPr lang="ro-RO" sz="2400" dirty="0" smtClean="0">
                <a:latin typeface="Times New Roman" pitchFamily="18" charset="0"/>
                <a:cs typeface="Times New Roman" pitchFamily="18" charset="0"/>
              </a:rPr>
              <a:t>noțiuni.</a:t>
            </a:r>
          </a:p>
          <a:p>
            <a:endParaRPr lang="ro-RO" sz="2400" dirty="0"/>
          </a:p>
        </p:txBody>
      </p:sp>
      <p:pic>
        <p:nvPicPr>
          <p:cNvPr id="4"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914400" y="1295400"/>
            <a:ext cx="2362200" cy="1066800"/>
          </a:xfrm>
          <a:prstGeom prst="rect">
            <a:avLst/>
          </a:prstGeom>
          <a:noFill/>
          <a:ln>
            <a:noFill/>
          </a:ln>
        </p:spPr>
      </p:pic>
      <p:pic>
        <p:nvPicPr>
          <p:cNvPr id="5" name="Picture 4" descr="C:\Users\Laptop\Desktop\EDUCAȚIE FINANCIARĂ\20240319_100021.jpg"/>
          <p:cNvPicPr/>
          <p:nvPr/>
        </p:nvPicPr>
        <p:blipFill>
          <a:blip r:embed="rId3" cstate="print"/>
          <a:srcRect/>
          <a:stretch>
            <a:fillRect/>
          </a:stretch>
        </p:blipFill>
        <p:spPr bwMode="auto">
          <a:xfrm rot="5400000">
            <a:off x="3886200" y="1600200"/>
            <a:ext cx="2590800" cy="2133600"/>
          </a:xfrm>
          <a:prstGeom prst="rect">
            <a:avLst/>
          </a:prstGeom>
          <a:noFill/>
          <a:ln w="9525">
            <a:noFill/>
            <a:miter lim="800000"/>
            <a:headEnd/>
            <a:tailEnd/>
          </a:ln>
        </p:spPr>
      </p:pic>
      <p:pic>
        <p:nvPicPr>
          <p:cNvPr id="6" name="Picture 5" descr="C:\Users\Laptop\Desktop\EDUCAȚIE FINANCIARĂ\20240319_100033.jpg"/>
          <p:cNvPicPr/>
          <p:nvPr/>
        </p:nvPicPr>
        <p:blipFill>
          <a:blip r:embed="rId4" cstate="print"/>
          <a:srcRect/>
          <a:stretch>
            <a:fillRect/>
          </a:stretch>
        </p:blipFill>
        <p:spPr bwMode="auto">
          <a:xfrm rot="5400000">
            <a:off x="6115642" y="3180757"/>
            <a:ext cx="2895601" cy="217288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382000" cy="1143000"/>
          </a:xfrm>
        </p:spPr>
        <p:txBody>
          <a:bodyPr/>
          <a:lstStyle/>
          <a:p>
            <a:r>
              <a:rPr lang="ro-RO" dirty="0" smtClean="0"/>
              <a:t>                          </a:t>
            </a:r>
            <a:endParaRPr lang="ro-RO" dirty="0"/>
          </a:p>
        </p:txBody>
      </p:sp>
      <p:sp>
        <p:nvSpPr>
          <p:cNvPr id="3" name="Content Placeholder 2"/>
          <p:cNvSpPr>
            <a:spLocks noGrp="1"/>
          </p:cNvSpPr>
          <p:nvPr>
            <p:ph idx="1"/>
          </p:nvPr>
        </p:nvSpPr>
        <p:spPr>
          <a:xfrm>
            <a:off x="304800" y="1676400"/>
            <a:ext cx="8686800" cy="4403725"/>
          </a:xfrm>
        </p:spPr>
        <p:txBody>
          <a:bodyPr>
            <a:normAutofit/>
          </a:bodyPr>
          <a:lstStyle/>
          <a:p>
            <a:r>
              <a:rPr lang="ro-RO" sz="2000" dirty="0" smtClean="0">
                <a:latin typeface="Times New Roman" pitchFamily="18" charset="0"/>
                <a:cs typeface="Times New Roman" pitchFamily="18" charset="0"/>
              </a:rPr>
              <a:t>Elevii au studiat manualul Educație financiară – Banii pe înțelesul copiilor și Caietul de muncă/activitate independentă</a:t>
            </a:r>
          </a:p>
          <a:p>
            <a:endParaRPr lang="ro-RO" sz="2000" dirty="0">
              <a:latin typeface="Times New Roman" pitchFamily="18" charset="0"/>
              <a:cs typeface="Times New Roman" pitchFamily="18" charset="0"/>
            </a:endParaRPr>
          </a:p>
        </p:txBody>
      </p:sp>
      <p:pic>
        <p:nvPicPr>
          <p:cNvPr id="4"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457200"/>
            <a:ext cx="2362200" cy="1066800"/>
          </a:xfrm>
          <a:prstGeom prst="rect">
            <a:avLst/>
          </a:prstGeom>
          <a:noFill/>
          <a:ln>
            <a:noFill/>
          </a:ln>
        </p:spPr>
      </p:pic>
      <p:pic>
        <p:nvPicPr>
          <p:cNvPr id="5" name="Picture 4" descr="C:\Users\Laptop\Desktop\EDUCAȚIE FINANCIARĂ\20240319_100048.jpg"/>
          <p:cNvPicPr/>
          <p:nvPr/>
        </p:nvPicPr>
        <p:blipFill>
          <a:blip r:embed="rId3" cstate="print"/>
          <a:srcRect/>
          <a:stretch>
            <a:fillRect/>
          </a:stretch>
        </p:blipFill>
        <p:spPr bwMode="auto">
          <a:xfrm rot="5400000">
            <a:off x="337958" y="2938642"/>
            <a:ext cx="3395207" cy="2547123"/>
          </a:xfrm>
          <a:prstGeom prst="rect">
            <a:avLst/>
          </a:prstGeom>
          <a:noFill/>
          <a:ln w="9525">
            <a:noFill/>
            <a:miter lim="800000"/>
            <a:headEnd/>
            <a:tailEnd/>
          </a:ln>
        </p:spPr>
      </p:pic>
      <p:pic>
        <p:nvPicPr>
          <p:cNvPr id="6" name="Picture 5" descr="C:\Users\Laptop\Desktop\EDUCAȚIE FINANCIARĂ\20240319_100713.jpg"/>
          <p:cNvPicPr/>
          <p:nvPr/>
        </p:nvPicPr>
        <p:blipFill>
          <a:blip r:embed="rId4" cstate="print"/>
          <a:srcRect/>
          <a:stretch>
            <a:fillRect/>
          </a:stretch>
        </p:blipFill>
        <p:spPr bwMode="auto">
          <a:xfrm rot="5400000">
            <a:off x="5562599" y="2971801"/>
            <a:ext cx="3352801" cy="2438400"/>
          </a:xfrm>
          <a:prstGeom prst="rect">
            <a:avLst/>
          </a:prstGeom>
          <a:noFill/>
          <a:ln w="9525">
            <a:noFill/>
            <a:miter lim="800000"/>
            <a:headEnd/>
            <a:tailEnd/>
          </a:ln>
        </p:spPr>
      </p:pic>
      <p:pic>
        <p:nvPicPr>
          <p:cNvPr id="7" name="Picture 6" descr="C:\Users\Laptop\Desktop\EDUCAȚIE FINANCIARĂ\WhatsApp Image 2023-12-14 at 19.08.06.jpeg"/>
          <p:cNvPicPr/>
          <p:nvPr/>
        </p:nvPicPr>
        <p:blipFill>
          <a:blip r:embed="rId5" cstate="print"/>
          <a:srcRect/>
          <a:stretch>
            <a:fillRect/>
          </a:stretch>
        </p:blipFill>
        <p:spPr bwMode="auto">
          <a:xfrm>
            <a:off x="3429000" y="2514600"/>
            <a:ext cx="2286000" cy="33528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normAutofit/>
          </a:bodyPr>
          <a:lstStyle/>
          <a:p>
            <a:r>
              <a:rPr lang="ro-RO" sz="2000" dirty="0" smtClean="0">
                <a:latin typeface="Times New Roman" pitchFamily="18" charset="0"/>
                <a:cs typeface="Times New Roman" pitchFamily="18" charset="0"/>
              </a:rPr>
              <a:t>Aceștia au fost încântați platforma Școala </a:t>
            </a:r>
            <a:r>
              <a:rPr lang="ro-RO" sz="2000" dirty="0" smtClean="0">
                <a:latin typeface="Times New Roman" pitchFamily="18" charset="0"/>
                <a:cs typeface="Times New Roman" pitchFamily="18" charset="0"/>
              </a:rPr>
              <a:t>Appe.ro</a:t>
            </a:r>
          </a:p>
          <a:p>
            <a:endParaRPr lang="ro-RO" sz="2000" dirty="0"/>
          </a:p>
        </p:txBody>
      </p:sp>
      <p:pic>
        <p:nvPicPr>
          <p:cNvPr id="4"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457200"/>
            <a:ext cx="2590800" cy="990600"/>
          </a:xfrm>
          <a:prstGeom prst="rect">
            <a:avLst/>
          </a:prstGeom>
          <a:noFill/>
          <a:ln>
            <a:noFill/>
          </a:ln>
        </p:spPr>
      </p:pic>
      <p:pic>
        <p:nvPicPr>
          <p:cNvPr id="5" name="Picture 4" descr="C:\Users\Laptop\Desktop\EDUCAȚIE FINANCIARĂ\20240319_110739.jpg"/>
          <p:cNvPicPr/>
          <p:nvPr/>
        </p:nvPicPr>
        <p:blipFill>
          <a:blip r:embed="rId3" cstate="print"/>
          <a:srcRect/>
          <a:stretch>
            <a:fillRect/>
          </a:stretch>
        </p:blipFill>
        <p:spPr bwMode="auto">
          <a:xfrm rot="5400000">
            <a:off x="800100" y="2400299"/>
            <a:ext cx="3657600" cy="2971801"/>
          </a:xfrm>
          <a:prstGeom prst="rect">
            <a:avLst/>
          </a:prstGeom>
          <a:noFill/>
          <a:ln w="9525">
            <a:noFill/>
            <a:miter lim="800000"/>
            <a:headEnd/>
            <a:tailEnd/>
          </a:ln>
        </p:spPr>
      </p:pic>
      <p:pic>
        <p:nvPicPr>
          <p:cNvPr id="6" name="Picture 5" descr="C:\Users\Laptop\Desktop\EDUCAȚIE FINANCIARĂ\20240319_110155.jpg"/>
          <p:cNvPicPr/>
          <p:nvPr/>
        </p:nvPicPr>
        <p:blipFill>
          <a:blip r:embed="rId4" cstate="print"/>
          <a:srcRect/>
          <a:stretch>
            <a:fillRect/>
          </a:stretch>
        </p:blipFill>
        <p:spPr bwMode="auto">
          <a:xfrm rot="5400000">
            <a:off x="4914898" y="2400302"/>
            <a:ext cx="3657601" cy="281939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lstStyle/>
          <a:p>
            <a:r>
              <a:rPr lang="ro-RO" dirty="0" smtClean="0">
                <a:latin typeface="Times New Roman" pitchFamily="18" charset="0"/>
                <a:cs typeface="Times New Roman" pitchFamily="18" charset="0"/>
              </a:rPr>
              <a:t>Au </a:t>
            </a:r>
            <a:r>
              <a:rPr lang="ro-RO" dirty="0" smtClean="0">
                <a:latin typeface="Times New Roman" pitchFamily="18" charset="0"/>
                <a:cs typeface="Times New Roman" pitchFamily="18" charset="0"/>
              </a:rPr>
              <a:t>rezolvat exercițiile propuse și au lucrat cu entuziasm</a:t>
            </a:r>
          </a:p>
          <a:p>
            <a:endParaRPr lang="ro-RO" dirty="0"/>
          </a:p>
        </p:txBody>
      </p:sp>
      <p:pic>
        <p:nvPicPr>
          <p:cNvPr id="4" name="Picture 3" descr="C:\Users\Laptop\Desktop\EDUCAȚIE FINANCIARĂ\20240319_104539.jpg"/>
          <p:cNvPicPr/>
          <p:nvPr/>
        </p:nvPicPr>
        <p:blipFill>
          <a:blip r:embed="rId2" cstate="print"/>
          <a:srcRect/>
          <a:stretch>
            <a:fillRect/>
          </a:stretch>
        </p:blipFill>
        <p:spPr bwMode="auto">
          <a:xfrm rot="5400000">
            <a:off x="533400" y="3124200"/>
            <a:ext cx="2743200" cy="2133600"/>
          </a:xfrm>
          <a:prstGeom prst="rect">
            <a:avLst/>
          </a:prstGeom>
          <a:noFill/>
          <a:ln w="9525">
            <a:noFill/>
            <a:miter lim="800000"/>
            <a:headEnd/>
            <a:tailEnd/>
          </a:ln>
        </p:spPr>
      </p:pic>
      <p:pic>
        <p:nvPicPr>
          <p:cNvPr id="5" name="Picture 4" descr="C:\Users\Laptop\Desktop\EDUCAȚIE FINANCIARĂ\20240319_105148.jpg"/>
          <p:cNvPicPr/>
          <p:nvPr/>
        </p:nvPicPr>
        <p:blipFill>
          <a:blip r:embed="rId3" cstate="print"/>
          <a:srcRect/>
          <a:stretch>
            <a:fillRect/>
          </a:stretch>
        </p:blipFill>
        <p:spPr bwMode="auto">
          <a:xfrm rot="5400000">
            <a:off x="3034635" y="3061363"/>
            <a:ext cx="2819399" cy="2183075"/>
          </a:xfrm>
          <a:prstGeom prst="rect">
            <a:avLst/>
          </a:prstGeom>
          <a:noFill/>
          <a:ln w="9525">
            <a:noFill/>
            <a:miter lim="800000"/>
            <a:headEnd/>
            <a:tailEnd/>
          </a:ln>
        </p:spPr>
      </p:pic>
      <p:pic>
        <p:nvPicPr>
          <p:cNvPr id="6" name="Picture 5" descr="C:\Users\Laptop\Desktop\EDUCAȚIE FINANCIARĂ\20240319_105951.jpg"/>
          <p:cNvPicPr/>
          <p:nvPr/>
        </p:nvPicPr>
        <p:blipFill>
          <a:blip r:embed="rId4" cstate="print"/>
          <a:srcRect/>
          <a:stretch>
            <a:fillRect/>
          </a:stretch>
        </p:blipFill>
        <p:spPr bwMode="auto">
          <a:xfrm rot="5400000">
            <a:off x="5580518" y="3030082"/>
            <a:ext cx="2918128" cy="2191965"/>
          </a:xfrm>
          <a:prstGeom prst="rect">
            <a:avLst/>
          </a:prstGeom>
          <a:noFill/>
          <a:ln w="9525">
            <a:noFill/>
            <a:miter lim="800000"/>
            <a:headEnd/>
            <a:tailEnd/>
          </a:ln>
        </p:spPr>
      </p:pic>
      <p:pic>
        <p:nvPicPr>
          <p:cNvPr id="7" name="Imagine 1"/>
          <p:cNvPicPr/>
          <p:nvPr/>
        </p:nvPicPr>
        <p:blipFill>
          <a:blip r:embed="rId5"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457200"/>
            <a:ext cx="2590800" cy="990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normAutofit/>
          </a:bodyPr>
          <a:lstStyle/>
          <a:p>
            <a:r>
              <a:rPr lang="ro-RO" sz="2000" dirty="0" smtClean="0">
                <a:latin typeface="Times New Roman" pitchFamily="18" charset="0"/>
                <a:cs typeface="Times New Roman" pitchFamily="18" charset="0"/>
              </a:rPr>
              <a:t>În continuare au rezolvat cerințele Olimpiadei Micilor Bancheri – Ediția a X-a</a:t>
            </a:r>
            <a:endParaRPr lang="ro-RO" sz="2000" dirty="0">
              <a:latin typeface="Times New Roman" pitchFamily="18" charset="0"/>
              <a:cs typeface="Times New Roman" pitchFamily="18" charset="0"/>
            </a:endParaRPr>
          </a:p>
        </p:txBody>
      </p:sp>
      <p:pic>
        <p:nvPicPr>
          <p:cNvPr id="4"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457200"/>
            <a:ext cx="2590800" cy="990600"/>
          </a:xfrm>
          <a:prstGeom prst="rect">
            <a:avLst/>
          </a:prstGeom>
          <a:noFill/>
          <a:ln>
            <a:noFill/>
          </a:ln>
        </p:spPr>
      </p:pic>
      <p:pic>
        <p:nvPicPr>
          <p:cNvPr id="5" name="Picture 4" descr="C:\Users\Laptop\Desktop\EDUCAȚIE FINANCIARĂ\20240319_100531.jpg"/>
          <p:cNvPicPr/>
          <p:nvPr/>
        </p:nvPicPr>
        <p:blipFill>
          <a:blip r:embed="rId3" cstate="print"/>
          <a:srcRect/>
          <a:stretch>
            <a:fillRect/>
          </a:stretch>
        </p:blipFill>
        <p:spPr bwMode="auto">
          <a:xfrm rot="5400000">
            <a:off x="184454" y="2558746"/>
            <a:ext cx="3371353" cy="2521061"/>
          </a:xfrm>
          <a:prstGeom prst="rect">
            <a:avLst/>
          </a:prstGeom>
          <a:noFill/>
          <a:ln w="9525">
            <a:noFill/>
            <a:miter lim="800000"/>
            <a:headEnd/>
            <a:tailEnd/>
          </a:ln>
        </p:spPr>
      </p:pic>
      <p:pic>
        <p:nvPicPr>
          <p:cNvPr id="6" name="Picture 5" descr="C:\Users\Laptop\Desktop\EDUCAȚIE FINANCIARĂ\20240319_100704.jpg"/>
          <p:cNvPicPr/>
          <p:nvPr/>
        </p:nvPicPr>
        <p:blipFill>
          <a:blip r:embed="rId4" cstate="print"/>
          <a:srcRect/>
          <a:stretch>
            <a:fillRect/>
          </a:stretch>
        </p:blipFill>
        <p:spPr bwMode="auto">
          <a:xfrm rot="5400000">
            <a:off x="2971800" y="2590800"/>
            <a:ext cx="3352800" cy="2438401"/>
          </a:xfrm>
          <a:prstGeom prst="rect">
            <a:avLst/>
          </a:prstGeom>
          <a:noFill/>
          <a:ln w="9525">
            <a:noFill/>
            <a:miter lim="800000"/>
            <a:headEnd/>
            <a:tailEnd/>
          </a:ln>
        </p:spPr>
      </p:pic>
      <p:pic>
        <p:nvPicPr>
          <p:cNvPr id="7" name="Picture 6" descr="C:\Users\Laptop\Desktop\EDUCAȚIE FINANCIARĂ\20240319_100551.jpg"/>
          <p:cNvPicPr/>
          <p:nvPr/>
        </p:nvPicPr>
        <p:blipFill>
          <a:blip r:embed="rId5" cstate="print"/>
          <a:srcRect/>
          <a:stretch>
            <a:fillRect/>
          </a:stretch>
        </p:blipFill>
        <p:spPr bwMode="auto">
          <a:xfrm rot="5400000">
            <a:off x="5676901" y="2628904"/>
            <a:ext cx="3352798" cy="236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dirty="0"/>
          </a:p>
        </p:txBody>
      </p:sp>
      <p:sp>
        <p:nvSpPr>
          <p:cNvPr id="3" name="Content Placeholder 2"/>
          <p:cNvSpPr>
            <a:spLocks noGrp="1"/>
          </p:cNvSpPr>
          <p:nvPr>
            <p:ph idx="1"/>
          </p:nvPr>
        </p:nvSpPr>
        <p:spPr/>
        <p:txBody>
          <a:bodyPr>
            <a:normAutofit/>
          </a:bodyPr>
          <a:lstStyle/>
          <a:p>
            <a:r>
              <a:rPr lang="ro-RO" sz="2000" dirty="0" smtClean="0">
                <a:latin typeface="Times New Roman" pitchFamily="18" charset="0"/>
                <a:cs typeface="Times New Roman" pitchFamily="18" charset="0"/>
              </a:rPr>
              <a:t>În final, au participat cu bucurie la jocul ,,De-a vânzătorul</a:t>
            </a:r>
            <a:r>
              <a:rPr lang="en-US" sz="2000" dirty="0" smtClean="0">
                <a:latin typeface="Times New Roman" pitchFamily="18" charset="0"/>
                <a:cs typeface="Times New Roman" pitchFamily="18" charset="0"/>
              </a:rPr>
              <a:t>”. Au </a:t>
            </a:r>
            <a:r>
              <a:rPr lang="en-US" sz="2000" dirty="0" err="1" smtClean="0">
                <a:latin typeface="Times New Roman" pitchFamily="18" charset="0"/>
                <a:cs typeface="Times New Roman" pitchFamily="18" charset="0"/>
              </a:rPr>
              <a:t>folosit</a:t>
            </a:r>
            <a:r>
              <a:rPr lang="en-US" sz="2000" dirty="0" smtClean="0">
                <a:latin typeface="Times New Roman" pitchFamily="18" charset="0"/>
                <a:cs typeface="Times New Roman" pitchFamily="18" charset="0"/>
              </a:rPr>
              <a:t> cu </a:t>
            </a:r>
            <a:r>
              <a:rPr lang="en-US" sz="2000" dirty="0" err="1" smtClean="0">
                <a:latin typeface="Times New Roman" pitchFamily="18" charset="0"/>
                <a:cs typeface="Times New Roman" pitchFamily="18" charset="0"/>
              </a:rPr>
              <a:t>abilitate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cuno</a:t>
            </a:r>
            <a:r>
              <a:rPr lang="ro-RO" sz="2000" dirty="0" smtClean="0">
                <a:latin typeface="Times New Roman" pitchFamily="18" charset="0"/>
                <a:cs typeface="Times New Roman" pitchFamily="18" charset="0"/>
              </a:rPr>
              <a:t>ștințele acumulate în orele de educație financiară.</a:t>
            </a:r>
          </a:p>
          <a:p>
            <a:endParaRPr lang="ro-RO" sz="2000" dirty="0">
              <a:latin typeface="Times New Roman" pitchFamily="18" charset="0"/>
              <a:cs typeface="Times New Roman" pitchFamily="18" charset="0"/>
            </a:endParaRPr>
          </a:p>
        </p:txBody>
      </p:sp>
      <p:pic>
        <p:nvPicPr>
          <p:cNvPr id="4" name="Imagine 1"/>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pic="http://schemas.openxmlformats.org/drawingml/2006/picture" xmlns:lc="http://schemas.openxmlformats.org/drawingml/2006/lockedCanvas" val="0"/>
              </a:ext>
            </a:extLst>
          </a:blip>
          <a:srcRect/>
          <a:stretch>
            <a:fillRect/>
          </a:stretch>
        </p:blipFill>
        <p:spPr bwMode="auto">
          <a:xfrm>
            <a:off x="533400" y="457200"/>
            <a:ext cx="2590800" cy="990600"/>
          </a:xfrm>
          <a:prstGeom prst="rect">
            <a:avLst/>
          </a:prstGeom>
          <a:noFill/>
          <a:ln>
            <a:noFill/>
          </a:ln>
        </p:spPr>
      </p:pic>
      <p:pic>
        <p:nvPicPr>
          <p:cNvPr id="5" name="Picture 4"/>
          <p:cNvPicPr/>
          <p:nvPr/>
        </p:nvPicPr>
        <p:blipFill>
          <a:blip r:embed="rId3" cstate="print"/>
          <a:srcRect/>
          <a:stretch>
            <a:fillRect/>
          </a:stretch>
        </p:blipFill>
        <p:spPr bwMode="auto">
          <a:xfrm>
            <a:off x="762000" y="2438400"/>
            <a:ext cx="2286000" cy="3124200"/>
          </a:xfrm>
          <a:prstGeom prst="rect">
            <a:avLst/>
          </a:prstGeom>
          <a:noFill/>
          <a:ln w="9525">
            <a:noFill/>
            <a:miter lim="800000"/>
            <a:headEnd/>
            <a:tailEnd/>
          </a:ln>
        </p:spPr>
      </p:pic>
      <p:pic>
        <p:nvPicPr>
          <p:cNvPr id="6" name="Picture 5" descr="C:\Users\Laptop\Desktop\EDUCAȚIE FINANCIARĂ\WhatsApp Image 2023-12-14 at 19.08.14 (2).jpeg"/>
          <p:cNvPicPr/>
          <p:nvPr/>
        </p:nvPicPr>
        <p:blipFill>
          <a:blip r:embed="rId4" cstate="print"/>
          <a:srcRect/>
          <a:stretch>
            <a:fillRect/>
          </a:stretch>
        </p:blipFill>
        <p:spPr bwMode="auto">
          <a:xfrm>
            <a:off x="3352800" y="2438400"/>
            <a:ext cx="2209800" cy="3048000"/>
          </a:xfrm>
          <a:prstGeom prst="rect">
            <a:avLst/>
          </a:prstGeom>
          <a:noFill/>
          <a:ln w="9525">
            <a:noFill/>
            <a:miter lim="800000"/>
            <a:headEnd/>
            <a:tailEnd/>
          </a:ln>
        </p:spPr>
      </p:pic>
      <p:pic>
        <p:nvPicPr>
          <p:cNvPr id="7" name="Picture 6"/>
          <p:cNvPicPr/>
          <p:nvPr/>
        </p:nvPicPr>
        <p:blipFill>
          <a:blip r:embed="rId5" cstate="print"/>
          <a:stretch>
            <a:fillRect/>
          </a:stretch>
        </p:blipFill>
        <p:spPr>
          <a:xfrm>
            <a:off x="5943600" y="2438400"/>
            <a:ext cx="2209800" cy="3048000"/>
          </a:xfrm>
          <a:prstGeom prst="rect">
            <a:avLst/>
          </a:prstGeom>
        </p:spPr>
      </p:pic>
      <p:sp>
        <p:nvSpPr>
          <p:cNvPr id="8" name="Oval 7"/>
          <p:cNvSpPr/>
          <p:nvPr/>
        </p:nvSpPr>
        <p:spPr>
          <a:xfrm>
            <a:off x="22098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 name="Oval 9"/>
          <p:cNvSpPr/>
          <p:nvPr/>
        </p:nvSpPr>
        <p:spPr>
          <a:xfrm>
            <a:off x="3200400" y="24384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Oval 10"/>
          <p:cNvSpPr/>
          <p:nvPr/>
        </p:nvSpPr>
        <p:spPr>
          <a:xfrm>
            <a:off x="4648200" y="29718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2" name="Oval 11"/>
          <p:cNvSpPr/>
          <p:nvPr/>
        </p:nvSpPr>
        <p:spPr>
          <a:xfrm>
            <a:off x="6019800" y="2362200"/>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79</TotalTime>
  <Words>178</Words>
  <Application>Microsoft Office PowerPoint</Application>
  <PresentationFormat>On-screen Show (4:3)</PresentationFormat>
  <Paragraphs>16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LICEUL TEHNOLOGIC ,,ION BARBU” - GIURGIU CLASA A IV- A  prof.înv.primar: CIOBĂNOIU ELENA</vt:lpstr>
      <vt:lpstr>“Educația financiară a copiilor trebuie să se realizeze încă de la vârstă fragedă, atunci când aceștia încep să ceară prima bomboană, prima jucărie. Copiii trebuie familiarizați cu banii, cu valoarea acestora, cum pot fi cheltuiți, cum pot fi economisiți, investiți sau donați, în scop caritabil.” </vt:lpstr>
      <vt:lpstr>  </vt:lpstr>
      <vt:lpstr>                          </vt:lpstr>
      <vt:lpstr>Slide 5</vt:lpstr>
      <vt:lpstr>Slide 6</vt:lpstr>
      <vt:lpstr>Slide 7</vt:lpstr>
      <vt:lpstr>Slide 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LICEUL TEHNOLOGIC ,,ION BARBU” CLASA A IV- A</dc:title>
  <dc:creator>Laptop</dc:creator>
  <cp:lastModifiedBy>Laptop</cp:lastModifiedBy>
  <cp:revision>19</cp:revision>
  <dcterms:created xsi:type="dcterms:W3CDTF">2006-08-16T00:00:00Z</dcterms:created>
  <dcterms:modified xsi:type="dcterms:W3CDTF">2024-03-19T16:27:18Z</dcterms:modified>
</cp:coreProperties>
</file>