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2" r:id="rId2"/>
    <p:sldId id="263" r:id="rId3"/>
    <p:sldId id="265" r:id="rId4"/>
    <p:sldId id="267" r:id="rId5"/>
    <p:sldId id="261" r:id="rId6"/>
    <p:sldId id="271" r:id="rId7"/>
    <p:sldId id="273" r:id="rId8"/>
    <p:sldId id="274" r:id="rId9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3C9C-32FB-4768-A452-70315BA2A473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A883-CE21-4A33-87F6-810E2943A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64EBA-E544-4701-A31E-4077397CF06D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B26A-357B-47EA-8ADD-412E0881D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15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47269-8F70-4F31-8BE6-CD39324F2919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BE1FE-EA56-4236-9FC5-F5D7BD244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0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o-RO" sz="80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o-RO" sz="8000" smtClean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B5887-D8CF-4198-899B-5A1FD27FD98C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42C42-1305-4BBF-A465-DEB32EFD45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820B-B618-4F07-B8DD-FFBC091E2ACD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8744-09EB-4F6C-90A3-5E0DF4013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11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o-RO" sz="80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o-RO" sz="8000" smtClean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A175-9D34-4BCC-82BC-8572FE3BF943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4B36-ED53-4720-BC57-18E4542AF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7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3B5E3-1052-459C-B696-872F6489FADD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AD2F-2C65-4D78-9764-6ABA17573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2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13C97-532D-49B5-8A98-DE5002EDB20C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3077-AF5E-44A3-B1EB-F48DF6DD2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74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4226-B1E2-4B5D-A2E8-C74402767D04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90F1-89A2-4AD4-BCA1-1AFADFE2A3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87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42FD-B88B-4FD0-A13F-DDAE079A2989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A5F4-A45F-4142-AEE2-E655779CAF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6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389E6-3CF3-40E7-A808-999DBF3CE2F1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0B37F-CE0C-450F-BF19-32E15887C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1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DA0B-4A21-488E-B53B-76D31BD919E6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72C17-F5A3-4D97-A84D-9CABBA462E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5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215D5-9F86-4C8B-862A-FC8EDCA4C191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79599-6F2B-4919-961D-24176339A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A24EC-45B2-43E4-9DFD-E45285AB1B76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BF0E-2EF4-46F5-B6AE-8482125FB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0B04F-6416-45EC-B250-44ADCFB7787D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AED10-D076-45CC-83EC-57FA5A84E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4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2A880-8C91-429D-B348-33C11ABBC5F7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2323C-BEBE-49D7-8249-AB9718B6A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6C19-7360-42C7-916C-5C2C08D10E46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88E2-2BD6-4638-9B8E-38A5C4FA3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6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DA5A-35A2-4BE6-AF3E-71D200664EB7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DE382-33DA-444A-80B4-DAA4BBB8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51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Edit Master text styles</a:t>
            </a:r>
          </a:p>
          <a:p>
            <a:pPr lvl="1"/>
            <a:r>
              <a:rPr lang="en-US" altLang="ro-RO" smtClean="0"/>
              <a:t>Second level</a:t>
            </a:r>
          </a:p>
          <a:p>
            <a:pPr lvl="2"/>
            <a:r>
              <a:rPr lang="en-US" altLang="ro-RO" smtClean="0"/>
              <a:t>Third level</a:t>
            </a:r>
          </a:p>
          <a:p>
            <a:pPr lvl="3"/>
            <a:r>
              <a:rPr lang="en-US" altLang="ro-RO" smtClean="0"/>
              <a:t>Fourth level</a:t>
            </a:r>
          </a:p>
          <a:p>
            <a:pPr lvl="4"/>
            <a:r>
              <a:rPr lang="en-US" altLang="ro-RO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F1E7AD5-2215-46FE-81BD-0BEACEF1A4C1}" type="datetimeFigureOut">
              <a:rPr lang="en-US"/>
              <a:pPr>
                <a:defRPr/>
              </a:pPr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DA92629-91C6-4877-A4B0-0D80E191CE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41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AC2ED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3346" y="1668266"/>
            <a:ext cx="7882013" cy="308985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000" b="1" dirty="0" smtClean="0">
                <a:solidFill>
                  <a:schemeClr val="bg2"/>
                </a:solidFill>
              </a:rPr>
              <a:t>GLOBAL MONEY WEEK </a:t>
            </a:r>
            <a:br>
              <a:rPr lang="ro-RO" sz="4000" b="1" dirty="0" smtClean="0">
                <a:solidFill>
                  <a:schemeClr val="bg2"/>
                </a:solidFill>
              </a:rPr>
            </a:br>
            <a:r>
              <a:rPr lang="ro-RO" sz="4000" b="1" dirty="0" smtClean="0">
                <a:solidFill>
                  <a:schemeClr val="bg2"/>
                </a:solidFill>
              </a:rPr>
              <a:t>18-24 MARTIE 2024</a:t>
            </a:r>
            <a:r>
              <a:rPr lang="ro-RO" sz="4000" b="1" dirty="0">
                <a:solidFill>
                  <a:schemeClr val="bg2"/>
                </a:solidFill>
              </a:rPr>
              <a:t/>
            </a:r>
            <a:br>
              <a:rPr lang="ro-RO" sz="4000" b="1" dirty="0">
                <a:solidFill>
                  <a:schemeClr val="bg2"/>
                </a:solidFill>
              </a:rPr>
            </a:b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o-RO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Prof</a:t>
            </a:r>
            <a:r>
              <a:rPr lang="en-US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r>
              <a:rPr lang="ro-RO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înv</a:t>
            </a:r>
            <a:r>
              <a:rPr lang="en-US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o-RO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preșc</a:t>
            </a:r>
            <a:r>
              <a:rPr lang="en-US" sz="22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olar</a:t>
            </a:r>
            <a:r>
              <a:rPr lang="ro-RO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Gliga </a:t>
            </a:r>
            <a:r>
              <a:rPr lang="ro-RO" sz="22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Aurelia-Ramona</a:t>
            </a:r>
            <a:br>
              <a:rPr lang="ro-RO" sz="22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o-RO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Prof</a:t>
            </a:r>
            <a:r>
              <a:rPr lang="en-US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r>
              <a:rPr lang="ro-RO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înv</a:t>
            </a:r>
            <a:r>
              <a:rPr lang="en-US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r>
              <a:rPr lang="ro-RO" sz="2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o-RO" sz="22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preșcolar Cirilescu Marinela</a:t>
            </a:r>
            <a:r>
              <a:rPr lang="ro-RO" sz="2200" i="1" dirty="0">
                <a:latin typeface="Bahnschrift" panose="020B0502040204020203" pitchFamily="34" charset="0"/>
              </a:rPr>
              <a:t/>
            </a:r>
            <a:br>
              <a:rPr lang="ro-RO" sz="2200" i="1" dirty="0">
                <a:latin typeface="Bahnschrift" panose="020B0502040204020203" pitchFamily="34" charset="0"/>
              </a:rPr>
            </a:br>
            <a:endParaRPr lang="ro-RO" sz="2200" i="1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2413" y="5118138"/>
            <a:ext cx="10717212" cy="1390239"/>
          </a:xfrm>
        </p:spPr>
        <p:txBody>
          <a:bodyPr rtlCol="0">
            <a:noAutofit/>
          </a:bodyPr>
          <a:lstStyle/>
          <a:p>
            <a:pPr algn="ctr" eaLnBrk="1" fontAlgn="auto" hangingPunct="1">
              <a:defRPr/>
            </a:pPr>
            <a:r>
              <a:rPr lang="ro-RO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Grădinița cu Program Prelungit Nr.4 </a:t>
            </a:r>
            <a:r>
              <a:rPr lang="ro-RO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Reghin</a:t>
            </a:r>
          </a:p>
          <a:p>
            <a:pPr algn="ctr" eaLnBrk="1" fontAlgn="auto" hangingPunct="1">
              <a:defRPr/>
            </a:pPr>
            <a:r>
              <a:rPr lang="ro-RO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Județul </a:t>
            </a:r>
            <a:r>
              <a:rPr lang="ro-RO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Mureș</a:t>
            </a:r>
          </a:p>
        </p:txBody>
      </p:sp>
      <p:pic>
        <p:nvPicPr>
          <p:cNvPr id="5126" name="Picture 6" descr="Descarcă imagini de stoc gratuite cu tematica bani –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" t="2185" r="3246" b="7462"/>
          <a:stretch/>
        </p:blipFill>
        <p:spPr bwMode="auto">
          <a:xfrm>
            <a:off x="10564008" y="5646113"/>
            <a:ext cx="1516827" cy="108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Global Money We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51" y="152473"/>
            <a:ext cx="3919576" cy="129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2" descr="Scoala AP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AutoShape 14" descr="Scoala APP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AutoShape 16" descr="Scoala APP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0963" y="152473"/>
            <a:ext cx="2329872" cy="207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53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AC2ED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ão colocando moeda no conceito de economia de dinheiro do cofrinho rosa |  Vetor Pre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549" y="106229"/>
            <a:ext cx="2023783" cy="20237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1132" y="1463654"/>
            <a:ext cx="112915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ACTIVITĂȚI GMW 2024: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Organizarea de activități desfășurate cu copiii preșcolari </a:t>
            </a: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Participarea cu lucrări ale copiilor la concursul „Pușculița cu surprize”, ediția a VII-a, 19 martie 2024</a:t>
            </a: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Participarea la SIMPOZIONUL REGIONAL „Cu banii ne jucăm,  educație financiară învățăm”, ediția a V-a, martie 2024</a:t>
            </a:r>
            <a:endParaRPr kumimoji="0" lang="ro-RO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Participarea la seminarul Start2Teach - „Bune practici în educația financiară”(ASF)</a:t>
            </a:r>
          </a:p>
        </p:txBody>
      </p:sp>
    </p:spTree>
    <p:extLst>
      <p:ext uri="{BB962C8B-B14F-4D97-AF65-F5344CB8AC3E}">
        <p14:creationId xmlns:p14="http://schemas.microsoft.com/office/powerpoint/2010/main" val="13834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00">
              <a:srgbClr val="FAC2ED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5467" y="2506532"/>
            <a:ext cx="7637694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A50E82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Grupa: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A50E82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kumimoji="0" lang="ro-RO" sz="2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Mare 2 – „GRUPA FLUTURAȘILOR”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A50E82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 </a:t>
            </a:r>
            <a:r>
              <a:rPr kumimoji="0" lang="ro-RO" sz="2400" b="1" i="1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anuală de studiu:</a:t>
            </a: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„</a:t>
            </a: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Cine și cum planifică/organizează o activitate?”</a:t>
            </a:r>
            <a:endParaRPr kumimoji="0" lang="ro-RO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1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Temă de studiu independentă:</a:t>
            </a: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„</a:t>
            </a: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Învăț de mic să fiu atent cu banii!”</a:t>
            </a:r>
            <a:endParaRPr kumimoji="0" lang="ro-RO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2" descr="Tiny Piggy Bank For One Coin For Sale OFF 76%, 48% O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" t="4614" r="432" b="11185"/>
          <a:stretch>
            <a:fillRect/>
          </a:stretch>
        </p:blipFill>
        <p:spPr bwMode="auto">
          <a:xfrm>
            <a:off x="6370824" y="5203833"/>
            <a:ext cx="5656225" cy="146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42685" y="1441523"/>
            <a:ext cx="6641839" cy="1065009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o-RO" sz="2000" b="1" dirty="0">
                <a:solidFill>
                  <a:srgbClr val="002060"/>
                </a:solidFill>
              </a:rPr>
              <a:t/>
            </a:r>
            <a:br>
              <a:rPr lang="ro-RO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ro-RO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Prof</a:t>
            </a:r>
            <a:r>
              <a:rPr lang="en-US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.</a:t>
            </a:r>
            <a:r>
              <a:rPr lang="ro-RO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 înv</a:t>
            </a:r>
            <a:r>
              <a:rPr lang="en-US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. </a:t>
            </a:r>
            <a:r>
              <a:rPr lang="ro-RO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preșc</a:t>
            </a:r>
            <a:r>
              <a:rPr lang="en-US" sz="2000" i="1" dirty="0" err="1" smtClean="0">
                <a:solidFill>
                  <a:srgbClr val="002060"/>
                </a:solidFill>
                <a:latin typeface="Bahnschrift" panose="020B0502040204020203" pitchFamily="34" charset="0"/>
              </a:rPr>
              <a:t>olar</a:t>
            </a:r>
            <a:r>
              <a:rPr lang="ro-RO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 Gliga </a:t>
            </a:r>
            <a:r>
              <a:rPr lang="ro-RO" sz="2000" i="1" dirty="0">
                <a:solidFill>
                  <a:srgbClr val="002060"/>
                </a:solidFill>
                <a:latin typeface="Bahnschrift" panose="020B0502040204020203" pitchFamily="34" charset="0"/>
              </a:rPr>
              <a:t>Aurelia-Ramona</a:t>
            </a:r>
            <a:br>
              <a:rPr lang="ro-RO" sz="2000" i="1" dirty="0">
                <a:solidFill>
                  <a:srgbClr val="002060"/>
                </a:solidFill>
                <a:latin typeface="Bahnschrift" panose="020B0502040204020203" pitchFamily="34" charset="0"/>
              </a:rPr>
            </a:br>
            <a:r>
              <a:rPr lang="ro-RO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Prof</a:t>
            </a:r>
            <a:r>
              <a:rPr lang="en-US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.</a:t>
            </a:r>
            <a:r>
              <a:rPr lang="ro-RO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 înv</a:t>
            </a:r>
            <a:r>
              <a:rPr lang="en-US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.</a:t>
            </a:r>
            <a:r>
              <a:rPr lang="ro-RO" sz="2000" i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 </a:t>
            </a:r>
            <a:r>
              <a:rPr lang="ro-RO" sz="2000" i="1" dirty="0">
                <a:solidFill>
                  <a:srgbClr val="002060"/>
                </a:solidFill>
                <a:latin typeface="Bahnschrift" panose="020B0502040204020203" pitchFamily="34" charset="0"/>
              </a:rPr>
              <a:t>preșcolar Cirilescu Marinela</a:t>
            </a:r>
            <a:br>
              <a:rPr lang="ro-RO" sz="2000" i="1" dirty="0">
                <a:solidFill>
                  <a:srgbClr val="002060"/>
                </a:solidFill>
                <a:latin typeface="Bahnschrift" panose="020B0502040204020203" pitchFamily="34" charset="0"/>
              </a:rPr>
            </a:br>
            <a:endParaRPr lang="ro-RO" sz="2000" i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5467" y="365762"/>
            <a:ext cx="6641839" cy="114030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PLANIFICARE SĂPTĂMÂNALĂ</a:t>
            </a:r>
            <a:br>
              <a:rPr kumimoji="0" lang="ro-RO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o-RO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„ÎNVĂȚ DE MIC SĂ FIU ATENT CU BANII!”</a:t>
            </a:r>
            <a:r>
              <a:rPr kumimoji="0" lang="en-US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en-US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o-RO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18-22 </a:t>
            </a:r>
            <a:r>
              <a:rPr kumimoji="0" lang="ro-RO" sz="20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MARTIE 2024</a:t>
            </a:r>
            <a:endParaRPr kumimoji="0" lang="ro-RO" sz="2000" b="0" i="1" u="none" strike="noStrike" kern="1200" cap="all" spc="0" normalizeH="0" baseline="0" noProof="0" dirty="0">
              <a:ln w="3175" cmpd="sng"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17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AC2ED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16213" y="117475"/>
            <a:ext cx="9264650" cy="701675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ro-RO" sz="20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dimineață</a:t>
            </a:r>
            <a:r>
              <a:rPr kumimoji="0" lang="ro-RO" sz="20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 INTEGRATĂ: „Banii și povestea lor”(ADE+ALA+ADP)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Î:D: „Să îl cunoaștem pe Ariciul Aramis” (salutul, prezența, calendarul naturii)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ADE: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DȘ + DLC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„Povestea banilor” (povestea educatoarei/ convorbire)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1:  Joc de rol: „Troc”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Artă: „Punguța cu bani” – colorare imagini/ desen liber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Construcții: „Banca”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2: „Caută bănuțul!” – joc de atenție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ro-RO" sz="20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după-amiază</a:t>
            </a:r>
            <a:r>
              <a:rPr kumimoji="0" lang="ro-RO" sz="20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 de poveste: „Ariciul Aramis și lecția despre câștigul banilor”( 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Chirilă) – lectura educatoarei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(facultativ, pentru copiii care nu dorm)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Răsfoim cartea „Ariciul Aramis și aventurile lui”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ALA:  Știința: „Ce sunt banii?” – vizionare film educativ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Joc de masă: „Cântărim banii”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 recuperatorii și ameliorative, pe domenii experiențiale: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ADE: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DȘ + DLC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„Povestea banilor” (repovestire/ convorbire)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968375" y="698500"/>
            <a:ext cx="258763" cy="501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altLang="ro-RO" sz="80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LUNI</a:t>
            </a:r>
            <a:endParaRPr kumimoji="0" lang="ro-RO" altLang="ro-RO" sz="8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2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AC2ED"/>
            </a:gs>
            <a:gs pos="10001">
              <a:srgbClr val="FAC2ED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7613" y="363538"/>
            <a:ext cx="9439275" cy="67262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o-RO" sz="20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dimineață</a:t>
            </a:r>
            <a:r>
              <a:rPr kumimoji="0" lang="ro-RO" sz="20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Î:D: „Ariciul Aramis și lecția despre chibzuință”- A. Chirilă/ lectura educatoarei (salutul, prezența, calendarul naturii)</a:t>
            </a:r>
            <a:endParaRPr kumimoji="0" lang="ro-R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ADE: </a:t>
            </a:r>
            <a:r>
              <a:rPr kumimoji="0" lang="ro-RO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„Pușculița” – predare cântec</a:t>
            </a:r>
            <a:endParaRPr kumimoji="0" lang="ro-R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ro-RO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DȘ</a:t>
            </a: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„Cu banii ne jucăm, până la 10 numărăm!”(predare numărul 10)</a:t>
            </a:r>
            <a:endParaRPr kumimoji="0" lang="ro-R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1: Știința: „Banii îi sortăm și îi numărăm!”</a:t>
            </a:r>
            <a:endParaRPr kumimoji="0" lang="ro-R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Biblioteca: „Istoria banilor” – vizionare </a:t>
            </a:r>
            <a:endParaRPr kumimoji="0" lang="ro-R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Activitate opțională: „Global Money Week” – „Banii lumii” – realizare</a:t>
            </a: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poster </a:t>
            </a:r>
            <a:endParaRPr kumimoji="0" lang="ro-R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2: „Am ascuns bănuțul...” – joc distractiv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ro-RO" sz="18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după-amiază</a:t>
            </a:r>
            <a:r>
              <a:rPr kumimoji="0" lang="ro-RO" sz="18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 de relaxare: Moment de poveste: „Banul muncit” de Al. Mitru – lectura educatoarei</a:t>
            </a:r>
            <a:endParaRPr kumimoji="0" lang="ro-R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(facultativ, pentru copiii care nu dorm)</a:t>
            </a:r>
            <a:endParaRPr kumimoji="0" lang="ro-R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„Ordonăm banii în portofel”</a:t>
            </a:r>
            <a:endParaRPr kumimoji="0" lang="ro-R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ALA:  Biblioteca: „Ce pot cumpăra cu bani?” – convorbire</a:t>
            </a:r>
            <a:endParaRPr kumimoji="0" lang="ro-R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Artă: „Pușculița” – modelaj</a:t>
            </a:r>
            <a:endParaRPr kumimoji="0" lang="ro-R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 recuperatorii și ameliorative, pe domenii experiențiale:</a:t>
            </a:r>
            <a:endParaRPr kumimoji="0" lang="ro-R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„Pușculița” – repetare cântec</a:t>
            </a:r>
            <a:endParaRPr kumimoji="0" lang="ro-R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DȘ</a:t>
            </a: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„Cu banii ne jucăm, până la 10 numărăm!”(exerciții cu material individual)</a:t>
            </a:r>
            <a:endParaRPr kumimoji="0" lang="ro-R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ro-RO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1130300" y="511175"/>
            <a:ext cx="457200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altLang="ro-RO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MARȚI</a:t>
            </a:r>
            <a:r>
              <a:rPr kumimoji="0" lang="ro-RO" altLang="ro-RO" sz="44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o-RO" altLang="ro-RO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AC2ED"/>
            </a:gs>
            <a:gs pos="10001">
              <a:srgbClr val="FAC2ED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54175" y="441325"/>
            <a:ext cx="10879138" cy="6000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dimineață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 INTEGRATĂ: „Muncim și economisim!”(ADE+ALA+ADP)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Î:D: „Ariciul Aramis și lecția despre economisire” – A. Chirilă/ lectura educatoarei (salutul, prezența, calendarul naturii)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ADE: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DLC + DOS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„Despre bani” – Aurelia-Ramona Gliga (memorizare / convorbire)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1: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Artă: „Monetăria statului” – modelaj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Construcții: „Bancomatul”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Joc de masă: „Monede și bancnote” (sortare)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2: „Prinde banul!” – joc distractiv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după-amiază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 de relaxare: Moment de poveste: „Punguța cu doi bani” – Ion Creangă, povestea educatoarei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(facultativ, pentru copiii care nu dorm)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„Monede pe nisip” – artă tranzientă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ALA:  Știința: „Câți bani sunt în pușculiță?”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Joc de rol: „La bancă”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 recuperatorii și ameliorative, pe domenii experiențiale: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ADE: DLC + DOS: „Despre bani” – Aurelia-Ramona Gliga (repetare poeziei / convorbire)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720725" y="0"/>
            <a:ext cx="395288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altLang="ro-RO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MIERCURI</a:t>
            </a:r>
            <a:r>
              <a:rPr kumimoji="0" lang="ro-RO" altLang="ro-RO" sz="36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o-RO" altLang="ro-RO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0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AC2ED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1913" y="107950"/>
            <a:ext cx="11241087" cy="65547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ro-RO" sz="20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dimineață</a:t>
            </a:r>
            <a:r>
              <a:rPr kumimoji="0" lang="ro-RO" sz="20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Î:D: „Pinocchio și copacul cu bani” (salutul, prezența, calendarul naturii)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ADE: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DȘ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„Numărăm bancnote și monede” (numerație în concentrul 1-10/ formare mulțimi/ raport cantitate-număr)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„Pinocchio și copacul cu bani” - pictură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1:  Joc de rol: „La magazin”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Construcții: „Casa de marcat”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Știința: „Recunoaște banii!”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2:  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„Dansul bănuților” – joc distractiv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ro-RO" sz="20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după-amiază</a:t>
            </a:r>
            <a:r>
              <a:rPr kumimoji="0" lang="ro-RO" sz="20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 de relaxare: Moment de poveste: „Ariciul Aramis și lecția despre investiții” – 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Chirilă – lectura educatoarei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(facultativ, pentru copiii care nu dorm)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Joc de masă: „Așează-mă la locul potrivit!”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ALA:  Construcții: „Copacul cu bani”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Biblioteca: „Pinocchio și copacul cu monede” – teatru de umbre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 recuperatorii și ameliorative, pe domenii experiențiale: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ADE: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DȘ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„Numărăm bancnote și monede” (numerație în concentrul 1-10/ exerciții cu material individual)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„Pinocchio și copacul cu bani” – desen liber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419100" y="1751013"/>
            <a:ext cx="227013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altLang="ro-RO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JOI</a:t>
            </a:r>
            <a:r>
              <a:rPr kumimoji="0" lang="ro-RO" altLang="ro-RO" sz="12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o-RO" altLang="ro-RO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1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AC2ED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7363" y="0"/>
            <a:ext cx="10434637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ro-RO" sz="20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dimineață</a:t>
            </a:r>
            <a:r>
              <a:rPr kumimoji="0" lang="ro-RO" sz="20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Î:D: „Ce sunt Banii?” (salutul, prezența, calendarul naturii)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ADE: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DPM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„Drumul către bancă” – parcurs aplicativ 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„Global Money Week” – ramă tablou / lucrare colectivă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1: Joc de masă: „Așează-mă la locul potrivit!”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Biblioteca: Muzeul Național al Băncii Române” (vizionare)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Joc de rol: „La piață”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2: Vizită la BCR – Sucursala Reghin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ro-RO" sz="2000" b="1" i="0" u="sng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de după-amiază</a:t>
            </a:r>
            <a:r>
              <a:rPr kumimoji="0" lang="ro-RO" sz="2000" b="1" i="0" u="none" strike="noStrike" kern="1200" cap="none" spc="0" normalizeH="0" baseline="0" noProof="0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o-RO" sz="2000" b="0" i="0" u="none" strike="noStrike" kern="1200" cap="none" spc="0" normalizeH="0" baseline="0" noProof="0" dirty="0">
              <a:ln>
                <a:noFill/>
              </a:ln>
              <a:solidFill>
                <a:srgbClr val="A50E82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 de relaxare: Moment de poveste: „Ariciul Aramis și lecția despre bunătate”( 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Chirilă) – lectura educatoarei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 (facultativ, pentru copiii care nu dorm)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Răsfoim cartea cu povestea „Năsturel”	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ALA: Știința: „Banii – forme și culori”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Biblioteca: „Recâștigarea bogăției” – vizionare poveste animată</a:t>
            </a:r>
            <a:endParaRPr kumimoji="0" lang="ro-R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 recuperatorii și ameliorative, pe domenii experiențiale: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ADE: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DPM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„Drumul către bancă” – parcurs aplicativ 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44958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kumimoji="0" lang="ro-RO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„Global Money Week” – ramă tablou / lucrare colectivă</a:t>
            </a: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530225" y="0"/>
            <a:ext cx="693738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altLang="ro-RO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VINERI</a:t>
            </a:r>
            <a:r>
              <a:rPr kumimoji="0" lang="ro-RO" altLang="ro-RO" sz="44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o-RO" altLang="ro-RO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2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627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Black</vt:lpstr>
      <vt:lpstr>Bahnschrift</vt:lpstr>
      <vt:lpstr>Calibri</vt:lpstr>
      <vt:lpstr>Century Gothic</vt:lpstr>
      <vt:lpstr>Times New Roman</vt:lpstr>
      <vt:lpstr>Wingdings</vt:lpstr>
      <vt:lpstr>Wingdings 3</vt:lpstr>
      <vt:lpstr>Slice</vt:lpstr>
      <vt:lpstr>GLOBAL MONEY WEEK  18-24 MARTIE 2024  Prof. înv. preșcolar Gliga Aurelia-Ramona Prof. înv. preșcolar Cirilescu Marinela </vt:lpstr>
      <vt:lpstr>PowerPoint Presentation</vt:lpstr>
      <vt:lpstr>  Prof. înv. preșcolar Gliga Aurelia-Ramona Prof. înv. preșcolar Cirilescu Marinela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MONEY WEEK  18-24 MARTIE 2024  Prof. înv. preșcolar Gliga Aurelia-Ramona Prof. înv. preșcolar Cirilescu Marinela </dc:title>
  <dc:creator>Familia Gliga</dc:creator>
  <cp:lastModifiedBy>Familia Gliga</cp:lastModifiedBy>
  <cp:revision>2</cp:revision>
  <dcterms:created xsi:type="dcterms:W3CDTF">2024-03-23T20:29:24Z</dcterms:created>
  <dcterms:modified xsi:type="dcterms:W3CDTF">2024-03-23T20:31:24Z</dcterms:modified>
</cp:coreProperties>
</file>