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18" r:id="rId2"/>
    <p:sldId id="329" r:id="rId3"/>
    <p:sldId id="330" r:id="rId4"/>
    <p:sldId id="331" r:id="rId5"/>
    <p:sldId id="333" r:id="rId6"/>
    <p:sldId id="334" r:id="rId7"/>
    <p:sldId id="335" r:id="rId8"/>
    <p:sldId id="336" r:id="rId9"/>
    <p:sldId id="337" r:id="rId10"/>
  </p:sldIdLst>
  <p:sldSz cx="12188825" cy="6858000"/>
  <p:notesSz cx="6858000" cy="9144000"/>
  <p:custDataLst>
    <p:tags r:id="rId13"/>
  </p:custDataLst>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32C"/>
    <a:srgbClr val="828282"/>
    <a:srgbClr val="6E90FE"/>
    <a:srgbClr val="8086FC"/>
    <a:srgbClr val="6D6DFB"/>
    <a:srgbClr val="4E78F0"/>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89" d="100"/>
          <a:sy n="89" d="100"/>
        </p:scale>
        <p:origin x="618"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2" d="100"/>
          <a:sy n="72" d="100"/>
        </p:scale>
        <p:origin x="414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dirty="0"/>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AAED6F-54BC-479B-9596-9B6E22E57C28}" type="datetime1">
              <a:rPr lang="ro-RO" smtClean="0"/>
              <a:pPr rtl="0"/>
              <a:t>24.03.2024</a:t>
            </a:fld>
            <a:endParaRPr lang="ro-RO" dirty="0"/>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dirty="0"/>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ro-RO" smtClean="0"/>
              <a:pPr rtl="0"/>
              <a:t>‹#›</a:t>
            </a:fld>
            <a:endParaRPr lang="ro-RO"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o-RO" noProof="0" dirty="0"/>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35084EF-9671-420D-B789-FBB2D6C8E228}" type="datetime1">
              <a:rPr lang="ro-RO" noProof="0" smtClean="0"/>
              <a:pPr rtl="0"/>
              <a:t>24.03.2024</a:t>
            </a:fld>
            <a:endParaRPr lang="ro-RO" noProof="0" dirty="0"/>
          </a:p>
        </p:txBody>
      </p:sp>
      <p:sp>
        <p:nvSpPr>
          <p:cNvPr id="4" name="Substituent imagine diapozitiv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o-RO" noProof="0" dirty="0"/>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o-RO" noProof="0" dirty="0"/>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ro-RO" noProof="0" smtClean="0"/>
              <a:pPr rtl="0"/>
              <a:t>‹#›</a:t>
            </a:fld>
            <a:endParaRPr lang="ro-RO"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1</a:t>
            </a:fld>
            <a:endParaRPr lang="ro-RO" dirty="0"/>
          </a:p>
        </p:txBody>
      </p:sp>
    </p:spTree>
    <p:extLst>
      <p:ext uri="{BB962C8B-B14F-4D97-AF65-F5344CB8AC3E}">
        <p14:creationId xmlns:p14="http://schemas.microsoft.com/office/powerpoint/2010/main" val="69584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2</a:t>
            </a:fld>
            <a:endParaRPr lang="ro-RO" dirty="0"/>
          </a:p>
        </p:txBody>
      </p:sp>
    </p:spTree>
    <p:extLst>
      <p:ext uri="{BB962C8B-B14F-4D97-AF65-F5344CB8AC3E}">
        <p14:creationId xmlns:p14="http://schemas.microsoft.com/office/powerpoint/2010/main" val="265082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3</a:t>
            </a:fld>
            <a:endParaRPr lang="ro-RO" dirty="0"/>
          </a:p>
        </p:txBody>
      </p:sp>
    </p:spTree>
    <p:extLst>
      <p:ext uri="{BB962C8B-B14F-4D97-AF65-F5344CB8AC3E}">
        <p14:creationId xmlns:p14="http://schemas.microsoft.com/office/powerpoint/2010/main" val="346455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4</a:t>
            </a:fld>
            <a:endParaRPr lang="ro-RO" dirty="0"/>
          </a:p>
        </p:txBody>
      </p:sp>
    </p:spTree>
    <p:extLst>
      <p:ext uri="{BB962C8B-B14F-4D97-AF65-F5344CB8AC3E}">
        <p14:creationId xmlns:p14="http://schemas.microsoft.com/office/powerpoint/2010/main" val="213382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5</a:t>
            </a:fld>
            <a:endParaRPr lang="ro-RO" dirty="0"/>
          </a:p>
        </p:txBody>
      </p:sp>
    </p:spTree>
    <p:extLst>
      <p:ext uri="{BB962C8B-B14F-4D97-AF65-F5344CB8AC3E}">
        <p14:creationId xmlns:p14="http://schemas.microsoft.com/office/powerpoint/2010/main" val="78814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6</a:t>
            </a:fld>
            <a:endParaRPr lang="ro-RO" dirty="0"/>
          </a:p>
        </p:txBody>
      </p:sp>
    </p:spTree>
    <p:extLst>
      <p:ext uri="{BB962C8B-B14F-4D97-AF65-F5344CB8AC3E}">
        <p14:creationId xmlns:p14="http://schemas.microsoft.com/office/powerpoint/2010/main" val="424012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rtl="0"/>
            <a:fld id="{F93199CD-3E1B-4AE6-990F-76F925F5EA9F}" type="slidenum">
              <a:rPr lang="ro-RO" smtClean="0"/>
              <a:pPr rtl="0"/>
              <a:t>7</a:t>
            </a:fld>
            <a:endParaRPr lang="ro-RO" dirty="0"/>
          </a:p>
        </p:txBody>
      </p:sp>
    </p:spTree>
    <p:extLst>
      <p:ext uri="{BB962C8B-B14F-4D97-AF65-F5344CB8AC3E}">
        <p14:creationId xmlns:p14="http://schemas.microsoft.com/office/powerpoint/2010/main" val="1269712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en-US" noProof="0"/>
              <a:t>Click to edit Master title style</a:t>
            </a:r>
            <a:endParaRPr lang="ro-RO" noProof="0" dirty="0"/>
          </a:p>
        </p:txBody>
      </p:sp>
      <p:sp>
        <p:nvSpPr>
          <p:cNvPr id="3" name="Subtitlu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o-RO" noProof="0" dirty="0"/>
              <a:t>Editați stilul de subtitlu coordonator</a:t>
            </a:r>
          </a:p>
        </p:txBody>
      </p:sp>
      <p:cxnSp>
        <p:nvCxnSpPr>
          <p:cNvPr id="6" name="Conector drept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7923213" y="0"/>
            <a:ext cx="4265612" cy="6858000"/>
            <a:chOff x="7923213" y="0"/>
            <a:chExt cx="4265612" cy="6858000"/>
          </a:xfrm>
        </p:grpSpPr>
        <p:pic>
          <p:nvPicPr>
            <p:cNvPr id="4" name="Imagin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Dreptunghi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lvl1pPr>
              <a:defRPr>
                <a:solidFill>
                  <a:schemeClr val="accent1">
                    <a:lumMod val="50000"/>
                  </a:schemeClr>
                </a:solidFill>
              </a:defRPr>
            </a:lvl1pPr>
          </a:lstStyle>
          <a:p>
            <a:pPr rtl="0"/>
            <a:r>
              <a:rPr lang="en-US" noProof="0"/>
              <a:t>Click to edit Master title style</a:t>
            </a:r>
            <a:endParaRPr lang="ro-RO" noProof="0" dirty="0"/>
          </a:p>
        </p:txBody>
      </p:sp>
      <p:sp>
        <p:nvSpPr>
          <p:cNvPr id="3" name="Substituent text vertical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22A2D984-9BC8-4271-B886-A4AF0E0CF7AE}" type="datetime1">
              <a:rPr lang="ro-RO" noProof="0" smtClean="0"/>
              <a:pPr rtl="0"/>
              <a:t>24.03.2024</a:t>
            </a:fld>
            <a:endParaRPr lang="ro-RO" noProof="0" dirty="0"/>
          </a:p>
        </p:txBody>
      </p:sp>
      <p:sp>
        <p:nvSpPr>
          <p:cNvPr id="6" name="Substituent număr diapozitiv 5"/>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en-US" noProof="0"/>
              <a:t>Click to edit Master title style</a:t>
            </a:r>
            <a:endParaRPr lang="ro-RO" noProof="0" dirty="0"/>
          </a:p>
        </p:txBody>
      </p:sp>
      <p:sp>
        <p:nvSpPr>
          <p:cNvPr id="3" name="Substituent text vertical 2"/>
          <p:cNvSpPr>
            <a:spLocks noGrp="1"/>
          </p:cNvSpPr>
          <p:nvPr>
            <p:ph type="body" orient="vert" idx="1"/>
          </p:nvPr>
        </p:nvSpPr>
        <p:spPr>
          <a:xfrm>
            <a:off x="1522412" y="646112"/>
            <a:ext cx="7620000" cy="5522913"/>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EF53ACAD-F3D9-46BE-BD90-A8369BD1A5CE}" type="datetime1">
              <a:rPr lang="ro-RO" noProof="0" smtClean="0"/>
              <a:pPr rtl="0"/>
              <a:t>24.03.2024</a:t>
            </a:fld>
            <a:endParaRPr lang="ro-RO" noProof="0" dirty="0"/>
          </a:p>
        </p:txBody>
      </p:sp>
      <p:sp>
        <p:nvSpPr>
          <p:cNvPr id="6" name="Substituent număr diapozitiv 5"/>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7" name="Conector drept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lvl1pPr>
              <a:defRPr>
                <a:solidFill>
                  <a:schemeClr val="accent1">
                    <a:lumMod val="50000"/>
                  </a:schemeClr>
                </a:solidFill>
              </a:defRPr>
            </a:lvl1pPr>
          </a:lstStyle>
          <a:p>
            <a:pPr rtl="0"/>
            <a:r>
              <a:rPr lang="en-US" noProof="0"/>
              <a:t>Click to edit Master title style</a:t>
            </a:r>
            <a:endParaRPr lang="ro-RO" noProof="0" dirty="0"/>
          </a:p>
        </p:txBody>
      </p:sp>
      <p:sp>
        <p:nvSpPr>
          <p:cNvPr id="3" name="Substituent conținut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29F5DE64-12EE-44E4-96C7-588AEC4A67F2}" type="datetime1">
              <a:rPr lang="ro-RO" noProof="0" smtClean="0"/>
              <a:pPr rtl="0"/>
              <a:t>24.03.2024</a:t>
            </a:fld>
            <a:endParaRPr lang="ro-RO" noProof="0" dirty="0"/>
          </a:p>
        </p:txBody>
      </p:sp>
      <p:sp>
        <p:nvSpPr>
          <p:cNvPr id="6" name="Substituent număr diapozitiv 5"/>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7" name="Conector drept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en-US" noProof="0"/>
              <a:t>Click to edit Master title style</a:t>
            </a:r>
            <a:endParaRPr lang="ro-RO" noProof="0" dirty="0"/>
          </a:p>
        </p:txBody>
      </p:sp>
      <p:sp>
        <p:nvSpPr>
          <p:cNvPr id="3" name="Substituent text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grpSp>
        <p:nvGrpSpPr>
          <p:cNvPr id="7" name="Grup 6"/>
          <p:cNvGrpSpPr/>
          <p:nvPr userDrawn="1"/>
        </p:nvGrpSpPr>
        <p:grpSpPr>
          <a:xfrm>
            <a:off x="11123611" y="0"/>
            <a:ext cx="1065214" cy="6868886"/>
            <a:chOff x="11123611" y="0"/>
            <a:chExt cx="1065214" cy="6868886"/>
          </a:xfrm>
        </p:grpSpPr>
        <p:pic>
          <p:nvPicPr>
            <p:cNvPr id="10" name="Imagin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Dreptunghi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grpSp>
      <p:sp>
        <p:nvSpPr>
          <p:cNvPr id="5" name="Substituent subsol 4"/>
          <p:cNvSpPr>
            <a:spLocks noGrp="1"/>
          </p:cNvSpPr>
          <p:nvPr>
            <p:ph type="ftr" sz="quarter" idx="11"/>
          </p:nvPr>
        </p:nvSpPr>
        <p:spPr/>
        <p:txBody>
          <a:bodyPr rtlCol="0"/>
          <a:lstStyle/>
          <a:p>
            <a:pPr rtl="0"/>
            <a:r>
              <a:rPr lang="ro-RO" noProof="0" dirty="0"/>
              <a:t>Adăugați un subsol</a:t>
            </a:r>
          </a:p>
        </p:txBody>
      </p:sp>
      <p:sp>
        <p:nvSpPr>
          <p:cNvPr id="4" name="Substituent dată 3"/>
          <p:cNvSpPr>
            <a:spLocks noGrp="1"/>
          </p:cNvSpPr>
          <p:nvPr>
            <p:ph type="dt" sz="half" idx="10"/>
          </p:nvPr>
        </p:nvSpPr>
        <p:spPr/>
        <p:txBody>
          <a:bodyPr rtlCol="0"/>
          <a:lstStyle/>
          <a:p>
            <a:pPr rtl="0"/>
            <a:fld id="{35574295-7861-4509-AD75-6C6EC999F0C4}" type="datetime1">
              <a:rPr lang="ro-RO" noProof="0" smtClean="0"/>
              <a:pPr rtl="0"/>
              <a:t>24.03.2024</a:t>
            </a:fld>
            <a:endParaRPr lang="ro-RO" noProof="0" dirty="0"/>
          </a:p>
        </p:txBody>
      </p:sp>
      <p:sp>
        <p:nvSpPr>
          <p:cNvPr id="6" name="Substituent număr diapozitiv 5"/>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9" name="Conector drept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en-US" noProof="0"/>
              <a:t>Click to edit Master title style</a:t>
            </a:r>
            <a:endParaRPr lang="ro-RO" noProof="0" dirty="0"/>
          </a:p>
        </p:txBody>
      </p:sp>
      <p:sp>
        <p:nvSpPr>
          <p:cNvPr id="3" name="Substituent conținut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4" name="Substituent conținut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6" name="Substituent subsol 5"/>
          <p:cNvSpPr>
            <a:spLocks noGrp="1"/>
          </p:cNvSpPr>
          <p:nvPr>
            <p:ph type="ftr" sz="quarter" idx="11"/>
          </p:nvPr>
        </p:nvSpPr>
        <p:spPr/>
        <p:txBody>
          <a:bodyPr rtlCol="0"/>
          <a:lstStyle/>
          <a:p>
            <a:pPr rtl="0"/>
            <a:r>
              <a:rPr lang="ro-RO" noProof="0" dirty="0"/>
              <a:t>Adăugați un subsol</a:t>
            </a:r>
          </a:p>
        </p:txBody>
      </p:sp>
      <p:sp>
        <p:nvSpPr>
          <p:cNvPr id="5" name="Substituent dată 4"/>
          <p:cNvSpPr>
            <a:spLocks noGrp="1"/>
          </p:cNvSpPr>
          <p:nvPr>
            <p:ph type="dt" sz="half" idx="10"/>
          </p:nvPr>
        </p:nvSpPr>
        <p:spPr/>
        <p:txBody>
          <a:bodyPr rtlCol="0"/>
          <a:lstStyle/>
          <a:p>
            <a:pPr rtl="0"/>
            <a:fld id="{D2AC4E11-C0B3-4332-96CF-A65F365C73E5}" type="datetime1">
              <a:rPr lang="ro-RO" noProof="0" smtClean="0"/>
              <a:pPr rtl="0"/>
              <a:t>24.03.2024</a:t>
            </a:fld>
            <a:endParaRPr lang="ro-RO" noProof="0" dirty="0"/>
          </a:p>
        </p:txBody>
      </p:sp>
      <p:sp>
        <p:nvSpPr>
          <p:cNvPr id="7" name="Substituent număr diapozitiv 6"/>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8" name="Conector drept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en-US" noProof="0"/>
              <a:t>Click to edit Master title style</a:t>
            </a:r>
            <a:endParaRPr lang="ro-RO" noProof="0" dirty="0"/>
          </a:p>
        </p:txBody>
      </p:sp>
      <p:sp>
        <p:nvSpPr>
          <p:cNvPr id="3" name="Substituent text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Substituent conținut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5" name="Substituent text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Substituent conținut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8" name="Substituent subsol 7"/>
          <p:cNvSpPr>
            <a:spLocks noGrp="1"/>
          </p:cNvSpPr>
          <p:nvPr>
            <p:ph type="ftr" sz="quarter" idx="11"/>
          </p:nvPr>
        </p:nvSpPr>
        <p:spPr/>
        <p:txBody>
          <a:bodyPr rtlCol="0"/>
          <a:lstStyle/>
          <a:p>
            <a:pPr rtl="0"/>
            <a:r>
              <a:rPr lang="ro-RO" noProof="0" dirty="0"/>
              <a:t>Adăugați un subsol</a:t>
            </a:r>
          </a:p>
        </p:txBody>
      </p:sp>
      <p:sp>
        <p:nvSpPr>
          <p:cNvPr id="7" name="Substituent dată 6"/>
          <p:cNvSpPr>
            <a:spLocks noGrp="1"/>
          </p:cNvSpPr>
          <p:nvPr>
            <p:ph type="dt" sz="half" idx="10"/>
          </p:nvPr>
        </p:nvSpPr>
        <p:spPr/>
        <p:txBody>
          <a:bodyPr rtlCol="0"/>
          <a:lstStyle/>
          <a:p>
            <a:pPr rtl="0"/>
            <a:fld id="{4CF21B1A-7FC1-4CA7-BB62-13E2863915B5}" type="datetime1">
              <a:rPr lang="ro-RO" noProof="0" smtClean="0"/>
              <a:pPr rtl="0"/>
              <a:t>24.03.2024</a:t>
            </a:fld>
            <a:endParaRPr lang="ro-RO" noProof="0" dirty="0"/>
          </a:p>
        </p:txBody>
      </p:sp>
      <p:sp>
        <p:nvSpPr>
          <p:cNvPr id="9" name="Substituent număr diapozitiv 8"/>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10" name="Conector drept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lvl1pPr>
              <a:defRPr>
                <a:solidFill>
                  <a:schemeClr val="accent1">
                    <a:lumMod val="50000"/>
                  </a:schemeClr>
                </a:solidFill>
              </a:defRPr>
            </a:lvl1pPr>
          </a:lstStyle>
          <a:p>
            <a:pPr rtl="0"/>
            <a:r>
              <a:rPr lang="en-US" noProof="0"/>
              <a:t>Click to edit Master title style</a:t>
            </a:r>
            <a:endParaRPr lang="ro-RO" noProof="0" dirty="0"/>
          </a:p>
        </p:txBody>
      </p:sp>
      <p:sp>
        <p:nvSpPr>
          <p:cNvPr id="4" name="Substituent subsol 3"/>
          <p:cNvSpPr>
            <a:spLocks noGrp="1"/>
          </p:cNvSpPr>
          <p:nvPr>
            <p:ph type="ftr" sz="quarter" idx="11"/>
          </p:nvPr>
        </p:nvSpPr>
        <p:spPr/>
        <p:txBody>
          <a:bodyPr rtlCol="0"/>
          <a:lstStyle/>
          <a:p>
            <a:pPr rtl="0"/>
            <a:r>
              <a:rPr lang="ro-RO" noProof="0" dirty="0"/>
              <a:t>Adăugați un subsol</a:t>
            </a:r>
          </a:p>
        </p:txBody>
      </p:sp>
      <p:sp>
        <p:nvSpPr>
          <p:cNvPr id="3" name="Substituent dată 2"/>
          <p:cNvSpPr>
            <a:spLocks noGrp="1"/>
          </p:cNvSpPr>
          <p:nvPr>
            <p:ph type="dt" sz="half" idx="10"/>
          </p:nvPr>
        </p:nvSpPr>
        <p:spPr/>
        <p:txBody>
          <a:bodyPr rtlCol="0"/>
          <a:lstStyle/>
          <a:p>
            <a:pPr rtl="0"/>
            <a:fld id="{16245793-D1CB-4083-B0BC-C24A4EBD7623}" type="datetime1">
              <a:rPr lang="ro-RO" noProof="0" smtClean="0"/>
              <a:pPr rtl="0"/>
              <a:t>24.03.2024</a:t>
            </a:fld>
            <a:endParaRPr lang="ro-RO" noProof="0" dirty="0"/>
          </a:p>
        </p:txBody>
      </p:sp>
      <p:sp>
        <p:nvSpPr>
          <p:cNvPr id="5" name="Substituent număr diapozitiv 4"/>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6" name="Conector drept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3" name="Substituent subsol 2"/>
          <p:cNvSpPr>
            <a:spLocks noGrp="1"/>
          </p:cNvSpPr>
          <p:nvPr>
            <p:ph type="ftr" sz="quarter" idx="11"/>
          </p:nvPr>
        </p:nvSpPr>
        <p:spPr/>
        <p:txBody>
          <a:bodyPr rtlCol="0"/>
          <a:lstStyle/>
          <a:p>
            <a:pPr rtl="0"/>
            <a:r>
              <a:rPr lang="ro-RO" noProof="0" dirty="0"/>
              <a:t>Adăugați un subsol</a:t>
            </a:r>
          </a:p>
        </p:txBody>
      </p:sp>
      <p:sp>
        <p:nvSpPr>
          <p:cNvPr id="2" name="Substituent dată 1"/>
          <p:cNvSpPr>
            <a:spLocks noGrp="1"/>
          </p:cNvSpPr>
          <p:nvPr>
            <p:ph type="dt" sz="half" idx="10"/>
          </p:nvPr>
        </p:nvSpPr>
        <p:spPr/>
        <p:txBody>
          <a:bodyPr rtlCol="0"/>
          <a:lstStyle/>
          <a:p>
            <a:pPr rtl="0"/>
            <a:fld id="{688E3F93-170C-4A13-B1AF-A43A21FB57D2}" type="datetime1">
              <a:rPr lang="ro-RO" noProof="0" smtClean="0"/>
              <a:pPr rtl="0"/>
              <a:t>24.03.2024</a:t>
            </a:fld>
            <a:endParaRPr lang="ro-RO" noProof="0" dirty="0"/>
          </a:p>
        </p:txBody>
      </p:sp>
      <p:sp>
        <p:nvSpPr>
          <p:cNvPr id="4" name="Substituent număr diapozitiv 3"/>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en-US" noProof="0"/>
              <a:t>Click to edit Master title style</a:t>
            </a:r>
            <a:endParaRPr lang="ro-RO" noProof="0" dirty="0"/>
          </a:p>
        </p:txBody>
      </p:sp>
      <p:sp>
        <p:nvSpPr>
          <p:cNvPr id="3" name="Substituent conținut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ro-RO" noProof="0" dirty="0"/>
          </a:p>
        </p:txBody>
      </p:sp>
      <p:sp>
        <p:nvSpPr>
          <p:cNvPr id="4" name="Substituent text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Substituent subsol 5"/>
          <p:cNvSpPr>
            <a:spLocks noGrp="1"/>
          </p:cNvSpPr>
          <p:nvPr>
            <p:ph type="ftr" sz="quarter" idx="11"/>
          </p:nvPr>
        </p:nvSpPr>
        <p:spPr/>
        <p:txBody>
          <a:bodyPr rtlCol="0"/>
          <a:lstStyle/>
          <a:p>
            <a:pPr rtl="0"/>
            <a:r>
              <a:rPr lang="ro-RO" noProof="0" dirty="0"/>
              <a:t>Adăugați un subsol</a:t>
            </a:r>
          </a:p>
        </p:txBody>
      </p:sp>
      <p:sp>
        <p:nvSpPr>
          <p:cNvPr id="5" name="Substituent dată 4"/>
          <p:cNvSpPr>
            <a:spLocks noGrp="1"/>
          </p:cNvSpPr>
          <p:nvPr>
            <p:ph type="dt" sz="half" idx="10"/>
          </p:nvPr>
        </p:nvSpPr>
        <p:spPr/>
        <p:txBody>
          <a:bodyPr rtlCol="0"/>
          <a:lstStyle/>
          <a:p>
            <a:pPr rtl="0"/>
            <a:fld id="{D688E91B-638F-4A5D-9384-5D8356743C81}" type="datetime1">
              <a:rPr lang="ro-RO" noProof="0" smtClean="0"/>
              <a:pPr rtl="0"/>
              <a:t>24.03.2024</a:t>
            </a:fld>
            <a:endParaRPr lang="ro-RO" noProof="0" dirty="0"/>
          </a:p>
        </p:txBody>
      </p:sp>
      <p:sp>
        <p:nvSpPr>
          <p:cNvPr id="7" name="Substituent număr diapozitiv 6"/>
          <p:cNvSpPr>
            <a:spLocks noGrp="1"/>
          </p:cNvSpPr>
          <p:nvPr>
            <p:ph type="sldNum" sz="quarter" idx="12"/>
          </p:nvPr>
        </p:nvSpPr>
        <p:spPr/>
        <p:txBody>
          <a:bodyPr rtlCol="0"/>
          <a:lstStyle/>
          <a:p>
            <a:pPr rtl="0"/>
            <a:fld id="{2A013F82-EE5E-44EE-A61D-E31C6657F26F}" type="slidenum">
              <a:rPr lang="ro-RO" noProof="0" smtClean="0"/>
              <a:pPr rtl="0"/>
              <a:t>‹#›</a:t>
            </a:fld>
            <a:endParaRPr lang="ro-RO" noProof="0" dirty="0"/>
          </a:p>
        </p:txBody>
      </p:sp>
      <p:cxnSp>
        <p:nvCxnSpPr>
          <p:cNvPr id="8" name="Conector drept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en-US" noProof="0"/>
              <a:t>Click to edit Master title style</a:t>
            </a:r>
            <a:endParaRPr lang="ro-RO" noProof="0" dirty="0"/>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ro-RO" noProof="0" dirty="0"/>
          </a:p>
        </p:txBody>
      </p:sp>
      <p:sp>
        <p:nvSpPr>
          <p:cNvPr id="4" name="Substituent text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cxnSp>
        <p:nvCxnSpPr>
          <p:cNvPr id="10" name="Conector drept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ro-RO" noProof="0" dirty="0"/>
              <a:t>Faceți clic pentru a edita stilul de titlu Coordonator</a:t>
            </a:r>
          </a:p>
        </p:txBody>
      </p:sp>
      <p:sp>
        <p:nvSpPr>
          <p:cNvPr id="3" name="Substituent text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ro-RO" noProof="0" dirty="0"/>
              <a:t>Editați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5" name="Substituent subsol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ro-RO" noProof="0" dirty="0"/>
              <a:t>Adăugați un subsol</a:t>
            </a:r>
          </a:p>
        </p:txBody>
      </p:sp>
      <p:sp>
        <p:nvSpPr>
          <p:cNvPr id="4" name="Substituent dată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393517AE-27DC-4312-AFFB-5575DBD0DB2C}" type="datetime1">
              <a:rPr lang="ro-RO" noProof="0" smtClean="0"/>
              <a:pPr rtl="0"/>
              <a:t>24.03.2024</a:t>
            </a:fld>
            <a:endParaRPr lang="ro-RO" noProof="0" dirty="0"/>
          </a:p>
        </p:txBody>
      </p:sp>
      <p:sp>
        <p:nvSpPr>
          <p:cNvPr id="6" name="Substituent număr diapozitiv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ro-RO" noProof="0" smtClean="0"/>
              <a:pPr rtl="0"/>
              <a:t>‹#›</a:t>
            </a:fld>
            <a:endParaRPr lang="ro-RO" noProof="0" dirty="0"/>
          </a:p>
        </p:txBody>
      </p:sp>
      <p:pic>
        <p:nvPicPr>
          <p:cNvPr id="9" name="Imagin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Dreptunghi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ro.wikipedia.org/wiki/Fi%C8%99ier:ROL_5000_1998_obverse.jpg"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s://ro.wikipedia.org/wiki/Fi%C8%99ier:500_lei-199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474817" y="4893943"/>
            <a:ext cx="6811955" cy="653008"/>
          </a:xfrm>
        </p:spPr>
        <p:txBody>
          <a:bodyPr rtlCol="0"/>
          <a:lstStyle/>
          <a:p>
            <a:pPr rtl="0"/>
            <a:r>
              <a:rPr lang="ro-R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Proiect realizat de </a:t>
            </a:r>
          </a:p>
          <a:p>
            <a:pPr rtl="0"/>
            <a:r>
              <a:rPr lang="ro-R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Nicholas Crăciun-</a:t>
            </a:r>
            <a:r>
              <a:rPr lang="ro-RO"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Buiuca</a:t>
            </a:r>
            <a:r>
              <a:rPr lang="ro-R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Bujeniță, clasa a IV-a B</a:t>
            </a:r>
          </a:p>
          <a:p>
            <a:pPr rtl="0"/>
            <a:r>
              <a:rPr lang="ro-R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Colegiul Național ,,Costache Negri</a:t>
            </a:r>
            <a:r>
              <a:rPr lang="en-US"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o-R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Galați</a:t>
            </a:r>
          </a:p>
          <a:p>
            <a:pPr rtl="0"/>
            <a:r>
              <a:rPr lang="ro-RO"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 înv. primar Dorina Turosu</a:t>
            </a:r>
          </a:p>
        </p:txBody>
      </p:sp>
      <p:pic>
        <p:nvPicPr>
          <p:cNvPr id="4" name="Picture 3">
            <a:extLst>
              <a:ext uri="{FF2B5EF4-FFF2-40B4-BE49-F238E27FC236}">
                <a16:creationId xmlns:a16="http://schemas.microsoft.com/office/drawing/2014/main" id="{75AD1F7B-3B07-9A13-2C97-BDF14D9EFD81}"/>
              </a:ext>
            </a:extLst>
          </p:cNvPr>
          <p:cNvPicPr>
            <a:picLocks noChangeAspect="1"/>
          </p:cNvPicPr>
          <p:nvPr/>
        </p:nvPicPr>
        <p:blipFill>
          <a:blip r:embed="rId3"/>
          <a:stretch>
            <a:fillRect/>
          </a:stretch>
        </p:blipFill>
        <p:spPr>
          <a:xfrm>
            <a:off x="8332039" y="5220447"/>
            <a:ext cx="3694284" cy="1637553"/>
          </a:xfrm>
          <a:prstGeom prst="rect">
            <a:avLst/>
          </a:prstGeom>
        </p:spPr>
      </p:pic>
      <p:pic>
        <p:nvPicPr>
          <p:cNvPr id="5" name="Picture 4" descr="ISTORIA BANILOR | CE SUNT BANII ? | POVESTEA BANILOR | ENCICLOPEDIE -  YouTube">
            <a:extLst>
              <a:ext uri="{FF2B5EF4-FFF2-40B4-BE49-F238E27FC236}">
                <a16:creationId xmlns:a16="http://schemas.microsoft.com/office/drawing/2014/main" id="{C6B15FC9-B11B-6870-DEB5-93020FB42A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659" y="764704"/>
            <a:ext cx="6644731" cy="3721048"/>
          </a:xfrm>
          <a:prstGeom prst="rect">
            <a:avLst/>
          </a:prstGeom>
          <a:noFill/>
          <a:ln>
            <a:noFill/>
          </a:ln>
        </p:spPr>
      </p:pic>
      <p:sp>
        <p:nvSpPr>
          <p:cNvPr id="6" name="TextBox 5">
            <a:extLst>
              <a:ext uri="{FF2B5EF4-FFF2-40B4-BE49-F238E27FC236}">
                <a16:creationId xmlns:a16="http://schemas.microsoft.com/office/drawing/2014/main" id="{68F3A2BE-3BFF-BD8C-FB00-D0EE4DE42AD6}"/>
              </a:ext>
            </a:extLst>
          </p:cNvPr>
          <p:cNvSpPr txBox="1"/>
          <p:nvPr/>
        </p:nvSpPr>
        <p:spPr>
          <a:xfrm>
            <a:off x="1701924" y="1556792"/>
            <a:ext cx="184731" cy="369332"/>
          </a:xfrm>
          <a:prstGeom prst="rect">
            <a:avLst/>
          </a:prstGeom>
          <a:noFill/>
        </p:spPr>
        <p:txBody>
          <a:bodyPr wrap="none" rtlCol="0">
            <a:spAutoFit/>
          </a:bodyPr>
          <a:lstStyle/>
          <a:p>
            <a:endParaRPr lang="ro-RO"/>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u 12"/>
          <p:cNvSpPr>
            <a:spLocks noGrp="1"/>
          </p:cNvSpPr>
          <p:nvPr>
            <p:ph type="title"/>
          </p:nvPr>
        </p:nvSpPr>
        <p:spPr/>
        <p:txBody>
          <a:bodyPr rtlCol="0">
            <a:normAutofit/>
          </a:bodyPr>
          <a:lstStyle/>
          <a:p>
            <a:pPr rtl="0"/>
            <a:r>
              <a:rPr lang="ro-RO" sz="4000" b="1" dirty="0"/>
              <a:t>Scurt istoric</a:t>
            </a:r>
          </a:p>
        </p:txBody>
      </p:sp>
      <p:sp>
        <p:nvSpPr>
          <p:cNvPr id="14" name="Substituent conținut 13"/>
          <p:cNvSpPr>
            <a:spLocks noGrp="1"/>
          </p:cNvSpPr>
          <p:nvPr>
            <p:ph idx="1"/>
          </p:nvPr>
        </p:nvSpPr>
        <p:spPr>
          <a:xfrm>
            <a:off x="1522413" y="1981200"/>
            <a:ext cx="9829799" cy="4601810"/>
          </a:xfrm>
        </p:spPr>
        <p:txBody>
          <a:bodyPr rtlCol="0">
            <a:normAutofit/>
          </a:bodyPr>
          <a:lstStyle/>
          <a:p>
            <a:pPr marL="0" indent="0">
              <a:buNone/>
            </a:pPr>
            <a:r>
              <a:rPr lang="ro-RO" sz="3200" kern="100" dirty="0">
                <a:effectLst/>
                <a:latin typeface="Times New Roman" panose="02020603050405020304" pitchFamily="18" charset="0"/>
                <a:ea typeface="Calibri" panose="020F0502020204030204" pitchFamily="34" charset="0"/>
                <a:cs typeface="Times New Roman" panose="02020603050405020304" pitchFamily="18" charset="0"/>
              </a:rPr>
              <a:t>Banii ca mijloc de plată, erau utilizați încă din timpurile străvechi ale civilizației umane. La început, au fost utilizați în comerț ca mijloc de plată, sub formă de monede, iar ulterior au aparut bacnotele. </a:t>
            </a:r>
          </a:p>
          <a:p>
            <a:pPr marL="0" indent="0">
              <a:buNone/>
            </a:pPr>
            <a:r>
              <a:rPr lang="ro-RO" sz="3200" kern="100" dirty="0">
                <a:effectLst/>
                <a:latin typeface="Times New Roman" panose="02020603050405020304" pitchFamily="18" charset="0"/>
                <a:ea typeface="Calibri" panose="020F0502020204030204" pitchFamily="34" charset="0"/>
                <a:cs typeface="Times New Roman" panose="02020603050405020304" pitchFamily="18" charset="0"/>
              </a:rPr>
              <a:t>De-a lungul mileniilor aurul și argintul au jucat rolul de bani.În trecutul îndepărtat se făcea schimb în natură, ulterior au început să fie folosite în comerț monedele care erau scoici, apoi monede din metale prețioase ca argint sau aur. </a:t>
            </a:r>
          </a:p>
          <a:p>
            <a:pPr marL="0" indent="0">
              <a:buNone/>
            </a:pPr>
            <a:endParaRPr lang="ro-RO" sz="17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F934686-9FBE-1404-8287-D037E92DD073}"/>
              </a:ext>
            </a:extLst>
          </p:cNvPr>
          <p:cNvPicPr>
            <a:picLocks noChangeAspect="1"/>
          </p:cNvPicPr>
          <p:nvPr/>
        </p:nvPicPr>
        <p:blipFill>
          <a:blip r:embed="rId3" cstate="print"/>
          <a:stretch>
            <a:fillRect/>
          </a:stretch>
        </p:blipFill>
        <p:spPr>
          <a:xfrm>
            <a:off x="6886501" y="274991"/>
            <a:ext cx="2736304" cy="1325209"/>
          </a:xfrm>
          <a:prstGeom prst="rect">
            <a:avLst/>
          </a:prstGeom>
        </p:spPr>
      </p:pic>
      <p:pic>
        <p:nvPicPr>
          <p:cNvPr id="5" name="Picture 3">
            <a:extLst>
              <a:ext uri="{FF2B5EF4-FFF2-40B4-BE49-F238E27FC236}">
                <a16:creationId xmlns:a16="http://schemas.microsoft.com/office/drawing/2014/main" id="{F2EFEC98-C96D-47C6-A9CF-9C690B8FA7A5}"/>
              </a:ext>
            </a:extLst>
          </p:cNvPr>
          <p:cNvPicPr>
            <a:picLocks noChangeAspect="1"/>
          </p:cNvPicPr>
          <p:nvPr/>
        </p:nvPicPr>
        <p:blipFill>
          <a:blip r:embed="rId4"/>
          <a:stretch>
            <a:fillRect/>
          </a:stretch>
        </p:blipFill>
        <p:spPr>
          <a:xfrm>
            <a:off x="9622805" y="5759268"/>
            <a:ext cx="2425386" cy="1075093"/>
          </a:xfrm>
          <a:prstGeom prst="rect">
            <a:avLst/>
          </a:prstGeom>
        </p:spPr>
      </p:pic>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7E9D5-CF21-6867-6DD4-199C5FCD4FB6}"/>
              </a:ext>
            </a:extLst>
          </p:cNvPr>
          <p:cNvSpPr txBox="1"/>
          <p:nvPr/>
        </p:nvSpPr>
        <p:spPr>
          <a:xfrm>
            <a:off x="1413892" y="2274838"/>
            <a:ext cx="9505056" cy="2677656"/>
          </a:xfrm>
          <a:prstGeom prst="rect">
            <a:avLst/>
          </a:prstGeom>
          <a:noFill/>
        </p:spPr>
        <p:txBody>
          <a:bodyPr wrap="square">
            <a:spAutoFit/>
          </a:bodyPr>
          <a:lstStyle/>
          <a:p>
            <a:r>
              <a:rPr lang="ro-RO" sz="2800" dirty="0">
                <a:effectLst/>
                <a:latin typeface="Arial" panose="020B0604020202020204" pitchFamily="34" charset="0"/>
                <a:ea typeface="Calibri" panose="020F0502020204030204" pitchFamily="34" charset="0"/>
              </a:rPr>
              <a:t>     </a:t>
            </a:r>
          </a:p>
          <a:p>
            <a:r>
              <a:rPr lang="ro-RO" sz="2800" dirty="0">
                <a:latin typeface="Arial" panose="020B0604020202020204" pitchFamily="34" charset="0"/>
                <a:ea typeface="Calibri" panose="020F0502020204030204" pitchFamily="34" charset="0"/>
              </a:rPr>
              <a:t>     </a:t>
            </a:r>
          </a:p>
          <a:p>
            <a:r>
              <a:rPr lang="ro-RO" sz="2800" dirty="0">
                <a:effectLst/>
                <a:latin typeface="Arial" panose="020B0604020202020204" pitchFamily="34" charset="0"/>
                <a:ea typeface="Calibri" panose="020F0502020204030204" pitchFamily="34" charset="0"/>
              </a:rPr>
              <a:t>   </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În secolul al XVII-lea în statele românești circulau printre alte monede, taleri-leu olandezi (în neerlandeză1901, denumiți astfel deoarece aveau gravat pe revers un leu rampat. </a:t>
            </a:r>
          </a:p>
          <a:p>
            <a:r>
              <a:rPr lang="ro-RO" sz="2800" dirty="0">
                <a:effectLst/>
                <a:latin typeface="Arial" panose="020B0604020202020204" pitchFamily="34" charset="0"/>
                <a:ea typeface="Calibri" panose="020F0502020204030204" pitchFamily="34" charset="0"/>
              </a:rPr>
              <a:t> </a:t>
            </a:r>
            <a:endParaRPr lang="ro-RO" sz="2800" dirty="0"/>
          </a:p>
        </p:txBody>
      </p:sp>
      <p:pic>
        <p:nvPicPr>
          <p:cNvPr id="11" name="Picture 10">
            <a:extLst>
              <a:ext uri="{FF2B5EF4-FFF2-40B4-BE49-F238E27FC236}">
                <a16:creationId xmlns:a16="http://schemas.microsoft.com/office/drawing/2014/main" id="{E38693B0-CFB7-9A12-D487-3CFFEF949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548" y="692696"/>
            <a:ext cx="4289860" cy="2144213"/>
          </a:xfrm>
          <a:prstGeom prst="rect">
            <a:avLst/>
          </a:prstGeom>
          <a:noFill/>
          <a:ln>
            <a:noFill/>
          </a:ln>
        </p:spPr>
      </p:pic>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522413" y="116632"/>
            <a:ext cx="8642175" cy="835496"/>
          </a:xfrm>
        </p:spPr>
        <p:txBody>
          <a:bodyPr rtlCol="0"/>
          <a:lstStyle/>
          <a:p>
            <a:pPr rtl="0"/>
            <a:r>
              <a:rPr lang="ro-RO" sz="4000" b="1" dirty="0">
                <a:solidFill>
                  <a:schemeClr val="tx1"/>
                </a:solidFill>
              </a:rPr>
              <a:t>Cea mai veche monedă românească</a:t>
            </a:r>
            <a:endParaRPr lang="ro-RO" sz="1400" b="1" dirty="0">
              <a:solidFill>
                <a:schemeClr val="tx1"/>
              </a:solidFill>
            </a:endParaRPr>
          </a:p>
        </p:txBody>
      </p:sp>
      <p:sp>
        <p:nvSpPr>
          <p:cNvPr id="3" name="Substituent conținut 2"/>
          <p:cNvSpPr>
            <a:spLocks noGrp="1"/>
          </p:cNvSpPr>
          <p:nvPr>
            <p:ph sz="half" idx="1"/>
          </p:nvPr>
        </p:nvSpPr>
        <p:spPr>
          <a:xfrm>
            <a:off x="1044091" y="1772816"/>
            <a:ext cx="5677540" cy="4187952"/>
          </a:xfrm>
        </p:spPr>
        <p:txBody>
          <a:bodyPr rtlCol="0">
            <a:noAutofit/>
          </a:bodyPr>
          <a:lstStyle/>
          <a:p>
            <a:pPr algn="just" rtl="0"/>
            <a:r>
              <a:rPr lang="ro-RO" sz="2800" dirty="0">
                <a:latin typeface="Times New Roman" panose="02020603050405020304" pitchFamily="18" charset="0"/>
                <a:cs typeface="Times New Roman" panose="02020603050405020304" pitchFamily="18" charset="0"/>
              </a:rPr>
              <a:t>Cea mai veche monedă atestată pe teritoriul românesc este </a:t>
            </a:r>
            <a:r>
              <a:rPr lang="ro-RO" sz="2800" b="1" dirty="0">
                <a:latin typeface="Times New Roman" panose="02020603050405020304" pitchFamily="18" charset="0"/>
                <a:cs typeface="Times New Roman" panose="02020603050405020304" pitchFamily="18" charset="0"/>
              </a:rPr>
              <a:t>drahma de argint </a:t>
            </a:r>
            <a:r>
              <a:rPr lang="ro-RO" sz="2800" dirty="0">
                <a:latin typeface="Times New Roman" panose="02020603050405020304" pitchFamily="18" charset="0"/>
                <a:cs typeface="Times New Roman" panose="02020603050405020304" pitchFamily="18" charset="0"/>
              </a:rPr>
              <a:t>în greutate de 8 grame, emisă de pólis. </a:t>
            </a:r>
          </a:p>
          <a:p>
            <a:pPr algn="just" rtl="0"/>
            <a:r>
              <a:rPr lang="ro-RO" sz="2800" dirty="0">
                <a:latin typeface="Times New Roman" panose="02020603050405020304" pitchFamily="18" charset="0"/>
                <a:cs typeface="Times New Roman" panose="02020603050405020304" pitchFamily="18" charset="0"/>
              </a:rPr>
              <a:t>Geto-dacii foloseau monede macedonene, apoi au început să emită monede proprii din argint, asemănătoare cu cele ale celților</a:t>
            </a:r>
          </a:p>
        </p:txBody>
      </p:sp>
      <p:pic>
        <p:nvPicPr>
          <p:cNvPr id="6" name="Content Placeholder 5">
            <a:extLst>
              <a:ext uri="{FF2B5EF4-FFF2-40B4-BE49-F238E27FC236}">
                <a16:creationId xmlns:a16="http://schemas.microsoft.com/office/drawing/2014/main" id="{F04F57D5-B5A3-3F61-9736-21CA791F966A}"/>
              </a:ext>
            </a:extLst>
          </p:cNvPr>
          <p:cNvPicPr>
            <a:picLocks noGrp="1" noChangeAspect="1"/>
          </p:cNvPicPr>
          <p:nvPr>
            <p:ph sz="half" idx="2"/>
          </p:nvPr>
        </p:nvPicPr>
        <p:blipFill>
          <a:blip r:embed="rId3"/>
          <a:stretch>
            <a:fillRect/>
          </a:stretch>
        </p:blipFill>
        <p:spPr>
          <a:xfrm>
            <a:off x="6958508" y="2852936"/>
            <a:ext cx="5029468" cy="2477903"/>
          </a:xfrm>
          <a:prstGeom prst="rect">
            <a:avLst/>
          </a:prstGeom>
        </p:spPr>
      </p:pic>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13892" y="-171400"/>
            <a:ext cx="9145016" cy="6696744"/>
          </a:xfrm>
        </p:spPr>
        <p:txBody>
          <a:bodyPr rtlCol="0">
            <a:normAutofit/>
          </a:bodyPr>
          <a:lstStyle/>
          <a:p>
            <a:pPr algn="just" rtl="0"/>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În perioada comunistă </a:t>
            </a:r>
            <a:r>
              <a:rPr lang="it-IT" sz="2800" dirty="0">
                <a:latin typeface="Times New Roman" panose="02020603050405020304" pitchFamily="18" charset="0"/>
                <a:cs typeface="Times New Roman" panose="02020603050405020304" pitchFamily="18" charset="0"/>
              </a:rPr>
              <a:t>se face </a:t>
            </a:r>
            <a:r>
              <a:rPr lang="ro-RO" sz="2800" dirty="0">
                <a:latin typeface="Times New Roman" panose="02020603050405020304" pitchFamily="18" charset="0"/>
                <a:cs typeface="Times New Roman" panose="02020603050405020304" pitchFamily="18" charset="0"/>
              </a:rPr>
              <a:t>prima </a:t>
            </a:r>
            <a:r>
              <a:rPr lang="it-IT" sz="2800" dirty="0">
                <a:latin typeface="Times New Roman" panose="02020603050405020304" pitchFamily="18" charset="0"/>
                <a:cs typeface="Times New Roman" panose="02020603050405020304" pitchFamily="18" charset="0"/>
              </a:rPr>
              <a:t>denominarea, la un raport de 1 leu stabilizat la 20 000 lei vechi</a:t>
            </a:r>
            <a:r>
              <a:rPr lang="ro-RO" sz="2800" dirty="0">
                <a:latin typeface="Times New Roman" panose="02020603050405020304" pitchFamily="18" charset="0"/>
                <a:cs typeface="Times New Roman" panose="02020603050405020304" pitchFamily="18" charset="0"/>
              </a:rPr>
              <a:t>.</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Toate aceste bancnote au cunoscut două tipuri: cu serie și număr de culoare albastră (tipărite în România) și cu serie și număr de culoare roșie (tipărite în Cehoslovacia). Simultan cu bancnotele, au circulat și monede pentru subunități (1, 3, 5, 15, 25 și 50 bani), iar ulterior au fost introduse monede și pentru valorile unitare (1 și 3 lei). Monedele aveau stema pe revers.</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DF37E412-8B31-7480-F883-203FD7A390BC}"/>
              </a:ext>
            </a:extLst>
          </p:cNvPr>
          <p:cNvPicPr>
            <a:picLocks noChangeAspect="1"/>
          </p:cNvPicPr>
          <p:nvPr/>
        </p:nvPicPr>
        <p:blipFill>
          <a:blip r:embed="rId3"/>
          <a:stretch>
            <a:fillRect/>
          </a:stretch>
        </p:blipFill>
        <p:spPr>
          <a:xfrm>
            <a:off x="3286100" y="188640"/>
            <a:ext cx="8160907" cy="2880320"/>
          </a:xfrm>
          <a:prstGeom prst="rect">
            <a:avLst/>
          </a:prstGeom>
        </p:spPr>
      </p:pic>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dirty="0"/>
              <a:t>Adăugați un titlu</a:t>
            </a:r>
          </a:p>
        </p:txBody>
      </p:sp>
      <p:sp>
        <p:nvSpPr>
          <p:cNvPr id="8" name="Substituent conținut 7"/>
          <p:cNvSpPr>
            <a:spLocks noGrp="1"/>
          </p:cNvSpPr>
          <p:nvPr>
            <p:ph sz="half" idx="2"/>
          </p:nvPr>
        </p:nvSpPr>
        <p:spPr>
          <a:xfrm>
            <a:off x="1147986" y="3668712"/>
            <a:ext cx="4800600" cy="2688953"/>
          </a:xfrm>
        </p:spPr>
        <p:txBody>
          <a:bodyPr rtlCol="0"/>
          <a:lstStyle/>
          <a:p>
            <a:pPr rtl="0"/>
            <a:r>
              <a:rPr lang="ro-RO" dirty="0">
                <a:latin typeface="Times New Roman" panose="02020603050405020304" pitchFamily="18" charset="0"/>
                <a:cs typeface="Times New Roman" panose="02020603050405020304" pitchFamily="18" charset="0"/>
              </a:rPr>
              <a:t>Pe 1 iulie 2005, România a realizat o reformă monetară, schimbând leul anterior (ROL), cu un leu NOU (RON). </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1 RON =10 000 ROL. </a:t>
            </a:r>
          </a:p>
          <a:p>
            <a:pPr rtl="0"/>
            <a:endParaRPr lang="ro-RO" dirty="0">
              <a:latin typeface="Times New Roman" panose="02020603050405020304" pitchFamily="18" charset="0"/>
              <a:cs typeface="Times New Roman" panose="02020603050405020304" pitchFamily="18" charset="0"/>
            </a:endParaRPr>
          </a:p>
          <a:p>
            <a:pPr rtl="0"/>
            <a:endParaRPr lang="ro-RO" dirty="0">
              <a:latin typeface="Times New Roman" panose="02020603050405020304" pitchFamily="18" charset="0"/>
              <a:cs typeface="Times New Roman" panose="02020603050405020304" pitchFamily="18" charset="0"/>
            </a:endParaRPr>
          </a:p>
        </p:txBody>
      </p:sp>
      <p:pic>
        <p:nvPicPr>
          <p:cNvPr id="3" name="Content Placeholder 2">
            <a:extLst>
              <a:ext uri="{FF2B5EF4-FFF2-40B4-BE49-F238E27FC236}">
                <a16:creationId xmlns:a16="http://schemas.microsoft.com/office/drawing/2014/main" id="{433CCC69-C91F-71E4-F119-BD122C9EC942}"/>
              </a:ext>
            </a:extLst>
          </p:cNvPr>
          <p:cNvPicPr>
            <a:picLocks noGrp="1" noChangeAspect="1"/>
          </p:cNvPicPr>
          <p:nvPr>
            <p:ph sz="quarter" idx="4"/>
          </p:nvPr>
        </p:nvPicPr>
        <p:blipFill>
          <a:blip r:embed="rId3"/>
          <a:stretch>
            <a:fillRect/>
          </a:stretch>
        </p:blipFill>
        <p:spPr>
          <a:xfrm>
            <a:off x="6034132" y="2601912"/>
            <a:ext cx="7765135" cy="4067447"/>
          </a:xfrm>
          <a:prstGeom prst="rect">
            <a:avLst/>
          </a:prstGeom>
        </p:spPr>
      </p:pic>
      <p:pic>
        <p:nvPicPr>
          <p:cNvPr id="1026" name="Picture 46">
            <a:extLst>
              <a:ext uri="{FF2B5EF4-FFF2-40B4-BE49-F238E27FC236}">
                <a16:creationId xmlns:a16="http://schemas.microsoft.com/office/drawing/2014/main" id="{1DBF17FE-2798-AEA9-423F-D731EF44F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483130"/>
            <a:ext cx="3483340" cy="21838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0">
            <a:extLst>
              <a:ext uri="{FF2B5EF4-FFF2-40B4-BE49-F238E27FC236}">
                <a16:creationId xmlns:a16="http://schemas.microsoft.com/office/drawing/2014/main" id="{63938345-A171-C9FD-7867-48F3909DF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294" y="369690"/>
            <a:ext cx="3912581" cy="20740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FCA518-8390-C3D0-B764-3F9D7FF061A5}"/>
              </a:ext>
            </a:extLst>
          </p:cNvPr>
          <p:cNvSpPr>
            <a:spLocks noChangeArrowheads="1"/>
          </p:cNvSpPr>
          <p:nvPr/>
        </p:nvSpPr>
        <p:spPr bwMode="auto">
          <a:xfrm>
            <a:off x="-374427" y="18864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5" name="Rectangle 4">
            <a:extLst>
              <a:ext uri="{FF2B5EF4-FFF2-40B4-BE49-F238E27FC236}">
                <a16:creationId xmlns:a16="http://schemas.microsoft.com/office/drawing/2014/main" id="{6D21FDD9-8B23-45A6-31F5-DF253539B77A}"/>
              </a:ext>
            </a:extLst>
          </p:cNvPr>
          <p:cNvSpPr>
            <a:spLocks noChangeArrowheads="1"/>
          </p:cNvSpPr>
          <p:nvPr/>
        </p:nvSpPr>
        <p:spPr bwMode="auto">
          <a:xfrm>
            <a:off x="-374427" y="1190353"/>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ro-RO" altLang="ro-R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522413" y="381000"/>
            <a:ext cx="9829799" cy="527720"/>
          </a:xfrm>
        </p:spPr>
        <p:txBody>
          <a:bodyPr rtlCol="0">
            <a:normAutofit fontScale="90000"/>
          </a:bodyPr>
          <a:lstStyle/>
          <a:p>
            <a:pPr rtl="0"/>
            <a:r>
              <a:rPr lang="ro-RO" dirty="0">
                <a:effectLst>
                  <a:outerShdw blurRad="38100" dist="38100" dir="2700000" algn="tl">
                    <a:srgbClr val="000000">
                      <a:alpha val="43137"/>
                    </a:srgbClr>
                  </a:outerShdw>
                </a:effectLst>
              </a:rPr>
              <a:t>După Revoluția din 1989</a:t>
            </a:r>
          </a:p>
        </p:txBody>
      </p:sp>
      <p:sp>
        <p:nvSpPr>
          <p:cNvPr id="4" name="TextBox 3">
            <a:extLst>
              <a:ext uri="{FF2B5EF4-FFF2-40B4-BE49-F238E27FC236}">
                <a16:creationId xmlns:a16="http://schemas.microsoft.com/office/drawing/2014/main" id="{FB4CB86B-3591-8F45-0631-6669547B644B}"/>
              </a:ext>
            </a:extLst>
          </p:cNvPr>
          <p:cNvSpPr txBox="1"/>
          <p:nvPr/>
        </p:nvSpPr>
        <p:spPr>
          <a:xfrm>
            <a:off x="1525057" y="908720"/>
            <a:ext cx="5433451" cy="6517490"/>
          </a:xfrm>
          <a:prstGeom prst="rect">
            <a:avLst/>
          </a:prstGeom>
          <a:noFill/>
        </p:spPr>
        <p:txBody>
          <a:bodyPr wrap="square">
            <a:spAutoFit/>
          </a:bodyPr>
          <a:lstStyle/>
          <a:p>
            <a:pPr>
              <a:lnSpc>
                <a:spcPct val="115000"/>
              </a:lnSpc>
              <a:spcAft>
                <a:spcPts val="1000"/>
              </a:spcAft>
            </a:pPr>
            <a:r>
              <a:rPr lang="ro-RO" sz="2400" kern="100" dirty="0">
                <a:effectLst/>
                <a:latin typeface="Times New Roman" panose="02020603050405020304" pitchFamily="18" charset="0"/>
                <a:ea typeface="Calibri" panose="020F0502020204030204" pitchFamily="34" charset="0"/>
                <a:cs typeface="Times New Roman" panose="02020603050405020304" pitchFamily="18" charset="0"/>
              </a:rPr>
              <a:t>Bancnotele sunt prezentate în ordinea lansării pe piață.</a:t>
            </a:r>
          </a:p>
          <a:p>
            <a:pPr>
              <a:lnSpc>
                <a:spcPct val="115000"/>
              </a:lnSpc>
              <a:spcAft>
                <a:spcPts val="1000"/>
              </a:spcAft>
            </a:pPr>
            <a:r>
              <a:rPr lang="ro-RO" sz="2400" kern="100" dirty="0">
                <a:effectLst/>
                <a:latin typeface="Times New Roman" panose="02020603050405020304" pitchFamily="18" charset="0"/>
                <a:ea typeface="Calibri" panose="020F0502020204030204" pitchFamily="34" charset="0"/>
                <a:cs typeface="Times New Roman" panose="02020603050405020304" pitchFamily="18" charset="0"/>
              </a:rPr>
              <a:t>Au apărut, în ordine, bancnotele de 500 lei (1991 - două emisiuni), 1000 lei (1991), 5000 lei (1991), 200 lei (1992), 500 lei (1992 - două filigrane), 1000 lei (1993), 5000 lei (1993) și 10 000 lei (1994).</a:t>
            </a:r>
          </a:p>
          <a:p>
            <a:pPr>
              <a:lnSpc>
                <a:spcPct val="115000"/>
              </a:lnSpc>
              <a:spcAft>
                <a:spcPts val="1000"/>
              </a:spcAft>
            </a:pPr>
            <a:r>
              <a:rPr lang="ro-RO" sz="2400" kern="100" dirty="0">
                <a:effectLst/>
                <a:latin typeface="Times New Roman" panose="02020603050405020304" pitchFamily="18" charset="0"/>
                <a:ea typeface="Calibri" panose="020F0502020204030204" pitchFamily="34" charset="0"/>
                <a:cs typeface="Times New Roman" panose="02020603050405020304" pitchFamily="18" charset="0"/>
              </a:rPr>
              <a:t>Bancnota de 500 lei are două variante diferite, prima din 1991 și a doua din 1992.</a:t>
            </a:r>
          </a:p>
          <a:p>
            <a:pPr>
              <a:lnSpc>
                <a:spcPct val="115000"/>
              </a:lnSpc>
              <a:spcAft>
                <a:spcPts val="1000"/>
              </a:spcAft>
            </a:pPr>
            <a:r>
              <a:rPr lang="ro-RO" sz="2400" kern="100" dirty="0">
                <a:effectLst/>
                <a:latin typeface="Times New Roman" panose="02020603050405020304" pitchFamily="18" charset="0"/>
                <a:ea typeface="Calibri" panose="020F0502020204030204" pitchFamily="34" charset="0"/>
                <a:cs typeface="Times New Roman" panose="02020603050405020304" pitchFamily="18" charset="0"/>
              </a:rPr>
              <a:t>Bancnotele de 1000 lei și 5000 lei au două variante asemănătoare, prima din 1991 (fără stemă) și a doua din 1993 (cu stemă).</a:t>
            </a:r>
          </a:p>
          <a:p>
            <a:pPr>
              <a:lnSpc>
                <a:spcPct val="115000"/>
              </a:lnSpc>
              <a:spcAft>
                <a:spcPts val="1000"/>
              </a:spcAft>
            </a:pPr>
            <a:endParaRPr lang="ro-RO"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D200658-5CA1-1810-0E55-924230722E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8012" y="101162"/>
            <a:ext cx="2782744" cy="1328614"/>
          </a:xfrm>
          <a:prstGeom prst="rect">
            <a:avLst/>
          </a:prstGeom>
          <a:noFill/>
          <a:ln>
            <a:noFill/>
          </a:ln>
        </p:spPr>
      </p:pic>
      <p:pic>
        <p:nvPicPr>
          <p:cNvPr id="7" name="Picture 6">
            <a:extLst>
              <a:ext uri="{FF2B5EF4-FFF2-40B4-BE49-F238E27FC236}">
                <a16:creationId xmlns:a16="http://schemas.microsoft.com/office/drawing/2014/main" id="{92508EF3-3EFC-54D3-A022-95D88E6D9C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12311" y="206281"/>
            <a:ext cx="2702914" cy="1239927"/>
          </a:xfrm>
          <a:prstGeom prst="rect">
            <a:avLst/>
          </a:prstGeom>
          <a:noFill/>
          <a:ln>
            <a:noFill/>
          </a:ln>
        </p:spPr>
      </p:pic>
      <p:pic>
        <p:nvPicPr>
          <p:cNvPr id="8" name="Picture 7">
            <a:extLst>
              <a:ext uri="{FF2B5EF4-FFF2-40B4-BE49-F238E27FC236}">
                <a16:creationId xmlns:a16="http://schemas.microsoft.com/office/drawing/2014/main" id="{21CDD0CE-1583-98AF-8A18-D036E6333B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60784" y="1693635"/>
            <a:ext cx="2979538" cy="1512168"/>
          </a:xfrm>
          <a:prstGeom prst="rect">
            <a:avLst/>
          </a:prstGeom>
          <a:noFill/>
          <a:ln>
            <a:noFill/>
          </a:ln>
        </p:spPr>
      </p:pic>
      <p:pic>
        <p:nvPicPr>
          <p:cNvPr id="9" name="Picture 8">
            <a:extLst>
              <a:ext uri="{FF2B5EF4-FFF2-40B4-BE49-F238E27FC236}">
                <a16:creationId xmlns:a16="http://schemas.microsoft.com/office/drawing/2014/main" id="{C5FC95C7-80D5-F032-1DB2-65AC884E81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8508" y="3320470"/>
            <a:ext cx="3408069" cy="1512167"/>
          </a:xfrm>
          <a:prstGeom prst="rect">
            <a:avLst/>
          </a:prstGeom>
          <a:noFill/>
          <a:ln>
            <a:noFill/>
          </a:ln>
        </p:spPr>
      </p:pic>
      <p:pic>
        <p:nvPicPr>
          <p:cNvPr id="10" name="Picture 9">
            <a:extLst>
              <a:ext uri="{FF2B5EF4-FFF2-40B4-BE49-F238E27FC236}">
                <a16:creationId xmlns:a16="http://schemas.microsoft.com/office/drawing/2014/main" id="{20CA9C0B-50EC-168F-4B80-E9D738EB1E1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9047" y="5080064"/>
            <a:ext cx="3700993" cy="1571655"/>
          </a:xfrm>
          <a:prstGeom prst="rect">
            <a:avLst/>
          </a:prstGeom>
          <a:noFill/>
          <a:ln>
            <a:noFill/>
          </a:ln>
        </p:spPr>
      </p:pic>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AD33-8A54-4A39-08B4-E77AC315BEBF}"/>
              </a:ext>
            </a:extLst>
          </p:cNvPr>
          <p:cNvSpPr>
            <a:spLocks noGrp="1"/>
          </p:cNvSpPr>
          <p:nvPr>
            <p:ph type="title"/>
          </p:nvPr>
        </p:nvSpPr>
        <p:spPr>
          <a:xfrm>
            <a:off x="1522410" y="260648"/>
            <a:ext cx="8229601" cy="608347"/>
          </a:xfrm>
        </p:spPr>
        <p:txBody>
          <a:bodyPr>
            <a:normAutofit fontScale="90000"/>
          </a:bodyPr>
          <a:lstStyle/>
          <a:p>
            <a:r>
              <a:rPr lang="ro-RO" dirty="0">
                <a:solidFill>
                  <a:schemeClr val="accent1">
                    <a:lumMod val="50000"/>
                  </a:schemeClr>
                </a:solidFill>
              </a:rPr>
              <a:t>În prezent.....</a:t>
            </a:r>
          </a:p>
        </p:txBody>
      </p:sp>
      <p:sp>
        <p:nvSpPr>
          <p:cNvPr id="3" name="Text Placeholder 2">
            <a:extLst>
              <a:ext uri="{FF2B5EF4-FFF2-40B4-BE49-F238E27FC236}">
                <a16:creationId xmlns:a16="http://schemas.microsoft.com/office/drawing/2014/main" id="{E7BABD93-C2D4-4DD9-B409-0F9C0BFEFE45}"/>
              </a:ext>
            </a:extLst>
          </p:cNvPr>
          <p:cNvSpPr>
            <a:spLocks noGrp="1"/>
          </p:cNvSpPr>
          <p:nvPr>
            <p:ph type="body" idx="1"/>
          </p:nvPr>
        </p:nvSpPr>
        <p:spPr>
          <a:xfrm>
            <a:off x="1522412" y="868996"/>
            <a:ext cx="8229601" cy="5989004"/>
          </a:xfrm>
        </p:spPr>
        <p:txBody>
          <a:bodyPr>
            <a:normAutofit fontScale="92500" lnSpcReduction="10000"/>
          </a:bodyPr>
          <a:lstStyle/>
          <a:p>
            <a:r>
              <a:rPr lang="ro-RO" sz="3100" dirty="0">
                <a:solidFill>
                  <a:schemeClr val="tx1"/>
                </a:solidFill>
                <a:latin typeface="Times New Roman" panose="02020603050405020304" pitchFamily="18" charset="0"/>
                <a:cs typeface="Times New Roman" panose="02020603050405020304" pitchFamily="18" charset="0"/>
              </a:rPr>
              <a:t>Au apărut, în ordine, bancnotele de 50 000 lei (1996), 1000 lei (1998), 5000 lei (1998), 100 000 lei (1998), 10 000 lei (1999) și 50 000 lei (2000).</a:t>
            </a:r>
          </a:p>
          <a:p>
            <a:r>
              <a:rPr lang="ro-RO" sz="3100" dirty="0">
                <a:solidFill>
                  <a:schemeClr val="tx1"/>
                </a:solidFill>
                <a:latin typeface="Times New Roman" panose="02020603050405020304" pitchFamily="18" charset="0"/>
                <a:cs typeface="Times New Roman" panose="02020603050405020304" pitchFamily="18" charset="0"/>
              </a:rPr>
              <a:t>Bancnota de 50 000 lei a avut două variante asemănătoare (1996 și 2000 - diferă vioara de lângă portretul lui George Enescu, ca element de siguranță).</a:t>
            </a:r>
          </a:p>
          <a:p>
            <a:endParaRPr lang="ro-RO" dirty="0">
              <a:solidFill>
                <a:schemeClr val="tx1"/>
              </a:solidFill>
              <a:latin typeface="Times New Roman" panose="02020603050405020304" pitchFamily="18" charset="0"/>
              <a:cs typeface="Times New Roman" panose="02020603050405020304" pitchFamily="18" charset="0"/>
            </a:endParaRPr>
          </a:p>
          <a:p>
            <a:endParaRPr lang="ro-RO" dirty="0">
              <a:solidFill>
                <a:schemeClr val="tx1"/>
              </a:solidFill>
              <a:latin typeface="Times New Roman" panose="02020603050405020304" pitchFamily="18" charset="0"/>
              <a:cs typeface="Times New Roman" panose="02020603050405020304" pitchFamily="18" charset="0"/>
            </a:endParaRPr>
          </a:p>
          <a:p>
            <a:endParaRPr lang="ro-RO" dirty="0">
              <a:solidFill>
                <a:schemeClr val="tx1"/>
              </a:solidFill>
              <a:latin typeface="Times New Roman" panose="02020603050405020304" pitchFamily="18" charset="0"/>
              <a:cs typeface="Times New Roman" panose="02020603050405020304" pitchFamily="18" charset="0"/>
            </a:endParaRPr>
          </a:p>
          <a:p>
            <a:endParaRPr lang="ro-RO" sz="3300" dirty="0">
              <a:solidFill>
                <a:schemeClr val="tx1"/>
              </a:solidFill>
              <a:latin typeface="Times New Roman" panose="02020603050405020304" pitchFamily="18" charset="0"/>
              <a:cs typeface="Times New Roman" panose="02020603050405020304" pitchFamily="18" charset="0"/>
            </a:endParaRPr>
          </a:p>
          <a:p>
            <a:r>
              <a:rPr lang="ro-RO" sz="3300" dirty="0">
                <a:solidFill>
                  <a:schemeClr val="tx1"/>
                </a:solidFill>
                <a:latin typeface="Times New Roman" panose="02020603050405020304" pitchFamily="18" charset="0"/>
                <a:cs typeface="Times New Roman" panose="02020603050405020304" pitchFamily="18" charset="0"/>
              </a:rPr>
              <a:t>Bancnota a fost realizată pe suport de plastic (polimer), metodă folosită la toate emisiunile din perioada următoare. Aceasta a fost prima bancnotă emisă în România (și în Europa, de altfel) pe suport de polimer.</a:t>
            </a:r>
          </a:p>
          <a:p>
            <a:endParaRPr lang="ro-RO" dirty="0">
              <a:solidFill>
                <a:schemeClr val="tx1"/>
              </a:solidFill>
              <a:latin typeface="Times New Roman" panose="02020603050405020304" pitchFamily="18" charset="0"/>
              <a:cs typeface="Times New Roman" panose="02020603050405020304" pitchFamily="18" charset="0"/>
            </a:endParaRPr>
          </a:p>
        </p:txBody>
      </p:sp>
      <p:pic>
        <p:nvPicPr>
          <p:cNvPr id="4" name="Picture 3">
            <a:hlinkClick r:id="rId2"/>
            <a:extLst>
              <a:ext uri="{FF2B5EF4-FFF2-40B4-BE49-F238E27FC236}">
                <a16:creationId xmlns:a16="http://schemas.microsoft.com/office/drawing/2014/main" id="{AB734818-2D92-764C-D08C-E3654EBEB7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097" y="3068960"/>
            <a:ext cx="2781963" cy="1212984"/>
          </a:xfrm>
          <a:prstGeom prst="rect">
            <a:avLst/>
          </a:prstGeom>
          <a:noFill/>
          <a:ln>
            <a:noFill/>
          </a:ln>
        </p:spPr>
      </p:pic>
      <p:pic>
        <p:nvPicPr>
          <p:cNvPr id="5" name="Picture 4">
            <a:extLst>
              <a:ext uri="{FF2B5EF4-FFF2-40B4-BE49-F238E27FC236}">
                <a16:creationId xmlns:a16="http://schemas.microsoft.com/office/drawing/2014/main" id="{464DC2F0-17C1-9980-4592-8C29B62EC9E0}"/>
              </a:ext>
            </a:extLst>
          </p:cNvPr>
          <p:cNvPicPr>
            <a:picLocks noChangeAspect="1"/>
          </p:cNvPicPr>
          <p:nvPr/>
        </p:nvPicPr>
        <p:blipFill>
          <a:blip r:embed="rId4"/>
          <a:stretch>
            <a:fillRect/>
          </a:stretch>
        </p:blipFill>
        <p:spPr>
          <a:xfrm>
            <a:off x="1372815" y="3112724"/>
            <a:ext cx="2586073" cy="1152128"/>
          </a:xfrm>
          <a:prstGeom prst="rect">
            <a:avLst/>
          </a:prstGeom>
        </p:spPr>
      </p:pic>
      <p:pic>
        <p:nvPicPr>
          <p:cNvPr id="6" name="Picture 5">
            <a:extLst>
              <a:ext uri="{FF2B5EF4-FFF2-40B4-BE49-F238E27FC236}">
                <a16:creationId xmlns:a16="http://schemas.microsoft.com/office/drawing/2014/main" id="{CFF719C6-F366-F924-2DFE-622D50FDBB10}"/>
              </a:ext>
            </a:extLst>
          </p:cNvPr>
          <p:cNvPicPr>
            <a:picLocks noChangeAspect="1"/>
          </p:cNvPicPr>
          <p:nvPr/>
        </p:nvPicPr>
        <p:blipFill>
          <a:blip r:embed="rId5"/>
          <a:stretch>
            <a:fillRect/>
          </a:stretch>
        </p:blipFill>
        <p:spPr>
          <a:xfrm>
            <a:off x="7293478" y="3054932"/>
            <a:ext cx="2698194" cy="1176136"/>
          </a:xfrm>
          <a:prstGeom prst="rect">
            <a:avLst/>
          </a:prstGeom>
        </p:spPr>
      </p:pic>
    </p:spTree>
    <p:extLst>
      <p:ext uri="{BB962C8B-B14F-4D97-AF65-F5344CB8AC3E}">
        <p14:creationId xmlns:p14="http://schemas.microsoft.com/office/powerpoint/2010/main" val="314466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F4B14C-60A5-D5FB-1716-23828DC7527A}"/>
              </a:ext>
            </a:extLst>
          </p:cNvPr>
          <p:cNvSpPr txBox="1"/>
          <p:nvPr/>
        </p:nvSpPr>
        <p:spPr>
          <a:xfrm>
            <a:off x="1485900" y="3105835"/>
            <a:ext cx="9577064" cy="1231106"/>
          </a:xfrm>
          <a:prstGeom prst="rect">
            <a:avLst/>
          </a:prstGeom>
          <a:noFill/>
        </p:spPr>
        <p:txBody>
          <a:bodyPr wrap="square">
            <a:spAutoFit/>
          </a:bodyPr>
          <a:lstStyle/>
          <a:p>
            <a:r>
              <a:rPr lang="ro-RO" dirty="0"/>
              <a:t> </a:t>
            </a:r>
          </a:p>
          <a:p>
            <a:r>
              <a:rPr lang="ro-RO" sz="2800" dirty="0">
                <a:latin typeface="Times New Roman" panose="02020603050405020304" pitchFamily="18" charset="0"/>
                <a:cs typeface="Times New Roman" panose="02020603050405020304" pitchFamily="18" charset="0"/>
              </a:rPr>
              <a:t>A urmat apoi emisiunea monetară din perioada 2000-2003, având tematica Eclipsei totale de soare.</a:t>
            </a:r>
          </a:p>
        </p:txBody>
      </p:sp>
      <p:pic>
        <p:nvPicPr>
          <p:cNvPr id="8" name="Picture 7">
            <a:extLst>
              <a:ext uri="{FF2B5EF4-FFF2-40B4-BE49-F238E27FC236}">
                <a16:creationId xmlns:a16="http://schemas.microsoft.com/office/drawing/2014/main" id="{58255993-CA26-587E-472A-E7724614FAA1}"/>
              </a:ext>
            </a:extLst>
          </p:cNvPr>
          <p:cNvPicPr>
            <a:picLocks noChangeAspect="1"/>
          </p:cNvPicPr>
          <p:nvPr/>
        </p:nvPicPr>
        <p:blipFill>
          <a:blip r:embed="rId2"/>
          <a:stretch>
            <a:fillRect/>
          </a:stretch>
        </p:blipFill>
        <p:spPr>
          <a:xfrm>
            <a:off x="6166420" y="1211036"/>
            <a:ext cx="3888432" cy="1732345"/>
          </a:xfrm>
          <a:prstGeom prst="rect">
            <a:avLst/>
          </a:prstGeom>
        </p:spPr>
      </p:pic>
      <p:pic>
        <p:nvPicPr>
          <p:cNvPr id="9" name="Picture 8">
            <a:extLst>
              <a:ext uri="{FF2B5EF4-FFF2-40B4-BE49-F238E27FC236}">
                <a16:creationId xmlns:a16="http://schemas.microsoft.com/office/drawing/2014/main" id="{1A45379C-072A-11D8-0818-18E6137FBD68}"/>
              </a:ext>
            </a:extLst>
          </p:cNvPr>
          <p:cNvPicPr>
            <a:picLocks noChangeAspect="1"/>
          </p:cNvPicPr>
          <p:nvPr/>
        </p:nvPicPr>
        <p:blipFill>
          <a:blip r:embed="rId3"/>
          <a:stretch>
            <a:fillRect/>
          </a:stretch>
        </p:blipFill>
        <p:spPr>
          <a:xfrm>
            <a:off x="1989956" y="1211036"/>
            <a:ext cx="3916604" cy="1732344"/>
          </a:xfrm>
          <a:prstGeom prst="rect">
            <a:avLst/>
          </a:prstGeom>
        </p:spPr>
      </p:pic>
      <p:pic>
        <p:nvPicPr>
          <p:cNvPr id="10" name="Picture 9">
            <a:hlinkClick r:id="rId4"/>
            <a:extLst>
              <a:ext uri="{FF2B5EF4-FFF2-40B4-BE49-F238E27FC236}">
                <a16:creationId xmlns:a16="http://schemas.microsoft.com/office/drawing/2014/main" id="{B742C49C-87D8-F6EE-7D63-43191ACE80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51290" y="4650550"/>
            <a:ext cx="3710539" cy="1873410"/>
          </a:xfrm>
          <a:prstGeom prst="rect">
            <a:avLst/>
          </a:prstGeom>
          <a:noFill/>
          <a:ln>
            <a:noFill/>
          </a:ln>
        </p:spPr>
      </p:pic>
    </p:spTree>
    <p:extLst>
      <p:ext uri="{BB962C8B-B14F-4D97-AF65-F5344CB8AC3E}">
        <p14:creationId xmlns:p14="http://schemas.microsoft.com/office/powerpoint/2010/main" val="13333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imboluri monetare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3_TF02895262" id="{ECE706E4-93C7-44B1-9E38-C06748F0DD89}" vid="{5CAA215C-B9B7-4E59-BBC6-8F10174B8802}"/>
    </a:ext>
  </a:extLst>
</a:theme>
</file>

<file path=ppt/theme/theme2.xml><?xml version="1.0" encoding="utf-8"?>
<a:theme xmlns:a="http://schemas.openxmlformats.org/drawingml/2006/main" name="Temă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ă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592</Words>
  <Application>Microsoft Office PowerPoint</Application>
  <PresentationFormat>Particularizare</PresentationFormat>
  <Paragraphs>40</Paragraphs>
  <Slides>9</Slides>
  <Notes>7</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9</vt:i4>
      </vt:variant>
    </vt:vector>
  </HeadingPairs>
  <TitlesOfParts>
    <vt:vector size="13" baseType="lpstr">
      <vt:lpstr>Arial</vt:lpstr>
      <vt:lpstr>Cambria</vt:lpstr>
      <vt:lpstr>Times New Roman</vt:lpstr>
      <vt:lpstr>Simboluri monetare 16x9</vt:lpstr>
      <vt:lpstr>Prezentare PowerPoint</vt:lpstr>
      <vt:lpstr>Scurt istoric</vt:lpstr>
      <vt:lpstr>Prezentare PowerPoint</vt:lpstr>
      <vt:lpstr>Cea mai veche monedă românească</vt:lpstr>
      <vt:lpstr>           În perioada comunistă se face prima denominarea, la un raport de 1 leu stabilizat la 20 000 lei vechi. Toate aceste bancnote au cunoscut două tipuri: cu serie și număr de culoare albastră (tipărite în România) și cu serie și număr de culoare roșie (tipărite în Cehoslovacia). Simultan cu bancnotele, au circulat și monede pentru subunități (1, 3, 5, 15, 25 și 50 bani), iar ulterior au fost introduse monede și pentru valorile unitare (1 și 3 lei). Monedele aveau stema pe revers.  </vt:lpstr>
      <vt:lpstr>Adăugați un titlu</vt:lpstr>
      <vt:lpstr>După Revoluția din 1989</vt:lpstr>
      <vt:lpstr>În prezent.....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Costi</dc:creator>
  <cp:lastModifiedBy>Dorina Turosu</cp:lastModifiedBy>
  <cp:revision>9</cp:revision>
  <dcterms:created xsi:type="dcterms:W3CDTF">2024-03-20T16:37:55Z</dcterms:created>
  <dcterms:modified xsi:type="dcterms:W3CDTF">2024-03-24T14:27:14Z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