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257" r:id="rId5"/>
    <p:sldId id="258" r:id="rId6"/>
    <p:sldId id="259" r:id="rId7"/>
    <p:sldId id="260" r:id="rId8"/>
    <p:sldId id="263" r:id="rId9"/>
    <p:sldId id="264" r:id="rId10"/>
    <p:sldId id="265" r:id="rId11"/>
  </p:sldIdLst>
  <p:sldSz cx="9144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 name="Shape 50"/>
        <p:cNvGrpSpPr/>
        <p:nvPr/>
      </p:nvGrpSpPr>
      <p:grpSpPr>
        <a:xfrm>
          <a:off x="0" y="0"/>
          <a:ext cx="0" cy="0"/>
          <a:chOff x="0" y="0"/>
          <a:chExt cx="0" cy="0"/>
        </a:xfrm>
      </p:grpSpPr>
      <p:sp>
        <p:nvSpPr>
          <p:cNvPr id="51" name="Google Shape;51;p1: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 name="Shape 57"/>
        <p:cNvGrpSpPr/>
        <p:nvPr/>
      </p:nvGrpSpPr>
      <p:grpSpPr>
        <a:xfrm>
          <a:off x="0" y="0"/>
          <a:ext cx="0" cy="0"/>
          <a:chOff x="0" y="0"/>
          <a:chExt cx="0" cy="0"/>
        </a:xfrm>
      </p:grpSpPr>
      <p:sp>
        <p:nvSpPr>
          <p:cNvPr id="58" name="Google Shape;58;p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 name="Shape 64"/>
        <p:cNvGrpSpPr/>
        <p:nvPr/>
      </p:nvGrpSpPr>
      <p:grpSpPr>
        <a:xfrm>
          <a:off x="0" y="0"/>
          <a:ext cx="0" cy="0"/>
          <a:chOff x="0" y="0"/>
          <a:chExt cx="0" cy="0"/>
        </a:xfrm>
      </p:grpSpPr>
      <p:sp>
        <p:nvSpPr>
          <p:cNvPr id="65" name="Google Shape;65;p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3" name="Shape 73"/>
        <p:cNvGrpSpPr/>
        <p:nvPr/>
      </p:nvGrpSpPr>
      <p:grpSpPr>
        <a:xfrm>
          <a:off x="0" y="0"/>
          <a:ext cx="0" cy="0"/>
          <a:chOff x="0" y="0"/>
          <a:chExt cx="0" cy="0"/>
        </a:xfrm>
      </p:grpSpPr>
      <p:sp>
        <p:nvSpPr>
          <p:cNvPr id="74" name="Google Shape;74;p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85" name="Shape 85"/>
        <p:cNvGrpSpPr/>
        <p:nvPr/>
      </p:nvGrpSpPr>
      <p:grpSpPr>
        <a:xfrm>
          <a:off x="0" y="0"/>
          <a:ext cx="0" cy="0"/>
          <a:chOff x="0" y="0"/>
          <a:chExt cx="0" cy="0"/>
        </a:xfrm>
      </p:grpSpPr>
      <p:sp>
        <p:nvSpPr>
          <p:cNvPr id="86" name="Google Shape;86;p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2" name="Shape 112"/>
        <p:cNvGrpSpPr/>
        <p:nvPr/>
      </p:nvGrpSpPr>
      <p:grpSpPr>
        <a:xfrm>
          <a:off x="0" y="0"/>
          <a:ext cx="0" cy="0"/>
          <a:chOff x="0" y="0"/>
          <a:chExt cx="0" cy="0"/>
        </a:xfrm>
      </p:grpSpPr>
      <p:sp>
        <p:nvSpPr>
          <p:cNvPr id="113" name="Google Shape;113;p1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1" name="Shape 121"/>
        <p:cNvGrpSpPr/>
        <p:nvPr/>
      </p:nvGrpSpPr>
      <p:grpSpPr>
        <a:xfrm>
          <a:off x="0" y="0"/>
          <a:ext cx="0" cy="0"/>
          <a:chOff x="0" y="0"/>
          <a:chExt cx="0" cy="0"/>
        </a:xfrm>
      </p:grpSpPr>
      <p:sp>
        <p:nvSpPr>
          <p:cNvPr id="122" name="Google Shape;122;p1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1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0" name="Shape 130"/>
        <p:cNvGrpSpPr/>
        <p:nvPr/>
      </p:nvGrpSpPr>
      <p:grpSpPr>
        <a:xfrm>
          <a:off x="0" y="0"/>
          <a:ext cx="0" cy="0"/>
          <a:chOff x="0" y="0"/>
          <a:chExt cx="0" cy="0"/>
        </a:xfrm>
      </p:grpSpPr>
      <p:sp>
        <p:nvSpPr>
          <p:cNvPr id="131" name="Google Shape;131;p1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4" name="Shape 44"/>
        <p:cNvGrpSpPr/>
        <p:nvPr/>
      </p:nvGrpSpPr>
      <p:grpSpPr>
        <a:xfrm>
          <a:off x="0" y="0"/>
          <a:ext cx="0" cy="0"/>
          <a:chOff x="0" y="0"/>
          <a:chExt cx="0" cy="0"/>
        </a:xfrm>
      </p:grpSpPr>
      <p:sp>
        <p:nvSpPr>
          <p:cNvPr id="45" name="Google Shape;45;p11"/>
          <p:cNvSpPr txBox="1"/>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p:txBody>
      </p:sp>
      <p:sp>
        <p:nvSpPr>
          <p:cNvPr id="47" name="Google Shape;47;p1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48" name="Shape 48"/>
        <p:cNvGrpSpPr/>
        <p:nvPr/>
      </p:nvGrpSpPr>
      <p:grpSpPr>
        <a:xfrm>
          <a:off x="0" y="0"/>
          <a:ext cx="0" cy="0"/>
          <a:chOff x="0" y="0"/>
          <a:chExt cx="0" cy="0"/>
        </a:xfrm>
      </p:grpSpPr>
      <p:sp>
        <p:nvSpPr>
          <p:cNvPr id="49" name="Google Shape;49;p12"/>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p:txBody>
      </p:sp>
      <p:sp>
        <p:nvSpPr>
          <p:cNvPr id="16" name="Google Shape;16;p3"/>
          <p:cNvSpPr txBox="1"/>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p:txBody>
      </p:sp>
      <p:sp>
        <p:nvSpPr>
          <p:cNvPr id="17" name="Google Shape;17;p3"/>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4"/>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5"/>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p:txBody>
      </p:sp>
      <p:sp>
        <p:nvSpPr>
          <p:cNvPr id="24" name="Google Shape;24;p5"/>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p:txBody>
      </p:sp>
      <p:sp>
        <p:nvSpPr>
          <p:cNvPr id="31" name="Google Shape;31;p7"/>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 name="Google Shape;37;p9"/>
          <p:cNvSpPr txBox="1"/>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p:txBody>
      </p:sp>
      <p:sp>
        <p:nvSpPr>
          <p:cNvPr id="40" name="Google Shape;40;p9"/>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1" name="Shape 41"/>
        <p:cNvGrpSpPr/>
        <p:nvPr/>
      </p:nvGrpSpPr>
      <p:grpSpPr>
        <a:xfrm>
          <a:off x="0" y="0"/>
          <a:ext cx="0" cy="0"/>
          <a:chOff x="0" y="0"/>
          <a:chExt cx="0" cy="0"/>
        </a:xfrm>
      </p:grpSpPr>
      <p:sp>
        <p:nvSpPr>
          <p:cNvPr id="42" name="Google Shape;42;p10"/>
          <p:cNvSpPr txBox="1"/>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p:txBody>
      </p:sp>
      <p:sp>
        <p:nvSpPr>
          <p:cNvPr id="43" name="Google Shape;43;p10"/>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panose="020B0604020202020204"/>
              <a:buChar char="●"/>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964898"/>
            <a:ext cx="8520600" cy="2257500"/>
          </a:xfrm>
          <a:prstGeom prst="rect">
            <a:avLst/>
          </a:prstGeom>
          <a:solidFill>
            <a:schemeClr val="accent4"/>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US" b="1"/>
              <a:t>GLOBAL MONEY WEEK  #GMW2024 </a:t>
            </a:r>
            <a:endParaRPr b="1"/>
          </a:p>
        </p:txBody>
      </p:sp>
      <p:sp>
        <p:nvSpPr>
          <p:cNvPr id="55" name="Google Shape;55;p13"/>
          <p:cNvSpPr txBox="1"/>
          <p:nvPr>
            <p:ph type="subTitle" idx="1"/>
          </p:nvPr>
        </p:nvSpPr>
        <p:spPr>
          <a:xfrm>
            <a:off x="311700" y="3222425"/>
            <a:ext cx="8520600" cy="1921200"/>
          </a:xfrm>
          <a:prstGeom prst="rect">
            <a:avLst/>
          </a:prstGeom>
          <a:solidFill>
            <a:srgbClr val="00FF0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b="1"/>
              <a:t>Protejează-ți  banii, asigură-ți viitorul!</a:t>
            </a:r>
            <a:endParaRPr b="1">
              <a:solidFill>
                <a:srgbClr val="0000FF"/>
              </a:solidFill>
            </a:endParaRPr>
          </a:p>
        </p:txBody>
      </p:sp>
      <p:pic>
        <p:nvPicPr>
          <p:cNvPr id="56" name="Google Shape;56;p13"/>
          <p:cNvPicPr preferRelativeResize="0"/>
          <p:nvPr/>
        </p:nvPicPr>
        <p:blipFill rotWithShape="1">
          <a:blip r:embed="rId1"/>
          <a:srcRect/>
          <a:stretch>
            <a:fillRect/>
          </a:stretch>
        </p:blipFill>
        <p:spPr>
          <a:xfrm>
            <a:off x="4766025" y="3842125"/>
            <a:ext cx="4066276" cy="130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8" y="744575"/>
            <a:ext cx="8520600" cy="2052600"/>
          </a:xfrm>
          <a:prstGeom prst="rect">
            <a:avLst/>
          </a:prstGeom>
          <a:solidFill>
            <a:srgbClr val="FF9900"/>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US" b="1"/>
              <a:t>“ABC-ul Banilor”</a:t>
            </a:r>
            <a:endParaRPr b="1"/>
          </a:p>
        </p:txBody>
      </p:sp>
      <p:sp>
        <p:nvSpPr>
          <p:cNvPr id="62" name="Google Shape;62;p14"/>
          <p:cNvSpPr txBox="1"/>
          <p:nvPr>
            <p:ph type="subTitle" idx="1"/>
          </p:nvPr>
        </p:nvSpPr>
        <p:spPr>
          <a:xfrm>
            <a:off x="623400" y="2571750"/>
            <a:ext cx="8520600" cy="2052600"/>
          </a:xfrm>
          <a:prstGeom prst="rect">
            <a:avLst/>
          </a:prstGeom>
          <a:solidFill>
            <a:srgbClr val="00FF0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b="1"/>
              <a:t>Clasa pregătitoare C ,                                        Școala Gimnazială” G.E.Palade” Buzău,                înv.Jalbă Doina Luiza </a:t>
            </a:r>
            <a:endParaRPr b="1"/>
          </a:p>
        </p:txBody>
      </p:sp>
      <p:pic>
        <p:nvPicPr>
          <p:cNvPr id="63" name="Google Shape;63;p14"/>
          <p:cNvPicPr preferRelativeResize="0"/>
          <p:nvPr/>
        </p:nvPicPr>
        <p:blipFill rotWithShape="1">
          <a:blip r:embed="rId1"/>
          <a:srcRect/>
          <a:stretch>
            <a:fillRect/>
          </a:stretch>
        </p:blipFill>
        <p:spPr>
          <a:xfrm>
            <a:off x="-7" y="5143503"/>
            <a:ext cx="8291014"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421800" y="452275"/>
            <a:ext cx="8722200" cy="1125300"/>
          </a:xfrm>
          <a:prstGeom prst="rect">
            <a:avLst/>
          </a:prstGeom>
          <a:solidFill>
            <a:srgbClr val="FF9900"/>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b="1"/>
              <a:t>VIZIONĂM ÎMPREUNĂ “POVESTEA BANILOR “</a:t>
            </a:r>
            <a:endParaRPr b="1"/>
          </a:p>
        </p:txBody>
      </p:sp>
      <p:sp>
        <p:nvSpPr>
          <p:cNvPr id="69" name="Google Shape;69;p15"/>
          <p:cNvSpPr txBox="1"/>
          <p:nvPr>
            <p:ph type="body" idx="1"/>
          </p:nvPr>
        </p:nvSpPr>
        <p:spPr>
          <a:xfrm>
            <a:off x="421800" y="1386300"/>
            <a:ext cx="3999900" cy="3416400"/>
          </a:xfrm>
          <a:prstGeom prst="rect">
            <a:avLst/>
          </a:prstGeom>
          <a:solidFill>
            <a:srgbClr val="00FF00"/>
          </a:solidFill>
          <a:ln>
            <a:noFill/>
          </a:ln>
        </p:spPr>
        <p:txBody>
          <a:bodyPr spcFirstLastPara="1" wrap="square" lIns="91425" tIns="91425" rIns="91425" bIns="91425" anchor="t" anchorCtr="0">
            <a:normAutofit fontScale="87500"/>
          </a:bodyPr>
          <a:lstStyle/>
          <a:p>
            <a:pPr marL="0" lvl="0" indent="0" algn="l" rtl="0">
              <a:lnSpc>
                <a:spcPct val="115000"/>
              </a:lnSpc>
              <a:spcBef>
                <a:spcPts val="0"/>
              </a:spcBef>
              <a:spcAft>
                <a:spcPts val="1200"/>
              </a:spcAft>
              <a:buSzPct val="129000"/>
              <a:buNone/>
            </a:pPr>
            <a:r>
              <a:rPr lang="en-US" b="1"/>
              <a:t>Elevii clasei pregătitoare C au vizionat filmulețul" Povestea Banilor" , din care au aflat ce sunt banii, cum au apărut , sub ce formă, care este moneda națională a României, cum trebuie să gestionăm banii, necesitatea  distingerii nevoilor și a plăcerilor, necesitatea cheltuirii banilor cu chibzuință.Apoi cei mici au desfășurat activități în cadrul Atelierelor creative, în care au confecționat pușculițe, colecții de bancnote din alte perioade, bancomate din piese Lego.În final au fost puși în ipostaza de cumpărător și vânzător, jucându-se jocul " La magazin".Au fost  activități captivante, îndrăgite de copii. economisirii banilor, cheltuirea lor cu chibzuință.</a:t>
            </a:r>
            <a:endParaRPr b="1"/>
          </a:p>
        </p:txBody>
      </p:sp>
      <p:sp>
        <p:nvSpPr>
          <p:cNvPr id="70" name="Google Shape;70;p15"/>
          <p:cNvSpPr txBox="1"/>
          <p:nvPr>
            <p:ph type="body" idx="2"/>
          </p:nvPr>
        </p:nvSpPr>
        <p:spPr>
          <a:xfrm>
            <a:off x="4747668" y="1150293"/>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pic>
        <p:nvPicPr>
          <p:cNvPr id="71" name="Google Shape;71;p15"/>
          <p:cNvPicPr preferRelativeResize="0"/>
          <p:nvPr/>
        </p:nvPicPr>
        <p:blipFill rotWithShape="1">
          <a:blip r:embed="rId1"/>
          <a:srcRect/>
          <a:stretch>
            <a:fillRect/>
          </a:stretch>
        </p:blipFill>
        <p:spPr>
          <a:xfrm>
            <a:off x="4421700" y="1150300"/>
            <a:ext cx="1853750" cy="3416396"/>
          </a:xfrm>
          <a:prstGeom prst="rect">
            <a:avLst/>
          </a:prstGeom>
          <a:noFill/>
          <a:ln>
            <a:noFill/>
          </a:ln>
        </p:spPr>
      </p:pic>
      <p:pic>
        <p:nvPicPr>
          <p:cNvPr id="72" name="Google Shape;72;p15"/>
          <p:cNvPicPr preferRelativeResize="0"/>
          <p:nvPr/>
        </p:nvPicPr>
        <p:blipFill rotWithShape="1">
          <a:blip r:embed="rId2">
            <a:alphaModFix amt="93000"/>
          </a:blip>
          <a:srcRect b="-27583"/>
          <a:stretch>
            <a:fillRect/>
          </a:stretch>
        </p:blipFill>
        <p:spPr>
          <a:xfrm>
            <a:off x="6275450" y="1150300"/>
            <a:ext cx="3042153" cy="3966048"/>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1034400"/>
          </a:xfrm>
          <a:prstGeom prst="rect">
            <a:avLst/>
          </a:prstGeom>
          <a:solidFill>
            <a:srgbClr val="FF9900"/>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000"/>
              <a:buNone/>
            </a:pPr>
            <a:r>
              <a:rPr lang="en-US" b="1"/>
              <a:t>ABC-ul Financiar / Ce sunt banii? Sub ce formă? Cum îi gestionăm?</a:t>
            </a:r>
            <a:endParaRPr b="1"/>
          </a:p>
        </p:txBody>
      </p:sp>
      <p:sp>
        <p:nvSpPr>
          <p:cNvPr id="78" name="Google Shape;78;p16"/>
          <p:cNvSpPr txBox="1"/>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sp>
        <p:nvSpPr>
          <p:cNvPr id="79" name="Google Shape;79;p16"/>
          <p:cNvSpPr txBox="1"/>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pic>
        <p:nvPicPr>
          <p:cNvPr id="80" name="Google Shape;80;p16"/>
          <p:cNvPicPr preferRelativeResize="0"/>
          <p:nvPr/>
        </p:nvPicPr>
        <p:blipFill rotWithShape="1">
          <a:blip r:embed="rId1"/>
          <a:srcRect/>
          <a:stretch>
            <a:fillRect/>
          </a:stretch>
        </p:blipFill>
        <p:spPr>
          <a:xfrm>
            <a:off x="370205" y="1275715"/>
            <a:ext cx="4387215" cy="3764280"/>
          </a:xfrm>
          <a:prstGeom prst="rect">
            <a:avLst/>
          </a:prstGeom>
          <a:noFill/>
          <a:ln>
            <a:noFill/>
          </a:ln>
        </p:spPr>
      </p:pic>
      <p:pic>
        <p:nvPicPr>
          <p:cNvPr id="82" name="Google Shape;82;p16"/>
          <p:cNvPicPr preferRelativeResize="0"/>
          <p:nvPr/>
        </p:nvPicPr>
        <p:blipFill rotWithShape="1">
          <a:blip r:embed="rId2"/>
          <a:srcRect/>
          <a:stretch>
            <a:fillRect/>
          </a:stretch>
        </p:blipFill>
        <p:spPr>
          <a:xfrm>
            <a:off x="4712335" y="1145540"/>
            <a:ext cx="4431665" cy="38938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1193700"/>
          </a:xfrm>
          <a:prstGeom prst="rect">
            <a:avLst/>
          </a:prstGeom>
          <a:solidFill>
            <a:srgbClr val="FF9900"/>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b="1"/>
              <a:t>Atelier de creație  / Că să economisim, pușculițe pregătim!</a:t>
            </a:r>
            <a:endParaRPr b="1"/>
          </a:p>
        </p:txBody>
      </p:sp>
      <p:sp>
        <p:nvSpPr>
          <p:cNvPr id="90" name="Google Shape;90;p17"/>
          <p:cNvSpPr txBox="1"/>
          <p:nvPr>
            <p:ph type="body" idx="1"/>
          </p:nvPr>
        </p:nvSpPr>
        <p:spPr>
          <a:xfrm>
            <a:off x="5721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sp>
        <p:nvSpPr>
          <p:cNvPr id="91" name="Google Shape;91;p17"/>
          <p:cNvSpPr txBox="1"/>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pic>
        <p:nvPicPr>
          <p:cNvPr id="92" name="Google Shape;92;p17"/>
          <p:cNvPicPr preferRelativeResize="0"/>
          <p:nvPr/>
        </p:nvPicPr>
        <p:blipFill rotWithShape="1">
          <a:blip r:embed="rId1"/>
          <a:srcRect/>
          <a:stretch>
            <a:fillRect/>
          </a:stretch>
        </p:blipFill>
        <p:spPr>
          <a:xfrm>
            <a:off x="4260215" y="1297940"/>
            <a:ext cx="4572000" cy="3522345"/>
          </a:xfrm>
          <a:prstGeom prst="rect">
            <a:avLst/>
          </a:prstGeom>
          <a:noFill/>
          <a:ln>
            <a:noFill/>
          </a:ln>
        </p:spPr>
      </p:pic>
      <p:pic>
        <p:nvPicPr>
          <p:cNvPr id="93" name="Google Shape;93;p17"/>
          <p:cNvPicPr preferRelativeResize="0"/>
          <p:nvPr/>
        </p:nvPicPr>
        <p:blipFill rotWithShape="1">
          <a:blip r:embed="rId2"/>
          <a:srcRect/>
          <a:stretch>
            <a:fillRect/>
          </a:stretch>
        </p:blipFill>
        <p:spPr>
          <a:xfrm>
            <a:off x="572100" y="1638723"/>
            <a:ext cx="3782452" cy="3099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1079100"/>
          </a:xfrm>
          <a:prstGeom prst="rect">
            <a:avLst/>
          </a:prstGeom>
          <a:solidFill>
            <a:srgbClr val="FF9900"/>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b="1"/>
              <a:t>Dorințele să ni le îndeplinim, în pușculiță învățăm să economisim</a:t>
            </a:r>
            <a:r>
              <a:rPr lang="ro-RO" altLang="en-US" b="1"/>
              <a:t>!</a:t>
            </a:r>
            <a:endParaRPr lang="ro-RO" altLang="en-US" b="1"/>
          </a:p>
        </p:txBody>
      </p:sp>
      <p:sp>
        <p:nvSpPr>
          <p:cNvPr id="117" name="Google Shape;117;p20"/>
          <p:cNvSpPr txBox="1"/>
          <p:nvPr>
            <p:ph type="body" idx="1"/>
          </p:nvPr>
        </p:nvSpPr>
        <p:spPr>
          <a:xfrm>
            <a:off x="311700" y="1524125"/>
            <a:ext cx="3999900" cy="3044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endParaRPr b="1"/>
          </a:p>
        </p:txBody>
      </p:sp>
      <p:sp>
        <p:nvSpPr>
          <p:cNvPr id="118" name="Google Shape;118;p20"/>
          <p:cNvSpPr txBox="1"/>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pic>
        <p:nvPicPr>
          <p:cNvPr id="119" name="Google Shape;119;p20"/>
          <p:cNvPicPr preferRelativeResize="0"/>
          <p:nvPr/>
        </p:nvPicPr>
        <p:blipFill rotWithShape="1">
          <a:blip r:embed="rId1"/>
          <a:srcRect/>
          <a:stretch>
            <a:fillRect/>
          </a:stretch>
        </p:blipFill>
        <p:spPr>
          <a:xfrm>
            <a:off x="125730" y="1460500"/>
            <a:ext cx="8706485" cy="37458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311700" y="445025"/>
            <a:ext cx="8520600" cy="838800"/>
          </a:xfrm>
          <a:prstGeom prst="rect">
            <a:avLst/>
          </a:prstGeom>
          <a:solidFill>
            <a:srgbClr val="FF9900"/>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000"/>
              <a:buNone/>
            </a:pPr>
            <a:r>
              <a:rPr lang="en-US" b="1"/>
              <a:t>BANCOMATUL FOLOSIM DE PE CARD BANII SĂ-I SCOATEM</a:t>
            </a:r>
            <a:r>
              <a:rPr lang="ro-RO" altLang="en-US" b="1"/>
              <a:t>!</a:t>
            </a:r>
            <a:endParaRPr lang="ro-RO" altLang="en-US" b="1"/>
          </a:p>
        </p:txBody>
      </p:sp>
      <p:sp>
        <p:nvSpPr>
          <p:cNvPr id="126" name="Google Shape;126;p21"/>
          <p:cNvSpPr txBox="1"/>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sp>
        <p:nvSpPr>
          <p:cNvPr id="127" name="Google Shape;127;p21"/>
          <p:cNvSpPr txBox="1"/>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pic>
        <p:nvPicPr>
          <p:cNvPr id="128" name="Google Shape;128;p21"/>
          <p:cNvPicPr preferRelativeResize="0"/>
          <p:nvPr/>
        </p:nvPicPr>
        <p:blipFill rotWithShape="1">
          <a:blip r:embed="rId1"/>
          <a:srcRect/>
          <a:stretch>
            <a:fillRect/>
          </a:stretch>
        </p:blipFill>
        <p:spPr>
          <a:xfrm>
            <a:off x="311785" y="1486535"/>
            <a:ext cx="8519795" cy="36887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311700" y="445025"/>
            <a:ext cx="8520600" cy="572700"/>
          </a:xfrm>
          <a:prstGeom prst="rect">
            <a:avLst/>
          </a:prstGeom>
          <a:solidFill>
            <a:srgbClr val="FF9900"/>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000"/>
              <a:buNone/>
            </a:pPr>
            <a:r>
              <a:rPr lang="en-US" b="1"/>
              <a:t>Cu banii scoși de la bancomat,jucării am cumpărat!</a:t>
            </a:r>
            <a:endParaRPr b="1"/>
          </a:p>
        </p:txBody>
      </p:sp>
      <p:sp>
        <p:nvSpPr>
          <p:cNvPr id="135" name="Google Shape;135;p22"/>
          <p:cNvSpPr txBox="1"/>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sp>
        <p:nvSpPr>
          <p:cNvPr id="136" name="Google Shape;136;p22"/>
          <p:cNvSpPr txBox="1"/>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p>
        </p:txBody>
      </p:sp>
      <p:pic>
        <p:nvPicPr>
          <p:cNvPr id="137" name="Google Shape;137;p22"/>
          <p:cNvPicPr preferRelativeResize="0"/>
          <p:nvPr/>
        </p:nvPicPr>
        <p:blipFill rotWithShape="1">
          <a:blip r:embed="rId1"/>
          <a:srcRect/>
          <a:stretch>
            <a:fillRect/>
          </a:stretch>
        </p:blipFill>
        <p:spPr>
          <a:xfrm>
            <a:off x="311785" y="1152525"/>
            <a:ext cx="8288655" cy="39909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1218</Words>
  <Application>WPS Presentation</Application>
  <PresentationFormat/>
  <Paragraphs>22</Paragraphs>
  <Slides>8</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8</vt:i4>
      </vt:variant>
    </vt:vector>
  </HeadingPairs>
  <TitlesOfParts>
    <vt:vector size="15" baseType="lpstr">
      <vt:lpstr>Arial</vt:lpstr>
      <vt:lpstr>SimSun</vt:lpstr>
      <vt:lpstr>Wingdings</vt:lpstr>
      <vt:lpstr>Arial</vt:lpstr>
      <vt:lpstr>Microsoft YaHei</vt:lpstr>
      <vt:lpstr>Arial Unicode MS</vt:lpstr>
      <vt:lpstr>Simple Light</vt:lpstr>
      <vt:lpstr>GLOBAL MONEY WEEK  #GMW2024 </vt:lpstr>
      <vt:lpstr>“ABC-ul Banilor”</vt:lpstr>
      <vt:lpstr>VIZIONĂM ÎMPREUNĂ “POVESTEA BANILOR “</vt:lpstr>
      <vt:lpstr>ABC-ul Financiar / Ce sunt banii? Sub ce formă? Cum îi gestionăm?</vt:lpstr>
      <vt:lpstr>Atelier de creație  / Că să economisim, pușculițe pregătim!</vt:lpstr>
      <vt:lpstr>Dorințele să ni le îndeplinim, în pușculiță învățăm să economisim!</vt:lpstr>
      <vt:lpstr>BANCOMATUL FOLOSIM DE PE CARD BANII SĂ-I SCOATEM!</vt:lpstr>
      <vt:lpstr>Cu banii scoși de la bancomat,jucării am cumpărat!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MONEY WEEK  #GMW2024 </dc:title>
  <dc:creator/>
  <cp:lastModifiedBy>Doina</cp:lastModifiedBy>
  <cp:revision>13</cp:revision>
  <dcterms:created xsi:type="dcterms:W3CDTF">2024-03-23T23:53:00Z</dcterms:created>
  <dcterms:modified xsi:type="dcterms:W3CDTF">2024-03-24T01:08:58Z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67C8192A75AF4F21944D42427E1D408C_13</vt:lpwstr>
  </property>
  <property fmtid="{D5CDD505-2E9C-101B-9397-08002B2CF9AE}" pid="3" name="KSOProductBuildVer">
    <vt:lpwstr>1033-12.2.0.13489</vt:lpwstr>
  </property>
</Properties>
</file>