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12/14/2023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96200" cy="5078313"/>
          </a:xfrm>
          <a:prstGeom prst="rect">
            <a:avLst/>
          </a:prstGeom>
        </p:spPr>
        <p:txBody>
          <a:bodyPr wrap="square">
            <a:spAutoFit/>
          </a:bodyPr>
          <a:lstStyle/>
          <a:p>
            <a:r>
              <a:rPr lang="en-US" sz="5400" dirty="0" smtClean="0">
                <a:latin typeface="Arial Black" pitchFamily="34" charset="0"/>
              </a:rPr>
              <a:t>EDUCA</a:t>
            </a:r>
            <a:r>
              <a:rPr lang="ro-RO" sz="5400" dirty="0" smtClean="0">
                <a:latin typeface="Arial Black" pitchFamily="34" charset="0"/>
              </a:rPr>
              <a:t>ȚIE FINA</a:t>
            </a:r>
            <a:r>
              <a:rPr lang="en-US" sz="5400" dirty="0" smtClean="0">
                <a:latin typeface="Arial Black" pitchFamily="34" charset="0"/>
              </a:rPr>
              <a:t>N</a:t>
            </a:r>
            <a:r>
              <a:rPr lang="ro-RO" sz="5400" dirty="0" smtClean="0">
                <a:latin typeface="Arial Black" pitchFamily="34" charset="0"/>
              </a:rPr>
              <a:t>CIARĂ</a:t>
            </a:r>
            <a:endParaRPr lang="ro-RO" sz="4800" dirty="0" smtClean="0">
              <a:latin typeface="Sitka Text Semibold" pitchFamily="2" charset="0"/>
            </a:endParaRPr>
          </a:p>
          <a:p>
            <a:pPr algn="r"/>
            <a:endParaRPr lang="ro-RO" sz="5400" dirty="0" smtClean="0">
              <a:solidFill>
                <a:srgbClr val="464646"/>
              </a:solidFill>
              <a:latin typeface="Sitka Text Semibold" pitchFamily="2" charset="0"/>
              <a:cs typeface="Times New Roman" pitchFamily="18" charset="0"/>
            </a:endParaRPr>
          </a:p>
          <a:p>
            <a:pPr algn="r"/>
            <a:endParaRPr lang="ro-RO" sz="5400" dirty="0" smtClean="0">
              <a:solidFill>
                <a:srgbClr val="464646"/>
              </a:solidFill>
              <a:latin typeface="Sitka Text Semibold" pitchFamily="2" charset="0"/>
              <a:cs typeface="Times New Roman" pitchFamily="18" charset="0"/>
            </a:endParaRPr>
          </a:p>
          <a:p>
            <a:pPr algn="r"/>
            <a:r>
              <a:rPr lang="ro-RO" sz="5400" dirty="0" smtClean="0">
                <a:solidFill>
                  <a:srgbClr val="464646"/>
                </a:solidFill>
                <a:latin typeface="Sitka Text Semibold" pitchFamily="2" charset="0"/>
                <a:cs typeface="Times New Roman" pitchFamily="18" charset="0"/>
              </a:rPr>
              <a:t>EXEMPLU</a:t>
            </a:r>
          </a:p>
          <a:p>
            <a:pPr algn="r"/>
            <a:r>
              <a:rPr lang="ro-RO" sz="5400" dirty="0" smtClean="0">
                <a:solidFill>
                  <a:srgbClr val="464646"/>
                </a:solidFill>
                <a:latin typeface="Sitka Text Semibold" pitchFamily="2" charset="0"/>
                <a:cs typeface="Times New Roman" pitchFamily="18" charset="0"/>
              </a:rPr>
              <a:t>DE BUNĂ PRACTICĂ</a:t>
            </a:r>
            <a:endParaRPr lang="ro-RO" sz="5400" dirty="0" smtClean="0">
              <a:solidFill>
                <a:srgbClr val="464646"/>
              </a:solidFill>
              <a:latin typeface="Arial Black"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Rounded MT Bold" pitchFamily="34" charset="0"/>
              </a:rPr>
              <a:t>PROF.ÎNV.PRIMAR: CIOBĂNOIU ELENA</a:t>
            </a:r>
            <a:endParaRPr lang="ro-RO" dirty="0">
              <a:latin typeface="Arial Rounded MT Bold" pitchFamily="34" charset="0"/>
            </a:endParaRPr>
          </a:p>
        </p:txBody>
      </p:sp>
      <p:sp>
        <p:nvSpPr>
          <p:cNvPr id="3" name="Text Placeholder 2"/>
          <p:cNvSpPr>
            <a:spLocks noGrp="1"/>
          </p:cNvSpPr>
          <p:nvPr>
            <p:ph type="body" idx="2"/>
          </p:nvPr>
        </p:nvSpPr>
        <p:spPr/>
        <p:txBody>
          <a:bodyPr>
            <a:normAutofit/>
          </a:bodyPr>
          <a:lstStyle/>
          <a:p>
            <a:r>
              <a:rPr lang="ro-RO" sz="3200" dirty="0" smtClean="0">
                <a:latin typeface="Book Antiqua" pitchFamily="18" charset="0"/>
              </a:rPr>
              <a:t>LICEUL TEHNOLOGIC ,,ION BARBU</a:t>
            </a:r>
            <a:r>
              <a:rPr lang="en-US" sz="3200" dirty="0" smtClean="0">
                <a:latin typeface="Book Antiqua" pitchFamily="18" charset="0"/>
              </a:rPr>
              <a:t>”</a:t>
            </a:r>
            <a:r>
              <a:rPr lang="ro-RO" sz="3200" dirty="0" smtClean="0">
                <a:latin typeface="Book Antiqua" pitchFamily="18" charset="0"/>
              </a:rPr>
              <a:t> GIURGIU</a:t>
            </a:r>
            <a:endParaRPr lang="ro-RO" sz="3200" dirty="0">
              <a:latin typeface="Book Antiqua" pitchFamily="18" charset="0"/>
            </a:endParaRPr>
          </a:p>
        </p:txBody>
      </p:sp>
      <p:sp>
        <p:nvSpPr>
          <p:cNvPr id="4" name="Content Placeholder 3"/>
          <p:cNvSpPr>
            <a:spLocks noGrp="1"/>
          </p:cNvSpPr>
          <p:nvPr>
            <p:ph sz="half" idx="1"/>
          </p:nvPr>
        </p:nvSpPr>
        <p:spPr/>
        <p:txBody>
          <a:bodyPr/>
          <a:lstStyle/>
          <a:p>
            <a:endParaRPr lang="ro-RO" dirty="0" smtClean="0"/>
          </a:p>
          <a:p>
            <a:endParaRPr lang="ro-RO" dirty="0" smtClean="0"/>
          </a:p>
          <a:p>
            <a:endParaRPr lang="ro-RO" dirty="0" smtClean="0"/>
          </a:p>
          <a:p>
            <a:endParaRPr lang="ro-RO" dirty="0" smtClean="0"/>
          </a:p>
          <a:p>
            <a:endParaRPr lang="ro-RO" dirty="0" smtClean="0"/>
          </a:p>
          <a:p>
            <a:r>
              <a:rPr lang="ro-RO" dirty="0" smtClean="0">
                <a:latin typeface="Arial Black" pitchFamily="34" charset="0"/>
              </a:rPr>
              <a:t>CLASA A IV –A </a:t>
            </a:r>
            <a:endParaRPr lang="ro-RO"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EDUCAȚIE FINANCIARĂ</a:t>
            </a:r>
            <a:endParaRPr lang="ro-RO" dirty="0"/>
          </a:p>
        </p:txBody>
      </p:sp>
      <p:sp>
        <p:nvSpPr>
          <p:cNvPr id="3" name="Text Placeholder 2"/>
          <p:cNvSpPr>
            <a:spLocks noGrp="1"/>
          </p:cNvSpPr>
          <p:nvPr>
            <p:ph type="body" idx="2"/>
          </p:nvPr>
        </p:nvSpPr>
        <p:spPr/>
        <p:txBody>
          <a:bodyPr>
            <a:normAutofit/>
          </a:bodyPr>
          <a:lstStyle/>
          <a:p>
            <a:r>
              <a:rPr lang="ro-RO" sz="3600" dirty="0" smtClean="0">
                <a:solidFill>
                  <a:schemeClr val="tx1"/>
                </a:solidFill>
                <a:latin typeface="Times New Roman" pitchFamily="18" charset="0"/>
                <a:cs typeface="Times New Roman" pitchFamily="18" charset="0"/>
              </a:rPr>
              <a:t>Ligia Georgescu-Goloșoiu</a:t>
            </a:r>
          </a:p>
        </p:txBody>
      </p:sp>
      <p:sp>
        <p:nvSpPr>
          <p:cNvPr id="4" name="Content Placeholder 3"/>
          <p:cNvSpPr>
            <a:spLocks noGrp="1"/>
          </p:cNvSpPr>
          <p:nvPr>
            <p:ph sz="half" idx="1"/>
          </p:nvPr>
        </p:nvSpPr>
        <p:spPr/>
        <p:txBody>
          <a:bodyPr>
            <a:normAutofit/>
          </a:bodyPr>
          <a:lstStyle/>
          <a:p>
            <a:pPr algn="just"/>
            <a:r>
              <a:rPr lang="en-US" sz="2800" dirty="0" smtClean="0">
                <a:solidFill>
                  <a:schemeClr val="tx1"/>
                </a:solidFill>
                <a:latin typeface="Times New Roman" pitchFamily="18" charset="0"/>
                <a:cs typeface="Times New Roman" pitchFamily="18" charset="0"/>
              </a:rPr>
              <a:t>“</a:t>
            </a:r>
            <a:r>
              <a:rPr lang="ro-RO" sz="2800" dirty="0" smtClean="0">
                <a:solidFill>
                  <a:schemeClr val="tx1"/>
                </a:solidFill>
                <a:latin typeface="Times New Roman" pitchFamily="18" charset="0"/>
                <a:cs typeface="Times New Roman" pitchFamily="18" charset="0"/>
              </a:rPr>
              <a:t>Educația fina</a:t>
            </a:r>
            <a:r>
              <a:rPr lang="en-US" sz="2800" dirty="0" smtClean="0">
                <a:solidFill>
                  <a:schemeClr val="tx1"/>
                </a:solidFill>
                <a:latin typeface="Times New Roman" pitchFamily="18" charset="0"/>
                <a:cs typeface="Times New Roman" pitchFamily="18" charset="0"/>
              </a:rPr>
              <a:t>n</a:t>
            </a:r>
            <a:r>
              <a:rPr lang="ro-RO" sz="2800" dirty="0" smtClean="0">
                <a:solidFill>
                  <a:schemeClr val="tx1"/>
                </a:solidFill>
                <a:latin typeface="Times New Roman" pitchFamily="18" charset="0"/>
                <a:cs typeface="Times New Roman" pitchFamily="18" charset="0"/>
              </a:rPr>
              <a:t>ciară a copiilor trebuie să se realizeze încă de la vârstă fragedă, atunci când aceștia încep să ceară prima bomboană, prima jucărie. Copiii trebuie familiarizați cu banii, cu valoarea acestora, cum pot fi cheltuiți, cum pot fi economisiți, investiți sau donați, în scop caritabil.</a:t>
            </a:r>
            <a:r>
              <a:rPr lang="en-US" sz="2800" dirty="0" smtClean="0">
                <a:solidFill>
                  <a:schemeClr val="tx1"/>
                </a:solidFill>
                <a:latin typeface="Times New Roman" pitchFamily="18" charset="0"/>
                <a:cs typeface="Times New Roman" pitchFamily="18" charset="0"/>
              </a:rPr>
              <a:t>”</a:t>
            </a:r>
            <a:endParaRPr lang="ro-RO"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96200" cy="2308324"/>
          </a:xfrm>
          <a:prstGeom prst="rect">
            <a:avLst/>
          </a:prstGeom>
        </p:spPr>
        <p:txBody>
          <a:bodyPr wrap="square">
            <a:spAutoFit/>
          </a:bodyPr>
          <a:lstStyle/>
          <a:p>
            <a:pPr algn="just"/>
            <a:r>
              <a:rPr lang="ro-RO" dirty="0" smtClean="0">
                <a:latin typeface="Times New Roman" pitchFamily="18" charset="0"/>
                <a:cs typeface="Times New Roman" pitchFamily="18" charset="0"/>
              </a:rPr>
              <a:t>	Am </a:t>
            </a:r>
            <a:r>
              <a:rPr lang="en-US" dirty="0" err="1" smtClean="0">
                <a:latin typeface="Times New Roman" pitchFamily="18" charset="0"/>
                <a:cs typeface="Times New Roman" pitchFamily="18" charset="0"/>
              </a:rPr>
              <a:t>utiliza</a:t>
            </a:r>
            <a:r>
              <a:rPr lang="ro-RO" dirty="0" smtClean="0">
                <a:latin typeface="Times New Roman" pitchFamily="18" charset="0"/>
                <a:cs typeface="Times New Roman" pitchFamily="18" charset="0"/>
              </a:rPr>
              <a:t>t suportul educațional  în cadrul activităților</a:t>
            </a:r>
            <a:r>
              <a:rPr lang="en-US" dirty="0" smtClean="0">
                <a:latin typeface="Times New Roman" pitchFamily="18" charset="0"/>
                <a:cs typeface="Times New Roman" pitchFamily="18" charset="0"/>
              </a:rPr>
              <a:t> inter </a:t>
            </a:r>
            <a:r>
              <a:rPr lang="ro-RO" dirty="0" smtClean="0">
                <a:latin typeface="Times New Roman" pitchFamily="18" charset="0"/>
                <a:cs typeface="Times New Roman" pitchFamily="18" charset="0"/>
              </a:rPr>
              <a:t>și transdiciplinare. </a:t>
            </a:r>
          </a:p>
          <a:p>
            <a:pPr algn="just"/>
            <a:r>
              <a:rPr lang="ro-RO" dirty="0" smtClean="0">
                <a:latin typeface="Times New Roman" pitchFamily="18" charset="0"/>
                <a:cs typeface="Times New Roman" pitchFamily="18" charset="0"/>
              </a:rPr>
              <a:t>	Activitățile au fost integrate în cadrul orelor de comunicare în limba română, matematică, științe ale naturii, educație civică, arte vizuale și abilități practice, dar și în cadrul activităților extrașcolare</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sau diverse proiecte.</a:t>
            </a:r>
          </a:p>
          <a:p>
            <a:pPr algn="just"/>
            <a:r>
              <a:rPr lang="ro-RO" dirty="0" smtClean="0">
                <a:latin typeface="Times New Roman" pitchFamily="18" charset="0"/>
                <a:cs typeface="Times New Roman" pitchFamily="18" charset="0"/>
              </a:rPr>
              <a:t>	 Prin temele abordate, materialul a ajutat la însușirea unor noțiuni financiar bancare adecvate vârstei, iar exercițiile și exemplele practice au avut menirea de a ușura și aprofunda aceste noțiuni.</a:t>
            </a:r>
            <a:endParaRPr lang="ro-RO" dirty="0"/>
          </a:p>
        </p:txBody>
      </p:sp>
      <p:sp>
        <p:nvSpPr>
          <p:cNvPr id="3" name="Rectangle 2"/>
          <p:cNvSpPr/>
          <p:nvPr/>
        </p:nvSpPr>
        <p:spPr>
          <a:xfrm>
            <a:off x="838200" y="3124200"/>
            <a:ext cx="7620000" cy="2585323"/>
          </a:xfrm>
          <a:prstGeom prst="rect">
            <a:avLst/>
          </a:prstGeom>
        </p:spPr>
        <p:txBody>
          <a:bodyPr wrap="square">
            <a:spAutoFit/>
          </a:bodyPr>
          <a:lstStyle/>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Elevii au fost angrenați în</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-a găsi răspunsul la întrebări legate de apariția și folosirea banilor</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solidFill>
                  <a:srgbClr val="000000"/>
                </a:solidFill>
                <a:effectLst>
                  <a:outerShdw blurRad="31750" dist="25400" dir="5400000" algn="tl" rotWithShape="0">
                    <a:srgbClr val="000000">
                      <a:alpha val="25000"/>
                    </a:srgbClr>
                  </a:outerShdw>
                </a:effectLst>
                <a:latin typeface="Times New Roman" pitchFamily="18" charset="0"/>
                <a:cs typeface="Times New Roman" pitchFamily="18" charset="0"/>
              </a:rPr>
              <a:t>-a</a:t>
            </a:r>
            <a:r>
              <a:rPr lang="it-IT" dirty="0" smtClean="0">
                <a:solidFill>
                  <a:srgbClr val="000000"/>
                </a:solidFill>
                <a:latin typeface="Times New Roman" pitchFamily="18" charset="0"/>
                <a:cs typeface="Times New Roman" pitchFamily="18" charset="0"/>
              </a:rPr>
              <a:t> </a:t>
            </a:r>
            <a:r>
              <a:rPr lang="ro-RO" dirty="0" smtClean="0">
                <a:solidFill>
                  <a:srgbClr val="000000"/>
                </a:solidFill>
                <a:latin typeface="Times New Roman" pitchFamily="18" charset="0"/>
                <a:cs typeface="Times New Roman" pitchFamily="18" charset="0"/>
              </a:rPr>
              <a:t>î</a:t>
            </a:r>
            <a:r>
              <a:rPr lang="it-IT" dirty="0" smtClean="0">
                <a:solidFill>
                  <a:srgbClr val="000000"/>
                </a:solidFill>
                <a:latin typeface="Times New Roman" pitchFamily="18" charset="0"/>
                <a:cs typeface="Times New Roman" pitchFamily="18" charset="0"/>
              </a:rPr>
              <a:t>nv</a:t>
            </a:r>
            <a:r>
              <a:rPr lang="ro-RO" dirty="0" smtClean="0">
                <a:solidFill>
                  <a:srgbClr val="000000"/>
                </a:solidFill>
                <a:latin typeface="Times New Roman" pitchFamily="18" charset="0"/>
                <a:cs typeface="Times New Roman" pitchFamily="18" charset="0"/>
              </a:rPr>
              <a:t>ăț</a:t>
            </a:r>
            <a:r>
              <a:rPr lang="it-IT" dirty="0" smtClean="0">
                <a:solidFill>
                  <a:srgbClr val="000000"/>
                </a:solidFill>
                <a:latin typeface="Times New Roman" pitchFamily="18" charset="0"/>
                <a:cs typeface="Times New Roman" pitchFamily="18" charset="0"/>
              </a:rPr>
              <a:t>a s</a:t>
            </a:r>
            <a:r>
              <a:rPr lang="ro-RO" dirty="0" smtClean="0">
                <a:solidFill>
                  <a:srgbClr val="000000"/>
                </a:solidFill>
                <a:latin typeface="Times New Roman" pitchFamily="18" charset="0"/>
                <a:cs typeface="Times New Roman" pitchFamily="18" charset="0"/>
              </a:rPr>
              <a:t>ă</a:t>
            </a:r>
            <a:r>
              <a:rPr lang="it-IT" dirty="0" smtClean="0">
                <a:solidFill>
                  <a:srgbClr val="000000"/>
                </a:solidFill>
                <a:latin typeface="Times New Roman" pitchFamily="18" charset="0"/>
                <a:cs typeface="Times New Roman" pitchFamily="18" charset="0"/>
              </a:rPr>
              <a:t> fie mai cump</a:t>
            </a:r>
            <a:r>
              <a:rPr lang="ro-RO" dirty="0" smtClean="0">
                <a:solidFill>
                  <a:srgbClr val="000000"/>
                </a:solidFill>
                <a:latin typeface="Times New Roman" pitchFamily="18" charset="0"/>
                <a:cs typeface="Times New Roman" pitchFamily="18" charset="0"/>
              </a:rPr>
              <a:t>ă</a:t>
            </a:r>
            <a:r>
              <a:rPr lang="it-IT" dirty="0" smtClean="0">
                <a:solidFill>
                  <a:srgbClr val="000000"/>
                </a:solidFill>
                <a:latin typeface="Times New Roman" pitchFamily="18" charset="0"/>
                <a:cs typeface="Times New Roman" pitchFamily="18" charset="0"/>
              </a:rPr>
              <a:t>ta</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ș</a:t>
            </a:r>
            <a:r>
              <a:rPr lang="it-IT" dirty="0" smtClean="0">
                <a:solidFill>
                  <a:srgbClr val="000000"/>
                </a:solidFill>
                <a:latin typeface="Times New Roman" pitchFamily="18" charset="0"/>
                <a:cs typeface="Times New Roman" pitchFamily="18" charset="0"/>
              </a:rPr>
              <a:t>i echilibra</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î</a:t>
            </a:r>
            <a:r>
              <a:rPr lang="it-IT" dirty="0" smtClean="0">
                <a:solidFill>
                  <a:srgbClr val="000000"/>
                </a:solidFill>
                <a:latin typeface="Times New Roman" pitchFamily="18" charset="0"/>
                <a:cs typeface="Times New Roman" pitchFamily="18" charset="0"/>
              </a:rPr>
              <a:t>n cheltuirea banilor</a:t>
            </a:r>
            <a:r>
              <a:rPr lang="ro-RO" dirty="0" smtClean="0">
                <a:solidFill>
                  <a:srgbClr val="000000"/>
                </a:solidFill>
                <a:latin typeface="Times New Roman" pitchFamily="18" charset="0"/>
                <a:cs typeface="Times New Roman" pitchFamily="18" charset="0"/>
              </a:rPr>
              <a:t>;</a:t>
            </a:r>
            <a:r>
              <a:rPr lang="it-IT" dirty="0" smtClean="0">
                <a:solidFill>
                  <a:srgbClr val="000000"/>
                </a:solidFill>
                <a:latin typeface="Times New Roman" pitchFamily="18" charset="0"/>
                <a:cs typeface="Times New Roman" pitchFamily="18" charset="0"/>
              </a:rPr>
              <a:t> </a:t>
            </a:r>
            <a:endParaRPr lang="it-IT" dirty="0" smtClean="0">
              <a:solidFill>
                <a:srgbClr val="666666"/>
              </a:solidFill>
              <a:latin typeface="Times New Roman" pitchFamily="18" charset="0"/>
              <a:cs typeface="Times New Roman" pitchFamily="18" charset="0"/>
            </a:endParaRPr>
          </a:p>
          <a:p>
            <a:pPr marL="109728" indent="0" algn="just" fontAlgn="base">
              <a:buNone/>
            </a:pPr>
            <a:r>
              <a:rPr lang="ro-RO" dirty="0" smtClean="0">
                <a:solidFill>
                  <a:srgbClr val="000000"/>
                </a:solidFill>
                <a:latin typeface="Times New Roman" pitchFamily="18" charset="0"/>
                <a:cs typeface="Times New Roman" pitchFamily="18" charset="0"/>
              </a:rPr>
              <a:t>- a </a:t>
            </a:r>
            <a:r>
              <a:rPr lang="it-IT" dirty="0" smtClean="0">
                <a:solidFill>
                  <a:srgbClr val="000000"/>
                </a:solidFill>
                <a:latin typeface="Times New Roman" pitchFamily="18" charset="0"/>
                <a:cs typeface="Times New Roman" pitchFamily="18" charset="0"/>
              </a:rPr>
              <a:t>deprind</a:t>
            </a:r>
            <a:r>
              <a:rPr lang="ro-RO" dirty="0" smtClean="0">
                <a:solidFill>
                  <a:srgbClr val="000000"/>
                </a:solidFill>
                <a:latin typeface="Times New Roman" pitchFamily="18" charset="0"/>
                <a:cs typeface="Times New Roman" pitchFamily="18" charset="0"/>
              </a:rPr>
              <a:t>e</a:t>
            </a:r>
            <a:r>
              <a:rPr lang="it-IT" dirty="0" smtClean="0">
                <a:solidFill>
                  <a:srgbClr val="000000"/>
                </a:solidFill>
                <a:latin typeface="Times New Roman" pitchFamily="18" charset="0"/>
                <a:cs typeface="Times New Roman" pitchFamily="18" charset="0"/>
              </a:rPr>
              <a:t> obiceiul economisirii </a:t>
            </a:r>
            <a:r>
              <a:rPr lang="ro-RO" dirty="0" smtClean="0">
                <a:solidFill>
                  <a:srgbClr val="000000"/>
                </a:solidFill>
                <a:latin typeface="Times New Roman" pitchFamily="18" charset="0"/>
                <a:cs typeface="Times New Roman" pitchFamily="18" charset="0"/>
              </a:rPr>
              <a:t>ș</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  a realizab</a:t>
            </a:r>
            <a:r>
              <a:rPr lang="it-IT" dirty="0" smtClean="0">
                <a:solidFill>
                  <a:srgbClr val="000000"/>
                </a:solidFill>
                <a:latin typeface="Times New Roman" pitchFamily="18" charset="0"/>
                <a:cs typeface="Times New Roman" pitchFamily="18" charset="0"/>
              </a:rPr>
              <a:t>importan</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a </a:t>
            </a:r>
            <a:r>
              <a:rPr lang="ro-RO" dirty="0" smtClean="0">
                <a:solidFill>
                  <a:srgbClr val="000000"/>
                </a:solidFill>
                <a:latin typeface="Times New Roman" pitchFamily="18" charset="0"/>
                <a:cs typeface="Times New Roman" pitchFamily="18" charset="0"/>
              </a:rPr>
              <a:t>acestuia</a:t>
            </a:r>
            <a:r>
              <a:rPr lang="it-IT" dirty="0" smtClean="0">
                <a:solidFill>
                  <a:srgbClr val="000000"/>
                </a:solidFill>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 a înțege că plata vine ca urmare a prestării unor servicii, că există un buget al familiei care trebuie gestionat cu chibzuință între necesități și satisfacerea dorințelor</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latin typeface="Times New Roman" pitchFamily="18" charset="0"/>
                <a:cs typeface="Times New Roman" pitchFamily="18" charset="0"/>
              </a:rPr>
              <a:t>-a participa la activități care au au rolul formării unor dep</a:t>
            </a:r>
            <a:r>
              <a:rPr lang="en-US" dirty="0" smtClean="0">
                <a:latin typeface="Times New Roman" pitchFamily="18" charset="0"/>
                <a:cs typeface="Times New Roman" pitchFamily="18" charset="0"/>
              </a:rPr>
              <a:t>r</a:t>
            </a:r>
            <a:r>
              <a:rPr lang="ro-RO" dirty="0" smtClean="0">
                <a:latin typeface="Times New Roman" pitchFamily="18" charset="0"/>
                <a:cs typeface="Times New Roman" pitchFamily="18" charset="0"/>
              </a:rPr>
              <a:t>inderi de viață independentă</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o-RO"/>
          </a:p>
        </p:txBody>
      </p:sp>
      <p:pic>
        <p:nvPicPr>
          <p:cNvPr id="2049" name="Picture 1" descr="WhatsApp Image 2023-12-14 at 19.08.05"/>
          <p:cNvPicPr>
            <a:picLocks noChangeAspect="1" noChangeArrowheads="1"/>
          </p:cNvPicPr>
          <p:nvPr/>
        </p:nvPicPr>
        <p:blipFill>
          <a:blip r:embed="rId2"/>
          <a:srcRect/>
          <a:stretch>
            <a:fillRect/>
          </a:stretch>
        </p:blipFill>
        <p:spPr bwMode="auto">
          <a:xfrm>
            <a:off x="762000" y="747712"/>
            <a:ext cx="7696200" cy="55768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aptop\Desktop\EDUCAȚIE FINANCIARĂ\WhatsApp Image 2023-12-14 at 19.08.05 (1).jpeg"/>
          <p:cNvPicPr/>
          <p:nvPr/>
        </p:nvPicPr>
        <p:blipFill>
          <a:blip r:embed="rId2"/>
          <a:srcRect/>
          <a:stretch>
            <a:fillRect/>
          </a:stretch>
        </p:blipFill>
        <p:spPr bwMode="auto">
          <a:xfrm>
            <a:off x="685800" y="838200"/>
            <a:ext cx="8000999" cy="5334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aptop\Desktop\EDUCAȚIE FINANCIARĂ\WhatsApp Image 2023-12-14 at 19.08.06 (1).jpeg"/>
          <p:cNvPicPr/>
          <p:nvPr/>
        </p:nvPicPr>
        <p:blipFill>
          <a:blip r:embed="rId2"/>
          <a:srcRect/>
          <a:stretch>
            <a:fillRect/>
          </a:stretch>
        </p:blipFill>
        <p:spPr bwMode="auto">
          <a:xfrm>
            <a:off x="685800" y="457200"/>
            <a:ext cx="7620000" cy="5943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aptop\Desktop\EDUCAȚIE FINANCIARĂ\WhatsApp Image 2023-12-14 at 19.08.06.jpeg"/>
          <p:cNvPicPr/>
          <p:nvPr/>
        </p:nvPicPr>
        <p:blipFill>
          <a:blip r:embed="rId2"/>
          <a:srcRect/>
          <a:stretch>
            <a:fillRect/>
          </a:stretch>
        </p:blipFill>
        <p:spPr bwMode="auto">
          <a:xfrm>
            <a:off x="609600" y="838200"/>
            <a:ext cx="8000999" cy="5410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TotalTime>
  <Words>116</Words>
  <Application>Microsoft Office PowerPoint</Application>
  <PresentationFormat>On-screen Show (4:3)</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Slide 1</vt:lpstr>
      <vt:lpstr>PROF.ÎNV.PRIMAR: CIOBĂNOIU ELENA</vt:lpstr>
      <vt:lpstr>EDUCAȚIE FINANCIARĂ</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dc:creator>
  <cp:lastModifiedBy>Laptop</cp:lastModifiedBy>
  <cp:revision>13</cp:revision>
  <dcterms:created xsi:type="dcterms:W3CDTF">2006-08-16T00:00:00Z</dcterms:created>
  <dcterms:modified xsi:type="dcterms:W3CDTF">2023-12-14T17:51:57Z</dcterms:modified>
</cp:coreProperties>
</file>