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64" r:id="rId6"/>
    <p:sldId id="263" r:id="rId7"/>
    <p:sldId id="266" r:id="rId8"/>
    <p:sldId id="269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3C1BD-0CDF-4F8B-A8F4-A2B69FF1FF6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18218-B588-45D4-8654-6719ADDAF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3C1BD-0CDF-4F8B-A8F4-A2B69FF1FF6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18218-B588-45D4-8654-6719ADDAF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3C1BD-0CDF-4F8B-A8F4-A2B69FF1FF6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18218-B588-45D4-8654-6719ADDAF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3C1BD-0CDF-4F8B-A8F4-A2B69FF1FF6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18218-B588-45D4-8654-6719ADDAF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3C1BD-0CDF-4F8B-A8F4-A2B69FF1FF6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18218-B588-45D4-8654-6719ADDAF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3C1BD-0CDF-4F8B-A8F4-A2B69FF1FF6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18218-B588-45D4-8654-6719ADDAF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3C1BD-0CDF-4F8B-A8F4-A2B69FF1FF6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18218-B588-45D4-8654-6719ADDAF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3C1BD-0CDF-4F8B-A8F4-A2B69FF1FF6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18218-B588-45D4-8654-6719ADDAF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3C1BD-0CDF-4F8B-A8F4-A2B69FF1FF6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18218-B588-45D4-8654-6719ADDAF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3C1BD-0CDF-4F8B-A8F4-A2B69FF1FF6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18218-B588-45D4-8654-6719ADDAF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73C1BD-0CDF-4F8B-A8F4-A2B69FF1FF6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18218-B588-45D4-8654-6719ADDAFB1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73C1BD-0CDF-4F8B-A8F4-A2B69FF1FF6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E818218-B588-45D4-8654-6719ADDAFB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7337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ro-RO" sz="3100" b="1" dirty="0" smtClean="0">
                <a:solidFill>
                  <a:srgbClr val="FFFF00"/>
                </a:solidFill>
              </a:rPr>
              <a:t>SĂPTĂMÂN</a:t>
            </a:r>
            <a:r>
              <a:rPr lang="en-US" sz="3100" b="1" dirty="0" smtClean="0">
                <a:solidFill>
                  <a:srgbClr val="FFFF00"/>
                </a:solidFill>
              </a:rPr>
              <a:t>A</a:t>
            </a:r>
            <a:r>
              <a:rPr lang="ro-RO" sz="3100" b="1" dirty="0" smtClean="0">
                <a:solidFill>
                  <a:srgbClr val="FFFF00"/>
                </a:solidFill>
              </a:rPr>
              <a:t> MONDIALĂ </a:t>
            </a:r>
            <a:r>
              <a:rPr lang="ro-RO" sz="3100" b="1" dirty="0">
                <a:solidFill>
                  <a:srgbClr val="FFFF00"/>
                </a:solidFill>
              </a:rPr>
              <a:t>A BANILOR </a:t>
            </a:r>
            <a:r>
              <a:rPr lang="en-US" sz="3100" dirty="0">
                <a:solidFill>
                  <a:srgbClr val="FFFF00"/>
                </a:solidFill>
              </a:rPr>
              <a:t/>
            </a:r>
            <a:br>
              <a:rPr lang="en-US" sz="3100" dirty="0">
                <a:solidFill>
                  <a:srgbClr val="FFFF00"/>
                </a:solidFill>
              </a:rPr>
            </a:br>
            <a:r>
              <a:rPr lang="ro-RO" sz="3100" b="1" dirty="0">
                <a:solidFill>
                  <a:srgbClr val="FFFF00"/>
                </a:solidFill>
              </a:rPr>
              <a:t>„Planifică-ți banii, plantează-ți viitorul” 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ro-RO" sz="2000" b="1" dirty="0" smtClean="0">
                <a:solidFill>
                  <a:srgbClr val="FFFF00"/>
                </a:solidFill>
              </a:rPr>
              <a:t>20-26 </a:t>
            </a:r>
            <a:r>
              <a:rPr lang="ro-RO" sz="2000" b="1" dirty="0">
                <a:solidFill>
                  <a:srgbClr val="FFFF00"/>
                </a:solidFill>
              </a:rPr>
              <a:t>MARTIE 2023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7315200" cy="1447800"/>
          </a:xfrm>
        </p:spPr>
        <p:txBody>
          <a:bodyPr>
            <a:normAutofit/>
          </a:bodyPr>
          <a:lstStyle/>
          <a:p>
            <a:pPr algn="r"/>
            <a:r>
              <a:rPr lang="en-US" sz="1400" dirty="0" err="1" smtClean="0">
                <a:solidFill>
                  <a:schemeClr val="tx1"/>
                </a:solidFill>
              </a:rPr>
              <a:t>Grădiniţa</a:t>
            </a:r>
            <a:r>
              <a:rPr lang="en-US" sz="1400" dirty="0" smtClean="0">
                <a:solidFill>
                  <a:schemeClr val="tx1"/>
                </a:solidFill>
              </a:rPr>
              <a:t> cu program </a:t>
            </a:r>
            <a:r>
              <a:rPr lang="en-US" sz="1400" dirty="0" err="1" smtClean="0">
                <a:solidFill>
                  <a:schemeClr val="tx1"/>
                </a:solidFill>
              </a:rPr>
              <a:t>prelungit</a:t>
            </a:r>
            <a:r>
              <a:rPr lang="en-US" sz="1400" dirty="0" smtClean="0">
                <a:solidFill>
                  <a:schemeClr val="tx1"/>
                </a:solidFill>
              </a:rPr>
              <a:t> “</a:t>
            </a:r>
            <a:r>
              <a:rPr lang="en-US" sz="1400" dirty="0" err="1" smtClean="0">
                <a:solidFill>
                  <a:schemeClr val="tx1"/>
                </a:solidFill>
              </a:rPr>
              <a:t>Sfântul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Mucenic</a:t>
            </a:r>
            <a:r>
              <a:rPr lang="en-US" sz="1400" dirty="0" smtClean="0">
                <a:solidFill>
                  <a:schemeClr val="tx1"/>
                </a:solidFill>
              </a:rPr>
              <a:t> Mina”, </a:t>
            </a:r>
          </a:p>
          <a:p>
            <a:pPr algn="r"/>
            <a:r>
              <a:rPr lang="en-US" sz="1400" dirty="0" err="1" smtClean="0">
                <a:solidFill>
                  <a:schemeClr val="tx1"/>
                </a:solidFill>
              </a:rPr>
              <a:t>Municipiul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Ploieşti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judeţul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Prahova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n-US" sz="1400" dirty="0" err="1" smtClean="0">
                <a:solidFill>
                  <a:schemeClr val="tx1"/>
                </a:solidFill>
              </a:rPr>
              <a:t>Profesor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învăţământ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preşcolar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Coman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Florica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n-US" sz="1400" dirty="0" err="1" smtClean="0">
                <a:solidFill>
                  <a:schemeClr val="tx1"/>
                </a:solidFill>
              </a:rPr>
              <a:t>Grupa</a:t>
            </a:r>
            <a:r>
              <a:rPr lang="en-US" sz="1400" dirty="0" smtClean="0">
                <a:solidFill>
                  <a:schemeClr val="tx1"/>
                </a:solidFill>
              </a:rPr>
              <a:t>: mare “</a:t>
            </a:r>
            <a:r>
              <a:rPr lang="en-US" sz="1400" dirty="0" err="1" smtClean="0">
                <a:solidFill>
                  <a:schemeClr val="tx1"/>
                </a:solidFill>
              </a:rPr>
              <a:t>Gărgăriţe</a:t>
            </a:r>
            <a:r>
              <a:rPr lang="en-US" sz="1600" dirty="0" smtClean="0">
                <a:solidFill>
                  <a:schemeClr val="tx1"/>
                </a:solidFill>
              </a:rPr>
              <a:t>” </a:t>
            </a:r>
          </a:p>
          <a:p>
            <a:pPr algn="r"/>
            <a:endParaRPr lang="en-US" sz="1600" dirty="0"/>
          </a:p>
        </p:txBody>
      </p:sp>
      <p:pic>
        <p:nvPicPr>
          <p:cNvPr id="6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 rot="1207969">
            <a:off x="279626" y="4635344"/>
            <a:ext cx="1974525" cy="1566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66294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</a:rPr>
              <a:t>Tema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săptămânii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mondiale</a:t>
            </a:r>
            <a:r>
              <a:rPr lang="en-US" sz="2400" dirty="0" smtClean="0">
                <a:solidFill>
                  <a:srgbClr val="00B050"/>
                </a:solidFill>
              </a:rPr>
              <a:t> a </a:t>
            </a:r>
            <a:r>
              <a:rPr lang="en-US" sz="2400" dirty="0" err="1" smtClean="0">
                <a:solidFill>
                  <a:srgbClr val="00B050"/>
                </a:solidFill>
              </a:rPr>
              <a:t>banilor</a:t>
            </a: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438400"/>
            <a:ext cx="6172200" cy="394335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</a:rPr>
              <a:t>Materiale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reciclabile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colectăm</a:t>
            </a:r>
            <a:r>
              <a:rPr lang="en-US" sz="2400" dirty="0" smtClean="0">
                <a:solidFill>
                  <a:srgbClr val="00B050"/>
                </a:solidFill>
              </a:rPr>
              <a:t>,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err="1" smtClean="0">
                <a:solidFill>
                  <a:srgbClr val="00B050"/>
                </a:solidFill>
              </a:rPr>
              <a:t>Jucării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realizăm</a:t>
            </a:r>
            <a:r>
              <a:rPr lang="en-US" sz="2400" dirty="0" smtClean="0">
                <a:solidFill>
                  <a:srgbClr val="00B050"/>
                </a:solidFill>
              </a:rPr>
              <a:t>,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err="1" smtClean="0">
                <a:solidFill>
                  <a:srgbClr val="00B050"/>
                </a:solidFill>
              </a:rPr>
              <a:t>În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puşculiţă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bănuţi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adunăm</a:t>
            </a:r>
            <a:r>
              <a:rPr lang="en-US" sz="2400" dirty="0" smtClean="0">
                <a:solidFill>
                  <a:srgbClr val="00B050"/>
                </a:solidFill>
              </a:rPr>
              <a:t>,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err="1" smtClean="0">
                <a:solidFill>
                  <a:srgbClr val="00B050"/>
                </a:solidFill>
              </a:rPr>
              <a:t>Şi,obiecte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necesare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cumpărăm</a:t>
            </a:r>
            <a:r>
              <a:rPr lang="en-US" sz="2400" dirty="0" smtClean="0">
                <a:solidFill>
                  <a:srgbClr val="00B050"/>
                </a:solidFill>
              </a:rPr>
              <a:t>!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6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 rot="1233688">
            <a:off x="397318" y="3774894"/>
            <a:ext cx="1295400" cy="1066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8600"/>
            <a:ext cx="8183880" cy="9144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Actitivt</a:t>
            </a:r>
            <a:r>
              <a:rPr lang="vi-VN" dirty="0" smtClean="0">
                <a:solidFill>
                  <a:srgbClr val="0070C0"/>
                </a:solidFill>
              </a:rPr>
              <a:t>ăţ</a:t>
            </a:r>
            <a:r>
              <a:rPr lang="en-US" dirty="0" err="1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liber-alese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7224" y="1143000"/>
            <a:ext cx="4421976" cy="838200"/>
          </a:xfrm>
        </p:spPr>
        <p:txBody>
          <a:bodyPr>
            <a:normAutofit fontScale="92500"/>
          </a:bodyPr>
          <a:lstStyle/>
          <a:p>
            <a:r>
              <a:rPr lang="en-US" sz="1900" dirty="0" err="1" smtClean="0">
                <a:solidFill>
                  <a:srgbClr val="002060"/>
                </a:solidFill>
              </a:rPr>
              <a:t>Dis</a:t>
            </a:r>
            <a:r>
              <a:rPr lang="en-US" sz="1900" dirty="0" smtClean="0">
                <a:solidFill>
                  <a:srgbClr val="002060"/>
                </a:solidFill>
              </a:rPr>
              <a:t>-de-</a:t>
            </a:r>
            <a:r>
              <a:rPr lang="en-US" sz="1900" dirty="0" err="1" smtClean="0">
                <a:solidFill>
                  <a:srgbClr val="002060"/>
                </a:solidFill>
              </a:rPr>
              <a:t>dimineaţ</a:t>
            </a:r>
            <a:r>
              <a:rPr lang="vi-VN" sz="1900" dirty="0" smtClean="0">
                <a:solidFill>
                  <a:srgbClr val="002060"/>
                </a:solidFill>
              </a:rPr>
              <a:t>ă</a:t>
            </a:r>
            <a:r>
              <a:rPr lang="en-US" sz="1900" dirty="0" smtClean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ne-am </a:t>
            </a:r>
            <a:r>
              <a:rPr lang="en-US" sz="1900" dirty="0" err="1" smtClean="0">
                <a:solidFill>
                  <a:srgbClr val="002060"/>
                </a:solidFill>
              </a:rPr>
              <a:t>adunat</a:t>
            </a:r>
            <a:endParaRPr lang="en-US" sz="1900" dirty="0" smtClean="0">
              <a:solidFill>
                <a:srgbClr val="002060"/>
              </a:solidFill>
            </a:endParaRPr>
          </a:p>
          <a:p>
            <a:r>
              <a:rPr lang="en-US" sz="1900" dirty="0" smtClean="0">
                <a:solidFill>
                  <a:srgbClr val="002060"/>
                </a:solidFill>
              </a:rPr>
              <a:t>La </a:t>
            </a:r>
            <a:r>
              <a:rPr lang="en-US" sz="1900" dirty="0" smtClean="0">
                <a:solidFill>
                  <a:srgbClr val="002060"/>
                </a:solidFill>
              </a:rPr>
              <a:t>centre </a:t>
            </a:r>
            <a:r>
              <a:rPr lang="en-US" sz="1900" dirty="0" err="1" smtClean="0">
                <a:solidFill>
                  <a:srgbClr val="002060"/>
                </a:solidFill>
              </a:rPr>
              <a:t>noi</a:t>
            </a:r>
            <a:r>
              <a:rPr lang="en-US" sz="1900" dirty="0" smtClean="0">
                <a:solidFill>
                  <a:srgbClr val="002060"/>
                </a:solidFill>
              </a:rPr>
              <a:t> am </a:t>
            </a:r>
            <a:r>
              <a:rPr lang="en-US" sz="1900" dirty="0" err="1" smtClean="0">
                <a:solidFill>
                  <a:srgbClr val="002060"/>
                </a:solidFill>
              </a:rPr>
              <a:t>lucrat</a:t>
            </a:r>
            <a:r>
              <a:rPr lang="en-US" sz="1900" dirty="0" smtClean="0">
                <a:solidFill>
                  <a:srgbClr val="002060"/>
                </a:solidFill>
              </a:rPr>
              <a:t>…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2438400" y="1828800"/>
            <a:ext cx="6145689" cy="9144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Construcţii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</a:rPr>
              <a:t>Banca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1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 rot="1233688">
            <a:off x="257447" y="4996365"/>
            <a:ext cx="1295400" cy="9956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Users\User\Desktop\FINANCIARA\POZE BANCA\banca\93b00216-9944-4b6a-b0b6-01bc07f0d4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2286000"/>
            <a:ext cx="2743199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8" descr="C:\Users\User\Desktop\FINANCIARA\POZE BANCA\banca\dcbc9eb9-fe4e-4e9f-b0cd-91eb626586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038600"/>
            <a:ext cx="2640541" cy="198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User\Desktop\FINANCIARA\POZE BANCA\banca\f4b2e535-1e69-4d73-a908-16ae519c8ad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209800"/>
            <a:ext cx="2665941" cy="1999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3" descr="C:\Users\User\Desktop\FINANCIARA\POZE BANCA\banca\c353ba54-7620-47af-bece-5c49320d08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429000"/>
            <a:ext cx="3287183" cy="2465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8600"/>
            <a:ext cx="8183880" cy="9144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Actitivt</a:t>
            </a:r>
            <a:r>
              <a:rPr lang="vi-VN" dirty="0" smtClean="0">
                <a:solidFill>
                  <a:srgbClr val="0070C0"/>
                </a:solidFill>
              </a:rPr>
              <a:t>ăţ</a:t>
            </a:r>
            <a:r>
              <a:rPr lang="en-US" dirty="0" err="1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liber-alese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7224" y="1447800"/>
            <a:ext cx="4117176" cy="762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Puzzle: </a:t>
            </a:r>
            <a:r>
              <a:rPr lang="en-US" sz="2200" dirty="0" err="1" smtClean="0">
                <a:solidFill>
                  <a:srgbClr val="002060"/>
                </a:solidFill>
              </a:rPr>
              <a:t>Bani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româneşti</a:t>
            </a:r>
            <a:endParaRPr lang="en-US" sz="22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419600" y="1676400"/>
            <a:ext cx="4164489" cy="762000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solidFill>
                  <a:srgbClr val="002060"/>
                </a:solidFill>
              </a:rPr>
              <a:t>Artă</a:t>
            </a:r>
            <a:r>
              <a:rPr lang="en-US" sz="2200" dirty="0" smtClean="0">
                <a:solidFill>
                  <a:srgbClr val="002060"/>
                </a:solidFill>
              </a:rPr>
              <a:t>: </a:t>
            </a:r>
            <a:r>
              <a:rPr lang="en-US" sz="2200" dirty="0" err="1" smtClean="0">
                <a:solidFill>
                  <a:srgbClr val="002060"/>
                </a:solidFill>
              </a:rPr>
              <a:t>Monede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şi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bacnote</a:t>
            </a:r>
            <a:endParaRPr lang="en-US" sz="22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User\Desktop\FINANCIARA\POZE BANCA\puzzle\3ef9501b-f9ae-49d5-8b1d-5e5826b6bed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FINANCIARA\POZE BANCA\monede\3ff2b8ab-de67-4232-8a6f-12cf2744e3f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2235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User\Desktop\FINANCIARA\POZE BANCA\puzzle\d5d9913e-408f-4b10-8629-a651da5383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733800"/>
            <a:ext cx="30988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User\Desktop\FINANCIARA\POZE BANCA\monede\8085df08-b8c8-44eb-a457-022b9147eb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477667"/>
            <a:ext cx="3164432" cy="259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1.png"/>
          <p:cNvPicPr/>
          <p:nvPr/>
        </p:nvPicPr>
        <p:blipFill>
          <a:blip r:embed="rId6" cstate="print"/>
          <a:stretch>
            <a:fillRect/>
          </a:stretch>
        </p:blipFill>
        <p:spPr>
          <a:xfrm rot="1233688">
            <a:off x="424114" y="5227554"/>
            <a:ext cx="1295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105400"/>
            <a:ext cx="7162800" cy="1066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DLC-</a:t>
            </a:r>
            <a:r>
              <a:rPr lang="en-US" sz="2200" dirty="0" err="1" smtClean="0"/>
              <a:t>poveste</a:t>
            </a:r>
            <a:r>
              <a:rPr lang="en-US" sz="2200" dirty="0" smtClean="0"/>
              <a:t>              DOS-</a:t>
            </a:r>
            <a:r>
              <a:rPr lang="en-US" sz="2200" dirty="0" err="1" smtClean="0"/>
              <a:t>activitate</a:t>
            </a:r>
            <a:r>
              <a:rPr lang="en-US" sz="2200" dirty="0" smtClean="0"/>
              <a:t> </a:t>
            </a:r>
            <a:r>
              <a:rPr lang="en-US" sz="2200" dirty="0" err="1" smtClean="0"/>
              <a:t>practic</a:t>
            </a:r>
            <a:r>
              <a:rPr lang="vi-VN" sz="2200" dirty="0" smtClean="0"/>
              <a:t>ă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 smtClean="0"/>
              <a:t>In </a:t>
            </a:r>
            <a:r>
              <a:rPr lang="en-US" sz="1400" dirty="0" err="1" smtClean="0"/>
              <a:t>lumea</a:t>
            </a:r>
            <a:r>
              <a:rPr lang="en-US" sz="1400" dirty="0" smtClean="0"/>
              <a:t> </a:t>
            </a:r>
            <a:r>
              <a:rPr lang="en-US" sz="1400" dirty="0" err="1" smtClean="0"/>
              <a:t>povestilor</a:t>
            </a:r>
            <a:r>
              <a:rPr lang="en-US" sz="1400" dirty="0" smtClean="0"/>
              <a:t> am </a:t>
            </a:r>
            <a:r>
              <a:rPr lang="en-US" sz="1400" dirty="0" err="1" smtClean="0"/>
              <a:t>calatorit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Si </a:t>
            </a:r>
            <a:r>
              <a:rPr lang="en-US" sz="1400" dirty="0" err="1" smtClean="0"/>
              <a:t>banul</a:t>
            </a:r>
            <a:r>
              <a:rPr lang="en-US" sz="1400" dirty="0" smtClean="0"/>
              <a:t> </a:t>
            </a:r>
            <a:r>
              <a:rPr lang="en-US" sz="1400" dirty="0" err="1" smtClean="0"/>
              <a:t>muncit</a:t>
            </a:r>
            <a:endParaRPr lang="en-US" sz="1400" dirty="0" smtClean="0"/>
          </a:p>
          <a:p>
            <a:r>
              <a:rPr lang="en-US" sz="1400" dirty="0" smtClean="0"/>
              <a:t>Am </a:t>
            </a:r>
            <a:r>
              <a:rPr lang="en-US" sz="1400" dirty="0" err="1" smtClean="0"/>
              <a:t>descoperit</a:t>
            </a:r>
            <a:r>
              <a:rPr lang="en-US" sz="1400" dirty="0" smtClean="0"/>
              <a:t>…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500" dirty="0" smtClean="0"/>
              <a:t>Am </a:t>
            </a:r>
            <a:r>
              <a:rPr lang="en-US" sz="1500" dirty="0" err="1" smtClean="0"/>
              <a:t>discutat</a:t>
            </a:r>
            <a:r>
              <a:rPr lang="en-US" sz="1500" dirty="0" smtClean="0"/>
              <a:t>, am </a:t>
            </a:r>
            <a:r>
              <a:rPr lang="en-US" sz="1500" dirty="0" err="1" smtClean="0"/>
              <a:t>colaborat</a:t>
            </a:r>
            <a:r>
              <a:rPr lang="en-US" sz="1400" dirty="0" smtClean="0"/>
              <a:t>,</a:t>
            </a:r>
          </a:p>
          <a:p>
            <a:r>
              <a:rPr lang="en-US" sz="1400" dirty="0" err="1" smtClean="0"/>
              <a:t>Şi</a:t>
            </a:r>
            <a:r>
              <a:rPr lang="en-US" sz="1400" dirty="0" smtClean="0"/>
              <a:t> o </a:t>
            </a:r>
            <a:r>
              <a:rPr lang="en-US" sz="1400" dirty="0" err="1" smtClean="0"/>
              <a:t>puşculiţ</a:t>
            </a:r>
            <a:r>
              <a:rPr lang="vi-VN" sz="1400" dirty="0" smtClean="0"/>
              <a:t>ă</a:t>
            </a:r>
            <a:r>
              <a:rPr lang="en-US" sz="1400" dirty="0" smtClean="0"/>
              <a:t> am </a:t>
            </a:r>
            <a:r>
              <a:rPr lang="en-US" sz="1400" dirty="0" err="1" smtClean="0"/>
              <a:t>confecţionat</a:t>
            </a:r>
            <a:r>
              <a:rPr lang="en-US" sz="1400" dirty="0" smtClean="0"/>
              <a:t>!</a:t>
            </a:r>
          </a:p>
          <a:p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“</a:t>
            </a:r>
            <a:r>
              <a:rPr lang="en-US" sz="1800" dirty="0" err="1" smtClean="0">
                <a:solidFill>
                  <a:srgbClr val="0070C0"/>
                </a:solidFill>
              </a:rPr>
              <a:t>Banul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muncit</a:t>
            </a:r>
            <a:r>
              <a:rPr lang="en-US" sz="1800" dirty="0" smtClean="0">
                <a:solidFill>
                  <a:srgbClr val="0070C0"/>
                </a:solidFill>
              </a:rPr>
              <a:t>”-</a:t>
            </a:r>
            <a:r>
              <a:rPr lang="en-US" sz="1800" dirty="0" err="1" smtClean="0">
                <a:solidFill>
                  <a:srgbClr val="0070C0"/>
                </a:solidFill>
              </a:rPr>
              <a:t>poveste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7" name="Picture 3" descr="C:\Users\User\Desktop\FINANCIARA\POZE BANCA\poveste\420abb29-cc67-494f-9095-64a3d22bc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2862263" cy="214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User\Desktop\FINANCIARA\POZE BANCA\poveste\70342f73-7c8d-46a9-bbd5-5907430a3f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971800"/>
            <a:ext cx="2753783" cy="206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esktop\FINANCIARA\POZE BANCA\pusculita\d1c9bc82-72bd-455b-a0a5-76065af1d93f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981200"/>
            <a:ext cx="3072341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1.png"/>
          <p:cNvPicPr/>
          <p:nvPr/>
        </p:nvPicPr>
        <p:blipFill>
          <a:blip r:embed="rId5" cstate="print"/>
          <a:stretch>
            <a:fillRect/>
          </a:stretch>
        </p:blipFill>
        <p:spPr>
          <a:xfrm rot="1233688">
            <a:off x="424114" y="5227554"/>
            <a:ext cx="1295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             DOS-</a:t>
            </a:r>
            <a:r>
              <a:rPr lang="en-US" sz="2400" dirty="0" err="1" smtClean="0"/>
              <a:t>activitate</a:t>
            </a:r>
            <a:r>
              <a:rPr lang="en-US" sz="2400" dirty="0" smtClean="0"/>
              <a:t> </a:t>
            </a:r>
            <a:r>
              <a:rPr lang="en-US" sz="2400" dirty="0" err="1" smtClean="0"/>
              <a:t>practic</a:t>
            </a:r>
            <a:r>
              <a:rPr lang="vi-VN" sz="2400" dirty="0" smtClean="0"/>
              <a:t>ă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0" dirty="0" err="1" smtClean="0"/>
              <a:t>Materiale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reciclabile</a:t>
            </a:r>
            <a:r>
              <a:rPr lang="en-US" sz="1800" b="0" dirty="0" smtClean="0"/>
              <a:t> am </a:t>
            </a:r>
            <a:r>
              <a:rPr lang="en-US" sz="1800" b="0" dirty="0" err="1" smtClean="0"/>
              <a:t>adunat</a:t>
            </a:r>
            <a:r>
              <a:rPr lang="en-US" sz="1800" b="0" dirty="0" smtClean="0"/>
              <a:t>,</a:t>
            </a:r>
          </a:p>
          <a:p>
            <a:r>
              <a:rPr lang="en-US" sz="1800" b="0" dirty="0" err="1" smtClean="0"/>
              <a:t>Şi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juc</a:t>
            </a:r>
            <a:r>
              <a:rPr lang="vi-VN" sz="1800" b="0" dirty="0" smtClean="0"/>
              <a:t>ă</a:t>
            </a:r>
            <a:r>
              <a:rPr lang="en-US" sz="1800" b="0" dirty="0" err="1" smtClean="0"/>
              <a:t>rii</a:t>
            </a:r>
            <a:r>
              <a:rPr lang="en-US" sz="1800" b="0" dirty="0" smtClean="0"/>
              <a:t> am </a:t>
            </a:r>
            <a:r>
              <a:rPr lang="en-US" sz="1800" b="0" dirty="0" err="1" smtClean="0"/>
              <a:t>confecţionat</a:t>
            </a:r>
            <a:r>
              <a:rPr lang="en-US" sz="1800" b="0" dirty="0" smtClean="0"/>
              <a:t>…</a:t>
            </a:r>
            <a:endParaRPr lang="en-US" sz="18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b="0" dirty="0" smtClean="0"/>
              <a:t>Cu </a:t>
            </a:r>
            <a:r>
              <a:rPr lang="en-US" sz="1800" b="0" dirty="0" err="1" smtClean="0"/>
              <a:t>grij</a:t>
            </a:r>
            <a:r>
              <a:rPr lang="vi-VN" sz="1800" b="0" dirty="0" smtClean="0"/>
              <a:t>ă</a:t>
            </a:r>
            <a:r>
              <a:rPr lang="en-US" sz="1800" b="0" dirty="0" smtClean="0"/>
              <a:t> le-am </a:t>
            </a:r>
            <a:r>
              <a:rPr lang="en-US" sz="1800" b="0" dirty="0" err="1" smtClean="0"/>
              <a:t>decorat</a:t>
            </a:r>
            <a:r>
              <a:rPr lang="en-US" sz="1800" b="0" dirty="0" smtClean="0"/>
              <a:t>.</a:t>
            </a:r>
          </a:p>
          <a:p>
            <a:r>
              <a:rPr lang="en-US" sz="1800" b="0" dirty="0" err="1" smtClean="0"/>
              <a:t>Şi</a:t>
            </a:r>
            <a:r>
              <a:rPr lang="en-US" sz="1800" b="0" dirty="0" smtClean="0"/>
              <a:t> la </a:t>
            </a:r>
            <a:r>
              <a:rPr lang="en-US" sz="1800" b="0" dirty="0" err="1" smtClean="0"/>
              <a:t>expoziţie</a:t>
            </a:r>
            <a:r>
              <a:rPr lang="en-US" sz="1800" b="0" dirty="0" smtClean="0"/>
              <a:t> le-am </a:t>
            </a:r>
            <a:r>
              <a:rPr lang="en-US" sz="1800" b="0" dirty="0" err="1" smtClean="0"/>
              <a:t>aşezat</a:t>
            </a:r>
            <a:r>
              <a:rPr lang="en-US" sz="1800" b="0" dirty="0" smtClean="0"/>
              <a:t>…</a:t>
            </a:r>
            <a:endParaRPr lang="en-US" sz="1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Expoziţie</a:t>
            </a:r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Jucării</a:t>
            </a:r>
            <a:r>
              <a:rPr lang="en-US" sz="1800" dirty="0" smtClean="0"/>
              <a:t> </a:t>
            </a:r>
            <a:r>
              <a:rPr lang="en-US" sz="1800" dirty="0" err="1" smtClean="0"/>
              <a:t>pentru</a:t>
            </a:r>
            <a:r>
              <a:rPr lang="en-US" sz="1800" dirty="0" smtClean="0"/>
              <a:t> </a:t>
            </a:r>
            <a:r>
              <a:rPr lang="en-US" sz="1800" dirty="0" err="1" smtClean="0"/>
              <a:t>copii</a:t>
            </a:r>
            <a:r>
              <a:rPr lang="en-US" sz="1800" dirty="0" smtClean="0"/>
              <a:t>-</a:t>
            </a:r>
            <a:r>
              <a:rPr lang="en-US" sz="1800" dirty="0" smtClean="0"/>
              <a:t>(</a:t>
            </a:r>
            <a:r>
              <a:rPr lang="en-US" sz="1800" dirty="0" err="1" smtClean="0"/>
              <a:t>confecţionare</a:t>
            </a:r>
            <a:r>
              <a:rPr lang="en-US" sz="1800" dirty="0" smtClean="0"/>
              <a:t> </a:t>
            </a:r>
            <a:r>
              <a:rPr lang="en-US" sz="1800" dirty="0" err="1" smtClean="0"/>
              <a:t>jucării</a:t>
            </a:r>
            <a:r>
              <a:rPr lang="en-US" sz="1800" dirty="0" smtClean="0"/>
              <a:t> din </a:t>
            </a:r>
            <a:r>
              <a:rPr lang="en-US" sz="1800" dirty="0" err="1" smtClean="0"/>
              <a:t>materiale</a:t>
            </a:r>
            <a:r>
              <a:rPr lang="en-US" sz="1800" dirty="0" smtClean="0"/>
              <a:t> </a:t>
            </a:r>
            <a:r>
              <a:rPr lang="en-US" sz="1800" dirty="0" err="1" smtClean="0"/>
              <a:t>reciclabile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10" name="Picture 2" descr="C:\Users\User\Desktop\FINANCIARA\POZE BANCA\jucarii\a0f5720a-0944-48f4-80cb-b7dee88301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1991"/>
            <a:ext cx="2819400" cy="2114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C:\Users\User\Desktop\FINANCIARA\POZE BANCA\la targ\e4db0331-6040-40fc-a4dd-662f6a799a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33600"/>
            <a:ext cx="3567377" cy="26755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1.png"/>
          <p:cNvPicPr/>
          <p:nvPr/>
        </p:nvPicPr>
        <p:blipFill>
          <a:blip r:embed="rId4" cstate="print"/>
          <a:stretch>
            <a:fillRect/>
          </a:stretch>
        </p:blipFill>
        <p:spPr>
          <a:xfrm rot="1233688">
            <a:off x="347913" y="5227555"/>
            <a:ext cx="1295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             “La </a:t>
            </a:r>
            <a:r>
              <a:rPr lang="en-US" sz="3100" dirty="0" err="1" smtClean="0"/>
              <a:t>târg</a:t>
            </a:r>
            <a:r>
              <a:rPr lang="en-US" sz="3100" dirty="0" smtClean="0"/>
              <a:t>”-</a:t>
            </a:r>
            <a:r>
              <a:rPr lang="en-US" sz="3100" dirty="0" err="1" smtClean="0"/>
              <a:t>expoziţie</a:t>
            </a:r>
            <a:r>
              <a:rPr lang="en-US" sz="3100" dirty="0" smtClean="0"/>
              <a:t> cu </a:t>
            </a:r>
            <a:r>
              <a:rPr lang="en-US" sz="3100" dirty="0" err="1" smtClean="0"/>
              <a:t>donaţie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2" name="Picture 4" descr="C:\Users\User\Desktop\FINANCIARA\POZE BANCA\la targ\f7642af6-0027-459d-8a0e-1625ffd2dc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3124200" cy="2343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C:\Users\User\Desktop\FINANCIARA\POZE BANCA\la targ\d1b752f1-6b27-4dbb-921d-05c9ceaeab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90800"/>
            <a:ext cx="3321050" cy="2490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C:\Users\User\Desktop\FINANCIARA\POZE BANCA\la targ\41ff7aef-8b27-4535-a025-8e540d5d8c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85800"/>
            <a:ext cx="3778250" cy="2833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1.png"/>
          <p:cNvPicPr/>
          <p:nvPr/>
        </p:nvPicPr>
        <p:blipFill>
          <a:blip r:embed="rId5" cstate="print"/>
          <a:stretch>
            <a:fillRect/>
          </a:stretch>
        </p:blipFill>
        <p:spPr>
          <a:xfrm rot="1233688">
            <a:off x="347913" y="5075154"/>
            <a:ext cx="1295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18872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              “</a:t>
            </a:r>
            <a:r>
              <a:rPr lang="en-US" sz="2800" dirty="0" err="1" smtClean="0"/>
              <a:t>Dupa</a:t>
            </a:r>
            <a:r>
              <a:rPr lang="en-US" sz="2800" dirty="0" smtClean="0"/>
              <a:t> </a:t>
            </a:r>
            <a:r>
              <a:rPr lang="en-US" sz="2800" dirty="0" err="1" smtClean="0"/>
              <a:t>munc</a:t>
            </a:r>
            <a:r>
              <a:rPr lang="vi-VN" sz="2800" dirty="0" smtClean="0"/>
              <a:t>ă</a:t>
            </a:r>
            <a:r>
              <a:rPr lang="en-US" sz="2800" dirty="0" smtClean="0"/>
              <a:t> </a:t>
            </a:r>
            <a:r>
              <a:rPr lang="en-US" sz="2800" dirty="0" err="1" smtClean="0"/>
              <a:t>şi</a:t>
            </a:r>
            <a:r>
              <a:rPr lang="en-US" sz="2800" dirty="0" smtClean="0"/>
              <a:t> r</a:t>
            </a:r>
            <a:r>
              <a:rPr lang="vi-VN" sz="2800" dirty="0" smtClean="0"/>
              <a:t>ă</a:t>
            </a:r>
            <a:r>
              <a:rPr lang="en-US" sz="2800" dirty="0" smtClean="0"/>
              <a:t>splat</a:t>
            </a:r>
            <a:r>
              <a:rPr lang="vi-VN" sz="2800" dirty="0" smtClean="0"/>
              <a:t>ă</a:t>
            </a:r>
            <a:r>
              <a:rPr lang="en-US" sz="2800" dirty="0" smtClean="0"/>
              <a:t>!”</a:t>
            </a:r>
            <a:br>
              <a:rPr lang="en-US" sz="2800" dirty="0" smtClean="0"/>
            </a:br>
            <a:r>
              <a:rPr lang="en-US" sz="2800" dirty="0" smtClean="0"/>
              <a:t>            </a:t>
            </a:r>
            <a:r>
              <a:rPr lang="en-US" sz="2200" dirty="0" smtClean="0">
                <a:solidFill>
                  <a:srgbClr val="FF0000"/>
                </a:solidFill>
              </a:rPr>
              <a:t>Cu </a:t>
            </a:r>
            <a:r>
              <a:rPr lang="en-US" sz="2200" dirty="0" err="1" smtClean="0">
                <a:solidFill>
                  <a:srgbClr val="FF0000"/>
                </a:solidFill>
              </a:rPr>
              <a:t>banuţii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adunaţi</a:t>
            </a:r>
            <a:r>
              <a:rPr lang="en-US" sz="2200" dirty="0" smtClean="0">
                <a:solidFill>
                  <a:srgbClr val="FF0000"/>
                </a:solidFill>
              </a:rPr>
              <a:t>/ O </a:t>
            </a:r>
            <a:r>
              <a:rPr lang="en-US" sz="2200" dirty="0" err="1" smtClean="0">
                <a:solidFill>
                  <a:srgbClr val="FF0000"/>
                </a:solidFill>
              </a:rPr>
              <a:t>buc</a:t>
            </a:r>
            <a:r>
              <a:rPr lang="vi-VN" sz="2200" dirty="0" smtClean="0">
                <a:solidFill>
                  <a:srgbClr val="FF0000"/>
                </a:solidFill>
              </a:rPr>
              <a:t>ă</a:t>
            </a:r>
            <a:r>
              <a:rPr lang="en-US" sz="2200" dirty="0" smtClean="0">
                <a:solidFill>
                  <a:srgbClr val="FF0000"/>
                </a:solidFill>
              </a:rPr>
              <a:t>t</a:t>
            </a:r>
            <a:r>
              <a:rPr lang="vi-VN" sz="2200" dirty="0" smtClean="0">
                <a:solidFill>
                  <a:srgbClr val="FF0000"/>
                </a:solidFill>
              </a:rPr>
              <a:t>ă</a:t>
            </a:r>
            <a:r>
              <a:rPr lang="en-US" sz="2200" dirty="0" err="1" smtClean="0">
                <a:solidFill>
                  <a:srgbClr val="FF0000"/>
                </a:solidFill>
              </a:rPr>
              <a:t>rie</a:t>
            </a:r>
            <a:r>
              <a:rPr lang="en-US" sz="2200" dirty="0" smtClean="0">
                <a:solidFill>
                  <a:srgbClr val="FF0000"/>
                </a:solidFill>
              </a:rPr>
              <a:t> am </a:t>
            </a:r>
            <a:r>
              <a:rPr lang="en-US" sz="2200" dirty="0" err="1" smtClean="0">
                <a:solidFill>
                  <a:srgbClr val="FF0000"/>
                </a:solidFill>
              </a:rPr>
              <a:t>cump</a:t>
            </a:r>
            <a:r>
              <a:rPr lang="vi-VN" sz="2200" dirty="0" smtClean="0">
                <a:solidFill>
                  <a:srgbClr val="FF0000"/>
                </a:solidFill>
              </a:rPr>
              <a:t>ă</a:t>
            </a:r>
            <a:r>
              <a:rPr lang="en-US" sz="2200" dirty="0" smtClean="0">
                <a:solidFill>
                  <a:srgbClr val="FF0000"/>
                </a:solidFill>
              </a:rPr>
              <a:t>rat.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2" descr="C:\Users\User\Desktop\FINANCIARA\POZE BANCA\bucatarie\321ad0c5-3937-45d9-9880-728a9882e1c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2814638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C:\Users\User\Desktop\FINANCIARA\POZE BANCA\bucatarie\ecf58aac-9f56-488a-bb5a-f2bc40c28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90600"/>
            <a:ext cx="3830079" cy="3489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1.png"/>
          <p:cNvPicPr/>
          <p:nvPr/>
        </p:nvPicPr>
        <p:blipFill>
          <a:blip r:embed="rId4" cstate="print"/>
          <a:stretch>
            <a:fillRect/>
          </a:stretch>
        </p:blipFill>
        <p:spPr>
          <a:xfrm rot="1233688">
            <a:off x="271712" y="4998954"/>
            <a:ext cx="1295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33400"/>
            <a:ext cx="3633784" cy="10668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FFCC66"/>
                </a:solidFill>
              </a:rPr>
              <a:t>Povestea</a:t>
            </a:r>
            <a:r>
              <a:rPr lang="en-US" sz="2000" dirty="0" smtClean="0">
                <a:solidFill>
                  <a:srgbClr val="FFCC66"/>
                </a:solidFill>
              </a:rPr>
              <a:t> </a:t>
            </a:r>
            <a:r>
              <a:rPr lang="en-US" sz="2000" dirty="0" err="1" smtClean="0">
                <a:solidFill>
                  <a:srgbClr val="FFCC66"/>
                </a:solidFill>
              </a:rPr>
              <a:t>noastr</a:t>
            </a:r>
            <a:r>
              <a:rPr lang="vi-VN" sz="2000" dirty="0" smtClean="0">
                <a:solidFill>
                  <a:srgbClr val="FFCC66"/>
                </a:solidFill>
              </a:rPr>
              <a:t>ă</a:t>
            </a:r>
            <a:r>
              <a:rPr lang="en-US" sz="2000" dirty="0" smtClean="0">
                <a:solidFill>
                  <a:srgbClr val="FFCC66"/>
                </a:solidFill>
              </a:rPr>
              <a:t>…</a:t>
            </a:r>
            <a:r>
              <a:rPr lang="en-US" sz="2000" dirty="0" err="1" smtClean="0">
                <a:solidFill>
                  <a:srgbClr val="FFCC66"/>
                </a:solidFill>
              </a:rPr>
              <a:t>abia</a:t>
            </a:r>
            <a:r>
              <a:rPr lang="en-US" sz="2000" dirty="0" smtClean="0">
                <a:solidFill>
                  <a:srgbClr val="FFCC66"/>
                </a:solidFill>
              </a:rPr>
              <a:t> </a:t>
            </a:r>
            <a:r>
              <a:rPr lang="en-US" sz="2000" dirty="0" err="1" smtClean="0">
                <a:solidFill>
                  <a:srgbClr val="FFCC66"/>
                </a:solidFill>
              </a:rPr>
              <a:t>acum</a:t>
            </a:r>
            <a:r>
              <a:rPr lang="en-US" sz="2000" dirty="0" smtClean="0">
                <a:solidFill>
                  <a:srgbClr val="FFCC66"/>
                </a:solidFill>
              </a:rPr>
              <a:t> </a:t>
            </a:r>
            <a:r>
              <a:rPr lang="en-US" sz="2000" dirty="0" err="1" smtClean="0">
                <a:solidFill>
                  <a:srgbClr val="FFCC66"/>
                </a:solidFill>
              </a:rPr>
              <a:t>începe</a:t>
            </a:r>
            <a:r>
              <a:rPr lang="en-US" sz="2000" dirty="0" smtClean="0">
                <a:solidFill>
                  <a:srgbClr val="FFCC66"/>
                </a:solidFill>
              </a:rPr>
              <a:t>…</a:t>
            </a:r>
            <a:endParaRPr lang="en-US" sz="2000" dirty="0">
              <a:solidFill>
                <a:srgbClr val="FFCC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29200" y="1752600"/>
            <a:ext cx="3481447" cy="3901314"/>
          </a:xfrm>
        </p:spPr>
        <p:txBody>
          <a:bodyPr/>
          <a:lstStyle/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Am </a:t>
            </a:r>
            <a:r>
              <a:rPr lang="en-US" dirty="0" err="1" smtClean="0">
                <a:solidFill>
                  <a:srgbClr val="00B050"/>
                </a:solidFill>
              </a:rPr>
              <a:t>muncit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</a:rPr>
              <a:t>am </a:t>
            </a:r>
            <a:r>
              <a:rPr lang="en-US" dirty="0" err="1" smtClean="0">
                <a:solidFill>
                  <a:srgbClr val="00B050"/>
                </a:solidFill>
              </a:rPr>
              <a:t>colectat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Cu </a:t>
            </a:r>
            <a:r>
              <a:rPr lang="en-US" dirty="0" err="1" smtClean="0">
                <a:solidFill>
                  <a:srgbClr val="00B050"/>
                </a:solidFill>
              </a:rPr>
              <a:t>deşeuri</a:t>
            </a:r>
            <a:r>
              <a:rPr lang="en-US" dirty="0" smtClean="0">
                <a:solidFill>
                  <a:srgbClr val="00B050"/>
                </a:solidFill>
              </a:rPr>
              <a:t> am </a:t>
            </a:r>
            <a:r>
              <a:rPr lang="en-US" dirty="0" err="1" smtClean="0">
                <a:solidFill>
                  <a:srgbClr val="00B050"/>
                </a:solidFill>
              </a:rPr>
              <a:t>lucrat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Şi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lucruri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noi</a:t>
            </a:r>
            <a:r>
              <a:rPr lang="en-US" dirty="0" smtClean="0">
                <a:solidFill>
                  <a:srgbClr val="00B050"/>
                </a:solidFill>
              </a:rPr>
              <a:t> am </a:t>
            </a:r>
            <a:r>
              <a:rPr lang="en-US" dirty="0" err="1" smtClean="0">
                <a:solidFill>
                  <a:srgbClr val="00B050"/>
                </a:solidFill>
              </a:rPr>
              <a:t>realizat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Apoi</a:t>
            </a:r>
            <a:r>
              <a:rPr lang="en-US" dirty="0" smtClean="0">
                <a:solidFill>
                  <a:srgbClr val="00B050"/>
                </a:solidFill>
              </a:rPr>
              <a:t> la </a:t>
            </a:r>
            <a:r>
              <a:rPr lang="en-US" i="1" dirty="0" err="1" smtClean="0">
                <a:solidFill>
                  <a:srgbClr val="00B050"/>
                </a:solidFill>
              </a:rPr>
              <a:t>târg</a:t>
            </a:r>
            <a:r>
              <a:rPr lang="en-US" dirty="0" smtClean="0">
                <a:solidFill>
                  <a:srgbClr val="00B050"/>
                </a:solidFill>
              </a:rPr>
              <a:t> am </a:t>
            </a:r>
            <a:r>
              <a:rPr lang="en-US" dirty="0" err="1" smtClean="0">
                <a:solidFill>
                  <a:srgbClr val="00B050"/>
                </a:solidFill>
              </a:rPr>
              <a:t>plecat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În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puşculiţă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bănuţi</a:t>
            </a:r>
            <a:r>
              <a:rPr lang="en-US" dirty="0" smtClean="0">
                <a:solidFill>
                  <a:srgbClr val="00B050"/>
                </a:solidFill>
              </a:rPr>
              <a:t> am </a:t>
            </a:r>
            <a:r>
              <a:rPr lang="en-US" dirty="0" err="1" smtClean="0">
                <a:solidFill>
                  <a:srgbClr val="00B050"/>
                </a:solidFill>
              </a:rPr>
              <a:t>adunat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Şi,obiecte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necesare</a:t>
            </a:r>
            <a:r>
              <a:rPr lang="en-US" dirty="0" smtClean="0">
                <a:solidFill>
                  <a:srgbClr val="00B050"/>
                </a:solidFill>
              </a:rPr>
              <a:t> am </a:t>
            </a:r>
            <a:r>
              <a:rPr lang="en-US" dirty="0" err="1" smtClean="0">
                <a:solidFill>
                  <a:srgbClr val="00B050"/>
                </a:solidFill>
              </a:rPr>
              <a:t>cumpărat</a:t>
            </a:r>
            <a:r>
              <a:rPr lang="en-US" dirty="0" smtClean="0">
                <a:solidFill>
                  <a:srgbClr val="00B050"/>
                </a:solidFill>
              </a:rPr>
              <a:t>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Calatoria</a:t>
            </a:r>
            <a:r>
              <a:rPr lang="en-US" dirty="0" smtClean="0"/>
              <a:t> </a:t>
            </a:r>
            <a:r>
              <a:rPr lang="en-US" dirty="0" err="1" smtClean="0"/>
              <a:t>noastra</a:t>
            </a:r>
            <a:r>
              <a:rPr lang="en-US" dirty="0" smtClean="0"/>
              <a:t> s-a </a:t>
            </a:r>
            <a:r>
              <a:rPr lang="en-US" dirty="0" err="1" smtClean="0"/>
              <a:t>încheiat</a:t>
            </a:r>
            <a:r>
              <a:rPr lang="en-US" dirty="0" smtClean="0"/>
              <a:t>,</a:t>
            </a:r>
          </a:p>
          <a:p>
            <a:r>
              <a:rPr lang="en-US" dirty="0" smtClean="0"/>
              <a:t>Dar…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lucruri</a:t>
            </a:r>
            <a:r>
              <a:rPr lang="en-US" dirty="0" smtClean="0"/>
              <a:t> am </a:t>
            </a:r>
            <a:r>
              <a:rPr lang="en-US" dirty="0" err="1" smtClean="0"/>
              <a:t>realizat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Acum</a:t>
            </a:r>
            <a:r>
              <a:rPr lang="en-US" dirty="0" smtClean="0"/>
              <a:t> </a:t>
            </a:r>
            <a:r>
              <a:rPr lang="en-US" dirty="0" err="1" smtClean="0"/>
              <a:t>ştiu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doar</a:t>
            </a:r>
            <a:r>
              <a:rPr lang="en-US" dirty="0" smtClean="0"/>
              <a:t> </a:t>
            </a:r>
            <a:r>
              <a:rPr lang="en-US" dirty="0" err="1" smtClean="0"/>
              <a:t>muncind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cresc</a:t>
            </a:r>
            <a:r>
              <a:rPr lang="en-US" dirty="0" smtClean="0"/>
              <a:t> un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cinstit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pic>
        <p:nvPicPr>
          <p:cNvPr id="11267" name="Picture 3" descr="C:\Users\User\Desktop\proiecte si programe\etwinning proiecte 2020\poze mascota\84244d60-03c9-4f3c-a2b1-9710101041ef - Cop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421771">
            <a:off x="1143000" y="2133600"/>
            <a:ext cx="32512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990600" y="990600"/>
            <a:ext cx="3733800" cy="76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Grupa</a:t>
            </a:r>
            <a:r>
              <a:rPr lang="en-US" dirty="0" smtClean="0">
                <a:solidFill>
                  <a:srgbClr val="FFC000"/>
                </a:solidFill>
              </a:rPr>
              <a:t> mare “G</a:t>
            </a:r>
            <a:r>
              <a:rPr lang="vi-VN" dirty="0" smtClean="0">
                <a:solidFill>
                  <a:srgbClr val="FFC000"/>
                </a:solidFill>
              </a:rPr>
              <a:t>ă</a:t>
            </a:r>
            <a:r>
              <a:rPr lang="en-US" dirty="0" err="1" smtClean="0">
                <a:solidFill>
                  <a:srgbClr val="FFC000"/>
                </a:solidFill>
              </a:rPr>
              <a:t>rg</a:t>
            </a:r>
            <a:r>
              <a:rPr lang="vi-VN" dirty="0" smtClean="0">
                <a:solidFill>
                  <a:srgbClr val="FFC000"/>
                </a:solidFill>
              </a:rPr>
              <a:t>ă</a:t>
            </a:r>
            <a:r>
              <a:rPr lang="en-US" dirty="0" err="1" smtClean="0">
                <a:solidFill>
                  <a:srgbClr val="FFC000"/>
                </a:solidFill>
              </a:rPr>
              <a:t>riţe</a:t>
            </a:r>
            <a:r>
              <a:rPr lang="en-US" dirty="0" smtClean="0">
                <a:solidFill>
                  <a:srgbClr val="FFC000"/>
                </a:solidFill>
              </a:rPr>
              <a:t>”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 rot="20864624">
            <a:off x="2178935" y="3710064"/>
            <a:ext cx="2881207" cy="2172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244</TotalTime>
  <Words>228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Aspect</vt:lpstr>
      <vt:lpstr>     SĂPTĂMÂNA MONDIALĂ A BANILOR  „Planifică-ți banii, plantează-ți viitorul”   20-26 MARTIE 2023 </vt:lpstr>
      <vt:lpstr>Tema săptămânii mondiale a banilor    </vt:lpstr>
      <vt:lpstr>Actitivtăţi liber-alese</vt:lpstr>
      <vt:lpstr>Actitivtăţi liber-alese</vt:lpstr>
      <vt:lpstr>DLC-poveste              DOS-activitate practică </vt:lpstr>
      <vt:lpstr>               DOS-activitate practică</vt:lpstr>
      <vt:lpstr>             “La târg”-expoziţie cu donaţie </vt:lpstr>
      <vt:lpstr>              “Dupa muncă şi răsplată!”             Cu banuţii adunaţi/ O bucătărie am cumpărat. </vt:lpstr>
      <vt:lpstr>Povestea noastră…abia acum începe…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SĂPTĂMÂNA MONDIALĂ A BANILOR  „Planifică-ți banii, plantează-ți viitorul”   20-26 MARTIE 2023</dc:title>
  <dc:creator>User</dc:creator>
  <cp:lastModifiedBy>User</cp:lastModifiedBy>
  <cp:revision>30</cp:revision>
  <dcterms:created xsi:type="dcterms:W3CDTF">2023-03-31T16:54:37Z</dcterms:created>
  <dcterms:modified xsi:type="dcterms:W3CDTF">2023-03-31T20:59:06Z</dcterms:modified>
</cp:coreProperties>
</file>