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79" r:id="rId4"/>
    <p:sldId id="264" r:id="rId5"/>
    <p:sldId id="282" r:id="rId6"/>
    <p:sldId id="261" r:id="rId7"/>
    <p:sldId id="262" r:id="rId8"/>
    <p:sldId id="283" r:id="rId9"/>
    <p:sldId id="263" r:id="rId10"/>
    <p:sldId id="284" r:id="rId11"/>
    <p:sldId id="285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99"/>
    <a:srgbClr val="FFFFFF"/>
    <a:srgbClr val="CC99FF"/>
    <a:srgbClr val="9999FF"/>
    <a:srgbClr val="9966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Fără stil, grilă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2" d="100"/>
          <a:sy n="62" d="100"/>
        </p:scale>
        <p:origin x="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8C49-A68F-4574-9896-6248A198BD65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8BEC-D411-4B0D-B113-44F7F3DA6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5980" cy="68579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959428" y="1734959"/>
            <a:ext cx="9144000" cy="1034663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Săptămâna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globală</a:t>
            </a:r>
            <a:r>
              <a:rPr lang="en-US" b="1" dirty="0">
                <a:solidFill>
                  <a:srgbClr val="0000FF"/>
                </a:solidFill>
              </a:rPr>
              <a:t> a </a:t>
            </a:r>
            <a:r>
              <a:rPr lang="en-US" b="1" dirty="0" err="1">
                <a:solidFill>
                  <a:srgbClr val="0000FF"/>
                </a:solidFill>
              </a:rPr>
              <a:t>banilor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75968" y="3081196"/>
            <a:ext cx="10840064" cy="1399611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rial Black" panose="020B0A04020102020204" pitchFamily="34" charset="0"/>
              </a:rPr>
              <a:t>Planifică-ți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latin typeface="Arial Black" panose="020B0A04020102020204" pitchFamily="34" charset="0"/>
              </a:rPr>
              <a:t>banii</a:t>
            </a:r>
            <a:r>
              <a:rPr lang="en-US" sz="4000" dirty="0">
                <a:latin typeface="Arial Black" panose="020B0A04020102020204" pitchFamily="34" charset="0"/>
              </a:rPr>
              <a:t>, </a:t>
            </a:r>
            <a:r>
              <a:rPr lang="en-US" sz="4000" dirty="0" err="1">
                <a:latin typeface="Arial Black" panose="020B0A04020102020204" pitchFamily="34" charset="0"/>
              </a:rPr>
              <a:t>plantează-ți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latin typeface="Arial Black" panose="020B0A04020102020204" pitchFamily="34" charset="0"/>
              </a:rPr>
              <a:t>viitorul</a:t>
            </a:r>
            <a:endParaRPr lang="en-US" sz="4000" dirty="0">
              <a:latin typeface="Arial Black" panose="020B0A04020102020204" pitchFamily="34" charset="0"/>
            </a:endParaRPr>
          </a:p>
          <a:p>
            <a:r>
              <a:rPr lang="en-US" sz="4000" dirty="0">
                <a:latin typeface="Arial Black" panose="020B0A04020102020204" pitchFamily="34" charset="0"/>
              </a:rPr>
              <a:t>(Plan your money, plant your future”)</a:t>
            </a:r>
          </a:p>
          <a:p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25" y="3483"/>
            <a:ext cx="1539275" cy="108903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03B3ED9-5680-93F3-0A4E-FD5283E48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902" y="-14939"/>
            <a:ext cx="5303842" cy="16038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65654D0E-DA9C-0A75-4F09-8B8A350ECFB0}"/>
              </a:ext>
            </a:extLst>
          </p:cNvPr>
          <p:cNvSpPr/>
          <p:nvPr/>
        </p:nvSpPr>
        <p:spPr>
          <a:xfrm>
            <a:off x="1959428" y="5247609"/>
            <a:ext cx="10025743" cy="13996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Olaru Anda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IX a C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Liceul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“Constantin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Cantacuzino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Băicoi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Prahova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>
            <a:extLst>
              <a:ext uri="{FF2B5EF4-FFF2-40B4-BE49-F238E27FC236}">
                <a16:creationId xmlns:a16="http://schemas.microsoft.com/office/drawing/2014/main" id="{DFC6AF1E-E07D-E9DC-3956-DF9657B82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14495" r="1215" b="5008"/>
          <a:stretch/>
        </p:blipFill>
        <p:spPr>
          <a:xfrm>
            <a:off x="226355" y="4029948"/>
            <a:ext cx="3773715" cy="275195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BC7CECD-4274-47CD-4825-282819AF0DEA}"/>
              </a:ext>
            </a:extLst>
          </p:cNvPr>
          <p:cNvSpPr/>
          <p:nvPr/>
        </p:nvSpPr>
        <p:spPr>
          <a:xfrm>
            <a:off x="610025" y="4197246"/>
            <a:ext cx="2619214" cy="824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8971171-273A-61D4-35EC-5770B537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25" y="312910"/>
            <a:ext cx="11281621" cy="2751956"/>
          </a:xfrm>
        </p:spPr>
        <p:txBody>
          <a:bodyPr>
            <a:noAutofit/>
          </a:bodyPr>
          <a:lstStyle/>
          <a:p>
            <a:pPr marL="0" marR="0" indent="0">
              <a:lnSpc>
                <a:spcPts val="3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ts val="3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Activitatea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nr. 3: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Economisirea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Chiar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pusculitele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inaugureaza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inceput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an,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zicem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niciodata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tarziu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apuci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economisit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Si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pusculita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reciclabile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folosind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ajuta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mediul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inconjurator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siguranta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simti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Pușculiță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următoarele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Borcan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Sfoară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Hârtie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colorată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Lipici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Bandă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adezivă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Cutter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pic>
        <p:nvPicPr>
          <p:cNvPr id="2052" name="Picture 1">
            <a:extLst>
              <a:ext uri="{FF2B5EF4-FFF2-40B4-BE49-F238E27FC236}">
                <a16:creationId xmlns:a16="http://schemas.microsoft.com/office/drawing/2014/main" id="{D8DB1CAC-0423-2867-092D-E55011F1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303" y="5750634"/>
            <a:ext cx="1686697" cy="11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657C23F6-31F2-42F7-5335-B61290674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8096">
            <a:off x="9265046" y="2753425"/>
            <a:ext cx="2397817" cy="3040038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6E6B2886-2286-12DD-5D8F-62D0D15B05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/>
          <a:stretch/>
        </p:blipFill>
        <p:spPr>
          <a:xfrm>
            <a:off x="5039871" y="4740492"/>
            <a:ext cx="3434658" cy="1996044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id="{8A296F98-9124-713E-7833-8BE661031A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/>
          <a:stretch/>
        </p:blipFill>
        <p:spPr>
          <a:xfrm rot="21240134">
            <a:off x="6564895" y="2902152"/>
            <a:ext cx="2350683" cy="1997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B996C6-DA79-80EA-7EB2-83309230E96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22783"/>
          <a:stretch>
            <a:fillRect/>
          </a:stretch>
        </p:blipFill>
        <p:spPr>
          <a:xfrm>
            <a:off x="3704871" y="3335447"/>
            <a:ext cx="1553308" cy="172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32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bstituent conținut 4">
            <a:extLst>
              <a:ext uri="{FF2B5EF4-FFF2-40B4-BE49-F238E27FC236}">
                <a16:creationId xmlns:a16="http://schemas.microsoft.com/office/drawing/2014/main" id="{F7066C1D-3574-CC89-ACCD-B1DF980C6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8"/>
          <a:stretch/>
        </p:blipFill>
        <p:spPr>
          <a:xfrm>
            <a:off x="36496" y="326571"/>
            <a:ext cx="6059503" cy="6531428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0407AC6-1B6E-3D64-150C-8C33D6BB2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014" y="88484"/>
            <a:ext cx="6504638" cy="67695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Concluzii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	Mai 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jos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este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un 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model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după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care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să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te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ghidezi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atunci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când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ai 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nouă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nevoie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dorință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satisfăcut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Pasul 1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 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este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punctul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pornire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– 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evaluează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disponibilul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de care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dispui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0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Pasul 2 –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stabilește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suma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bani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de care ai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nevoie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0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Pasul 3 – decide care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este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momentul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în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care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vei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face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achiziția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R="0" algn="just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Pasul 4 –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calculează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cât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trebuie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să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economisești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pe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săptămână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/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lună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 algn="just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Aici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este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simplu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– ai 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formulă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matematică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: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 algn="just">
              <a:lnSpc>
                <a:spcPts val="264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suma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achiziției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/ nr de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săptămâni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sau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luni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suma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economisit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săptămânal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sau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lunar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2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D08EF50-9F3B-2481-AED4-327EFB85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628" y="5778147"/>
            <a:ext cx="1574590" cy="9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4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F7E2E70E-7658-EA51-E061-7EA3984C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71" y="310461"/>
            <a:ext cx="3753125" cy="6376165"/>
          </a:xfrm>
          <a:prstGeom prst="rect">
            <a:avLst/>
          </a:prstGeom>
        </p:spPr>
      </p:pic>
      <p:pic>
        <p:nvPicPr>
          <p:cNvPr id="9" name="Substituent conținut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" y="0"/>
            <a:ext cx="5240183" cy="6776100"/>
          </a:xfr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24543" y="947340"/>
            <a:ext cx="9969396" cy="15442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mulţumesc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atenţie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primăvară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frumoasă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5FA73-37A9-539A-913A-A89EABA4E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139" y="52661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BEC11E5F-0E0A-3550-B0CB-9A2C8FEA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760" y="5579220"/>
            <a:ext cx="1686757" cy="110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37748A-82A1-DFF0-3B4A-446A44E74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073" y="3332676"/>
            <a:ext cx="4139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economisit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2C7BBAE4-A3CE-7DDA-9B2E-725B7D815EB6}"/>
              </a:ext>
            </a:extLst>
          </p:cNvPr>
          <p:cNvSpPr txBox="1"/>
          <p:nvPr/>
        </p:nvSpPr>
        <p:spPr>
          <a:xfrm>
            <a:off x="2603714" y="4525665"/>
            <a:ext cx="64627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vi-VN" sz="2800" b="1" i="1" dirty="0">
                <a:solidFill>
                  <a:srgbClr val="0000FF"/>
                </a:solidFill>
                <a:latin typeface="+mj-lt"/>
              </a:rPr>
              <a:t>„Cea mai rapidă modalitate de a-ţi dubla banii este să-i îndoi la jumătate şi să-i pui înapoi în buzunar” – Anonim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4">
            <a:extLst>
              <a:ext uri="{FF2B5EF4-FFF2-40B4-BE49-F238E27FC236}">
                <a16:creationId xmlns:a16="http://schemas.microsoft.com/office/drawing/2014/main" id="{C12CDB55-4280-AF72-B6E1-394D67F3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94" y="1011729"/>
            <a:ext cx="5979103" cy="3129064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37EAD970-0C36-8F19-ADCC-64D503E3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57"/>
            <a:ext cx="10515600" cy="74805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educaţia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financiară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0EFD58B-B9AF-C4FE-B4C2-4FB4CA70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94" y="1728739"/>
            <a:ext cx="5096656" cy="4290432"/>
          </a:xfrm>
          <a:solidFill>
            <a:srgbClr val="FFFF99"/>
          </a:solidFill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Educația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ansamblu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abilități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cunoștințe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ajută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individul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să-și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gestioneze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-un mod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corect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eficient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resursele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economice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bănești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Înțelegerea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conceptelor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ajută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oamenii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orienteze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600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46515FC2-31B8-0491-CC37-F5909CB44943}"/>
              </a:ext>
            </a:extLst>
          </p:cNvPr>
          <p:cNvSpPr txBox="1"/>
          <p:nvPr/>
        </p:nvSpPr>
        <p:spPr>
          <a:xfrm>
            <a:off x="5519057" y="4140793"/>
            <a:ext cx="6298840" cy="2426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indent="457200" algn="just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Educația financiară se învață, în mod ideal, încă din copilărie. </a:t>
            </a:r>
            <a:r>
              <a:rPr lang="ro-RO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că, indiferent de drumul profesional pe care îl va alege, copilul se va lovi de bani de ceea ce înseamnă ei.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Dacă educația lui financiară nu este solidă, atunci viața lui va deveni un stres din acest punct de vedere.</a:t>
            </a:r>
            <a:endParaRPr lang="en-U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1D9A6981-4ECF-40D1-5D1A-9918E0740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8540" cy="9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3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02" y="319169"/>
            <a:ext cx="10515600" cy="69755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Diferența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dintre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nevoi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dorințe</a:t>
            </a:r>
            <a:b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335" y="778144"/>
            <a:ext cx="11709937" cy="463103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NEVOILE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reprezintă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lucrurile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bază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necesare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trăiești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DORINŢA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reprezint</a:t>
            </a:r>
            <a:r>
              <a:rPr lang="en-US" sz="2400" dirty="0" err="1"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ă</a:t>
            </a:r>
            <a:r>
              <a:rPr lang="en-US" sz="2400" dirty="0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ceea</a:t>
            </a:r>
            <a:r>
              <a:rPr lang="en-US" sz="2400" dirty="0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</a:t>
            </a:r>
            <a:r>
              <a:rPr lang="en-US" sz="2400" dirty="0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ţ</a:t>
            </a:r>
            <a:r>
              <a:rPr lang="en-US" sz="2400" dirty="0" err="1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i-ar</a:t>
            </a:r>
            <a:r>
              <a:rPr lang="en-US" sz="2400" dirty="0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place </a:t>
            </a:r>
            <a:r>
              <a:rPr lang="en-US" sz="2400" dirty="0" err="1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sz="2400" dirty="0" err="1"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ă</a:t>
            </a:r>
            <a:r>
              <a:rPr lang="en-US" sz="2400" dirty="0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ai, </a:t>
            </a:r>
            <a:r>
              <a:rPr lang="en-US" sz="2400" dirty="0" err="1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dar</a:t>
            </a:r>
            <a:r>
              <a:rPr lang="en-US" sz="2400" dirty="0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nu </a:t>
            </a:r>
            <a:r>
              <a:rPr lang="en-US" sz="2400" dirty="0" err="1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este</a:t>
            </a:r>
            <a:r>
              <a:rPr lang="en-US" sz="2400" dirty="0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absolut</a:t>
            </a:r>
            <a:r>
              <a:rPr lang="en-US" sz="2400" dirty="0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necesar</a:t>
            </a:r>
            <a:r>
              <a:rPr lang="en-US" sz="2400" dirty="0"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336380113"/>
              </p:ext>
            </p:extLst>
          </p:nvPr>
        </p:nvGraphicFramePr>
        <p:xfrm>
          <a:off x="1061884" y="1940395"/>
          <a:ext cx="2890684" cy="4416163"/>
        </p:xfrm>
        <a:graphic>
          <a:graphicData uri="http://schemas.openxmlformats.org/drawingml/2006/table">
            <a:tbl>
              <a:tblPr firstRow="1">
                <a:tableStyleId>{91EBBBCC-DAD2-459C-BE2E-F6DE35CF9A28}</a:tableStyleId>
              </a:tblPr>
              <a:tblGrid>
                <a:gridCol w="2890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4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NEVOI 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Hran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7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Locuinţ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7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Îmbr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minte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7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7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Înc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lţ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minte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7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Îngrijirea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tăţii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7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Odihna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7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Autoturism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7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0999363"/>
              </p:ext>
            </p:extLst>
          </p:nvPr>
        </p:nvGraphicFramePr>
        <p:xfrm>
          <a:off x="8565026" y="1917369"/>
          <a:ext cx="3303639" cy="4741229"/>
        </p:xfrm>
        <a:graphic>
          <a:graphicData uri="http://schemas.openxmlformats.org/drawingml/2006/table">
            <a:tbl>
              <a:tblPr firstRow="1">
                <a:tableStyleId>{91EBBBCC-DAD2-459C-BE2E-F6DE35CF9A28}</a:tableStyleId>
              </a:tblPr>
              <a:tblGrid>
                <a:gridCol w="330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40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DORINŢE 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Telefon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foarte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scump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Haine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Încalţ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minte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Servirea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mesei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oraş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Laptop de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ultim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generaţie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Vacanţe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exotice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Maşin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scump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scump</a:t>
                      </a:r>
                      <a:r>
                        <a:rPr lang="en-US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Maşina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Joc 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2" y="233442"/>
            <a:ext cx="1539792" cy="1089403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7CD2313-EAD5-3D1F-E8B6-8A38B4992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7917" y="5311080"/>
            <a:ext cx="1508928" cy="104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022FEF01-6073-FA5E-7911-6FD1418A2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" y="5409176"/>
            <a:ext cx="1388807" cy="135580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DAC227-4889-519E-64A3-CAA55B16978A}"/>
              </a:ext>
            </a:extLst>
          </p:cNvPr>
          <p:cNvSpPr txBox="1">
            <a:spLocks/>
          </p:cNvSpPr>
          <p:nvPr/>
        </p:nvSpPr>
        <p:spPr>
          <a:xfrm>
            <a:off x="4269051" y="2311265"/>
            <a:ext cx="3818503" cy="2877682"/>
          </a:xfrm>
          <a:prstGeom prst="rect">
            <a:avLst/>
          </a:prstGeom>
          <a:solidFill>
            <a:srgbClr val="00FF99"/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Nevoie</a:t>
            </a:r>
            <a:r>
              <a:rPr lang="en-US" sz="2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 =  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necesitate</a:t>
            </a:r>
            <a:endParaRPr lang="en-US" sz="2400" b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Calligraphy" panose="03010101010101010101" pitchFamily="66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Dorin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 = 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zuin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,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aspira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en-US" sz="2400" b="1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  <a:cs typeface="Times New Roman" panose="02020603050405020304" pitchFamily="18" charset="0"/>
              </a:rPr>
              <a:t>ii</a:t>
            </a:r>
            <a:endParaRPr lang="en-US" b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conținut 2"/>
          <p:cNvSpPr>
            <a:spLocks noGrp="1"/>
          </p:cNvSpPr>
          <p:nvPr>
            <p:ph idx="1"/>
          </p:nvPr>
        </p:nvSpPr>
        <p:spPr>
          <a:xfrm>
            <a:off x="6878102" y="495946"/>
            <a:ext cx="4993600" cy="46494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categoria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nevoilor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categorii</a:t>
            </a:r>
            <a:r>
              <a:rPr lang="en-US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majore</a:t>
            </a:r>
            <a:r>
              <a:rPr lang="en-US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cheltuieli</a:t>
            </a:r>
            <a:r>
              <a:rPr lang="en-US" sz="2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Cheltuielile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legate de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locuință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utilități</a:t>
            </a:r>
            <a:endParaRPr lang="en-US" sz="2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Cheltuielile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cu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mâncarea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Cheltuielile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cu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transportul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Cheltuielile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cu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îmbrăcămintea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+mj-lt"/>
              <a:buAutoNum type="arabicPeriod"/>
            </a:pP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265" y="5676619"/>
            <a:ext cx="1656735" cy="117214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186E7474-0900-88D5-BBCD-972FC4B83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"/>
          <a:stretch>
            <a:fillRect/>
          </a:stretch>
        </p:blipFill>
        <p:spPr>
          <a:xfrm>
            <a:off x="0" y="194627"/>
            <a:ext cx="6501649" cy="6468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536470-8680-ED9D-4E1B-037F871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Veniturile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3F7D6C3-50E0-7576-2CCA-E3878AF82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3" y="1861930"/>
            <a:ext cx="3708699" cy="1956369"/>
          </a:xfr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446FA7AE-8E65-1CE9-727D-F6D98C0E5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1582295"/>
            <a:ext cx="3915515" cy="222054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88FCE74-B616-FEED-A06A-DB5B1F2A8B11}"/>
              </a:ext>
            </a:extLst>
          </p:cNvPr>
          <p:cNvSpPr/>
          <p:nvPr/>
        </p:nvSpPr>
        <p:spPr>
          <a:xfrm>
            <a:off x="5519552" y="3546630"/>
            <a:ext cx="2886400" cy="1224153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Alocaţie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Dreptunghi: colțuri rotunjite 17">
            <a:extLst>
              <a:ext uri="{FF2B5EF4-FFF2-40B4-BE49-F238E27FC236}">
                <a16:creationId xmlns:a16="http://schemas.microsoft.com/office/drawing/2014/main" id="{964607F3-7CD6-0EA1-0AAE-F1B5FF975B98}"/>
              </a:ext>
            </a:extLst>
          </p:cNvPr>
          <p:cNvSpPr/>
          <p:nvPr/>
        </p:nvSpPr>
        <p:spPr>
          <a:xfrm>
            <a:off x="9642674" y="1993692"/>
            <a:ext cx="1889745" cy="16612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Bani de la </a:t>
            </a:r>
            <a:r>
              <a:rPr lang="en-US" sz="2000" b="1" dirty="0" err="1">
                <a:solidFill>
                  <a:schemeClr val="tx1"/>
                </a:solidFill>
              </a:rPr>
              <a:t>bunici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părinţi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04D23177-AF4A-08C6-4805-40DFF4A580D8}"/>
              </a:ext>
            </a:extLst>
          </p:cNvPr>
          <p:cNvSpPr/>
          <p:nvPr/>
        </p:nvSpPr>
        <p:spPr>
          <a:xfrm>
            <a:off x="1374490" y="4770783"/>
            <a:ext cx="3059565" cy="9865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Dobanda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un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depozit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bancar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ine 20">
            <a:extLst>
              <a:ext uri="{FF2B5EF4-FFF2-40B4-BE49-F238E27FC236}">
                <a16:creationId xmlns:a16="http://schemas.microsoft.com/office/drawing/2014/main" id="{7488B8C2-3C7D-9089-FD8C-629144680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91" y="5552699"/>
            <a:ext cx="1656735" cy="1172140"/>
          </a:xfrm>
          <a:prstGeom prst="rect">
            <a:avLst/>
          </a:prstGeom>
        </p:spPr>
      </p:pic>
      <p:sp>
        <p:nvSpPr>
          <p:cNvPr id="23" name="CasetăText 22">
            <a:extLst>
              <a:ext uri="{FF2B5EF4-FFF2-40B4-BE49-F238E27FC236}">
                <a16:creationId xmlns:a16="http://schemas.microsoft.com/office/drawing/2014/main" id="{428CDDA9-FAA5-4A33-6799-A655F3F7EB4C}"/>
              </a:ext>
            </a:extLst>
          </p:cNvPr>
          <p:cNvSpPr txBox="1"/>
          <p:nvPr/>
        </p:nvSpPr>
        <p:spPr>
          <a:xfrm>
            <a:off x="6955613" y="5003808"/>
            <a:ext cx="2425148" cy="461666"/>
          </a:xfrm>
          <a:prstGeom prst="rect">
            <a:avLst/>
          </a:prstGeom>
          <a:solidFill>
            <a:srgbClr val="9966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Chirii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ine 23">
            <a:extLst>
              <a:ext uri="{FF2B5EF4-FFF2-40B4-BE49-F238E27FC236}">
                <a16:creationId xmlns:a16="http://schemas.microsoft.com/office/drawing/2014/main" id="{4A748740-7C30-3B3D-2991-AEA190FA8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3902" y="3546630"/>
            <a:ext cx="1508928" cy="104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ine 24">
            <a:extLst>
              <a:ext uri="{FF2B5EF4-FFF2-40B4-BE49-F238E27FC236}">
                <a16:creationId xmlns:a16="http://schemas.microsoft.com/office/drawing/2014/main" id="{FC943166-BA59-E6AC-983B-2B8BCB031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3491" y="3737587"/>
            <a:ext cx="1508928" cy="104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ine 25">
            <a:extLst>
              <a:ext uri="{FF2B5EF4-FFF2-40B4-BE49-F238E27FC236}">
                <a16:creationId xmlns:a16="http://schemas.microsoft.com/office/drawing/2014/main" id="{4A79D115-3117-75BA-BD3C-8C447BC2F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17" y="5616030"/>
            <a:ext cx="1508928" cy="104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id="{607AA10F-B8CF-27EB-FAE0-A493AC297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4364" y="5465474"/>
            <a:ext cx="1508928" cy="104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53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84616" y="1214202"/>
            <a:ext cx="11167672" cy="5516381"/>
          </a:xfrm>
        </p:spPr>
        <p:txBody>
          <a:bodyPr>
            <a:normAutofit/>
          </a:bodyPr>
          <a:lstStyle/>
          <a:p>
            <a:pPr algn="just"/>
            <a:r>
              <a:rPr lang="ro-RO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Satisfacerea  nevoi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lang="ro-RO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și dorințe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lang="ro-RO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implică BANI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aceea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important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cunoști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diferența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dorință</a:t>
            </a:r>
            <a:r>
              <a:rPr lang="en-US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786" y="5433934"/>
            <a:ext cx="1716186" cy="12142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166E1F-7F43-4070-1FB4-0C21B515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9" y="456485"/>
            <a:ext cx="10515600" cy="5464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Economisirea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superputere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învață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copilărie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7E3B989-1444-D6DE-B009-9F12A5E78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3" y="4652698"/>
            <a:ext cx="3592408" cy="18018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18F53-6299-0F44-E447-4B06091F84CA}"/>
              </a:ext>
            </a:extLst>
          </p:cNvPr>
          <p:cNvSpPr txBox="1">
            <a:spLocks/>
          </p:cNvSpPr>
          <p:nvPr/>
        </p:nvSpPr>
        <p:spPr>
          <a:xfrm>
            <a:off x="584616" y="2206251"/>
            <a:ext cx="10777928" cy="1931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Cheltuiala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ceva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firesc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natural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ECONOMISIREA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abilitate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dezvoltă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Economisirea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susținută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financiară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durată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parcursul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întregii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îmbină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diverse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atitudini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stituent conținut 2">
            <a:extLst>
              <a:ext uri="{FF2B5EF4-FFF2-40B4-BE49-F238E27FC236}">
                <a16:creationId xmlns:a16="http://schemas.microsoft.com/office/drawing/2014/main" id="{05FBD497-27E2-C6E8-E30C-9412D16B5152}"/>
              </a:ext>
            </a:extLst>
          </p:cNvPr>
          <p:cNvSpPr txBox="1">
            <a:spLocks/>
          </p:cNvSpPr>
          <p:nvPr/>
        </p:nvSpPr>
        <p:spPr>
          <a:xfrm>
            <a:off x="4379951" y="4603329"/>
            <a:ext cx="5321509" cy="1661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Banii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sunt un element util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construcția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unui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viitor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măsura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visurilor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noastre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Dar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bine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știm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să-i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gestionăm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/>
          </a:p>
          <a:p>
            <a:pPr marL="0" indent="0" algn="just">
              <a:buFont typeface="Arial" panose="020B0604020202020204" pitchFamily="34" charset="0"/>
              <a:buNone/>
            </a:pP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241508"/>
            <a:ext cx="10515600" cy="658824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Setează-ți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clare</a:t>
            </a:r>
            <a:b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20371" y="1083212"/>
            <a:ext cx="11480898" cy="5497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economisi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ușor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să-ți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setezi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niște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clare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b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ușor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economisească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oamenilor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economisirea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banilor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adevărată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provocare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voință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disciplină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Însă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lucruri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 care le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poți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face ca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să-ți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întărești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determinarea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b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simplu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 care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poți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economisești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ușor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să-ți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setezi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clare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sumele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acumulate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b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Vrei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să-ți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cumperi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nou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?…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Setează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 ca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obiectiv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Vrei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mergi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loc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vacanță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?…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Setează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 ca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obiectiv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b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să-ți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crești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șansele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a-l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atinge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obiectiv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specific,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măsurabil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atins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relevant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încadrat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4" y="249111"/>
            <a:ext cx="1449161" cy="1025281"/>
          </a:xfrm>
          <a:prstGeom prst="rect">
            <a:avLst/>
          </a:prstGeom>
        </p:spPr>
      </p:pic>
      <p:pic>
        <p:nvPicPr>
          <p:cNvPr id="5" name="Picture 5" descr="Powerpoint theme and slide with row of piggy banks teamwork Slide01">
            <a:extLst>
              <a:ext uri="{FF2B5EF4-FFF2-40B4-BE49-F238E27FC236}">
                <a16:creationId xmlns:a16="http://schemas.microsoft.com/office/drawing/2014/main" id="{39901129-2720-7EB5-4978-EE8C5ED87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99" r="23816"/>
          <a:stretch>
            <a:fillRect/>
          </a:stretch>
        </p:blipFill>
        <p:spPr bwMode="auto">
          <a:xfrm>
            <a:off x="8539843" y="2586590"/>
            <a:ext cx="3361426" cy="273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62FA9B5-1086-E53D-2408-8690791D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41" y="491362"/>
            <a:ext cx="10747717" cy="4663438"/>
          </a:xfrm>
        </p:spPr>
        <p:txBody>
          <a:bodyPr/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Activitatea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nr. 1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Completati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categorii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cheltuieli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variantele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cuvinte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oferite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32FCC73-EAAE-6D65-D573-183257D94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68522"/>
              </p:ext>
            </p:extLst>
          </p:nvPr>
        </p:nvGraphicFramePr>
        <p:xfrm>
          <a:off x="1252254" y="1558818"/>
          <a:ext cx="8904850" cy="23633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9798">
                  <a:extLst>
                    <a:ext uri="{9D8B030D-6E8A-4147-A177-3AD203B41FA5}">
                      <a16:colId xmlns:a16="http://schemas.microsoft.com/office/drawing/2014/main" val="2354525662"/>
                    </a:ext>
                  </a:extLst>
                </a:gridCol>
                <a:gridCol w="2257634">
                  <a:extLst>
                    <a:ext uri="{9D8B030D-6E8A-4147-A177-3AD203B41FA5}">
                      <a16:colId xmlns:a16="http://schemas.microsoft.com/office/drawing/2014/main" val="3751478529"/>
                    </a:ext>
                  </a:extLst>
                </a:gridCol>
                <a:gridCol w="2247316">
                  <a:extLst>
                    <a:ext uri="{9D8B030D-6E8A-4147-A177-3AD203B41FA5}">
                      <a16:colId xmlns:a16="http://schemas.microsoft.com/office/drawing/2014/main" val="2903317258"/>
                    </a:ext>
                  </a:extLst>
                </a:gridCol>
                <a:gridCol w="2190102">
                  <a:extLst>
                    <a:ext uri="{9D8B030D-6E8A-4147-A177-3AD203B41FA5}">
                      <a16:colId xmlns:a16="http://schemas.microsoft.com/office/drawing/2014/main" val="3558163680"/>
                    </a:ext>
                  </a:extLst>
                </a:gridCol>
              </a:tblGrid>
              <a:tr h="625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IMBRACAMINTE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DIVERTISMENT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UTILITATI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628734"/>
                  </a:ext>
                </a:extLst>
              </a:tr>
              <a:tr h="347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1694264"/>
                  </a:ext>
                </a:extLst>
              </a:tr>
              <a:tr h="347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5775828"/>
                  </a:ext>
                </a:extLst>
              </a:tr>
              <a:tr h="347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2475952"/>
                  </a:ext>
                </a:extLst>
              </a:tr>
              <a:tr h="347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810415"/>
                  </a:ext>
                </a:extLst>
              </a:tr>
              <a:tr h="347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568694"/>
                  </a:ext>
                </a:extLst>
              </a:tr>
            </a:tbl>
          </a:graphicData>
        </a:graphic>
      </p:graphicFrame>
      <p:sp>
        <p:nvSpPr>
          <p:cNvPr id="6" name="CasetăText 5">
            <a:extLst>
              <a:ext uri="{FF2B5EF4-FFF2-40B4-BE49-F238E27FC236}">
                <a16:creationId xmlns:a16="http://schemas.microsoft.com/office/drawing/2014/main" id="{4800BF11-B326-8A69-307B-4949CD8AD01E}"/>
              </a:ext>
            </a:extLst>
          </p:cNvPr>
          <p:cNvSpPr txBox="1"/>
          <p:nvPr/>
        </p:nvSpPr>
        <p:spPr>
          <a:xfrm>
            <a:off x="895642" y="4117496"/>
            <a:ext cx="10287001" cy="22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04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Bicicleta,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combustibil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aplicatie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mobile,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asigurare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masina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abonament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autobuz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uniforma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jacheta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camasa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bilet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film,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PC,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abonament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TV,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intretinere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apartament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gaze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costum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carnava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8549DE8C-B838-B3D6-A238-C5A21543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587" y="5726243"/>
            <a:ext cx="1599657" cy="11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4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282" y="5685860"/>
            <a:ext cx="1656735" cy="1172140"/>
          </a:xfrm>
          <a:prstGeom prst="rect">
            <a:avLst/>
          </a:prstGeom>
        </p:spPr>
      </p:pic>
      <p:pic>
        <p:nvPicPr>
          <p:cNvPr id="3" name="Substituent conținut 2">
            <a:extLst>
              <a:ext uri="{FF2B5EF4-FFF2-40B4-BE49-F238E27FC236}">
                <a16:creationId xmlns:a16="http://schemas.microsoft.com/office/drawing/2014/main" id="{1E083E95-89B9-33A5-0523-B8C9C66B9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28" r="2062" b="-28"/>
          <a:stretch/>
        </p:blipFill>
        <p:spPr>
          <a:xfrm>
            <a:off x="0" y="1"/>
            <a:ext cx="3951515" cy="6858000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2881A594-BEC9-6068-306C-E73FB47D675B}"/>
              </a:ext>
            </a:extLst>
          </p:cNvPr>
          <p:cNvSpPr txBox="1"/>
          <p:nvPr/>
        </p:nvSpPr>
        <p:spPr>
          <a:xfrm>
            <a:off x="3951515" y="224646"/>
            <a:ext cx="7952016" cy="612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</a:pP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"/>
              </a:rPr>
              <a:t>Activitatea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"/>
              </a:rPr>
              <a:t> nr. 2 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"/>
              </a:rPr>
              <a:t>Invitatie</a:t>
            </a:r>
            <a:endParaRPr lang="en-US" sz="2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402590" algn="just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Te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invit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decizi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acum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Ce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nevoie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dorință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să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îți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satisfaci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(din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acelea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multe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pe care le ai),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Care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este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suma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de care ai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nevoie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, Cum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faci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rost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bani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pentru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toate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acestea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?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Dispunem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de diverse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soluții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dar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una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este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la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îndemâna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noastră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– 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ECONOMISIREA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Câte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săptămâni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sau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luni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vei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economisi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  <a:cs typeface="Symbol" panose="05050102010706020507" pitchFamily="18" charset="2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Symbol" panose="05050102010706020507" pitchFamily="18" charset="2"/>
            </a:endParaRPr>
          </a:p>
          <a:p>
            <a:pPr marL="0" marR="0" indent="457200" algn="just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Apoi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calculează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cât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vei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economisi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săptămânal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lunar.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457200" algn="just"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Suma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achiziției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/ nr de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săptămâni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sau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luni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suma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economisit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săptămânal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sau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lunar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</a:pP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Care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este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suma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pe care o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vei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economisi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924</Words>
  <Application>Microsoft Office PowerPoint</Application>
  <PresentationFormat>Ecran lat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Lucida Calligraphy</vt:lpstr>
      <vt:lpstr>Symbol</vt:lpstr>
      <vt:lpstr>Times New Roman</vt:lpstr>
      <vt:lpstr>Wingdings</vt:lpstr>
      <vt:lpstr>Temă Office</vt:lpstr>
      <vt:lpstr>Săptămâna globală a banilor</vt:lpstr>
      <vt:lpstr>Despre educaţia financiară</vt:lpstr>
      <vt:lpstr>Diferența  dintre nevoi și dorințe </vt:lpstr>
      <vt:lpstr>Prezentare PowerPoint</vt:lpstr>
      <vt:lpstr>Veniturile unei familii</vt:lpstr>
      <vt:lpstr>Economisirea – o superputere ce se învață în copilărie</vt:lpstr>
      <vt:lpstr> Setează-ți obiective clare </vt:lpstr>
      <vt:lpstr>Prezentare PowerPoint</vt:lpstr>
      <vt:lpstr>Prezentare PowerPoint</vt:lpstr>
      <vt:lpstr>Prezentare PowerPoint</vt:lpstr>
      <vt:lpstr>Prezentare PowerPoint</vt:lpstr>
      <vt:lpstr>Vă mulţumesc pentru atenţie!  O primăvară frumoasă!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globală a banilor</dc:title>
  <dc:creator>Home</dc:creator>
  <cp:lastModifiedBy>Home</cp:lastModifiedBy>
  <cp:revision>19</cp:revision>
  <dcterms:created xsi:type="dcterms:W3CDTF">2023-03-05T14:09:00Z</dcterms:created>
  <dcterms:modified xsi:type="dcterms:W3CDTF">2023-04-02T12:36:24Z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459641C878254D7DAA315917B474CCCB</vt:lpwstr>
  </property>
  <property fmtid="{D5CDD505-2E9C-101B-9397-08002B2CF9AE}" pid="3" name="KSOProductBuildVer">
    <vt:lpwstr>1033-11.2.0.11498</vt:lpwstr>
  </property>
</Properties>
</file>