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7" r:id="rId4"/>
    <p:sldId id="258" r:id="rId5"/>
    <p:sldId id="266" r:id="rId6"/>
    <p:sldId id="268" r:id="rId7"/>
    <p:sldId id="259" r:id="rId8"/>
    <p:sldId id="267" r:id="rId9"/>
    <p:sldId id="269" r:id="rId10"/>
    <p:sldId id="260" r:id="rId11"/>
    <p:sldId id="270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930" y="374"/>
      </p:cViewPr>
      <p:guideLst>
        <p:guide orient="horz" pos="2160"/>
        <p:guide pos="29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E5EFF-5106-469E-9144-4FD2EDA60AE0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F0E650-BEF5-48A5-8B88-4710EBA7FBFC}">
      <dgm:prSet phldrT="[Text]"/>
      <dgm:spPr/>
      <dgm:t>
        <a:bodyPr/>
        <a:lstStyle/>
        <a:p>
          <a:r>
            <a:rPr lang="ro-RO" dirty="0">
              <a:solidFill>
                <a:schemeClr val="tx2">
                  <a:lumMod val="95000"/>
                  <a:lumOff val="5000"/>
                </a:schemeClr>
              </a:solidFill>
            </a:rPr>
            <a:t>Excedentar</a:t>
          </a:r>
        </a:p>
        <a:p>
          <a:r>
            <a:rPr lang="ro-RO" dirty="0">
              <a:solidFill>
                <a:schemeClr val="tx2">
                  <a:lumMod val="95000"/>
                  <a:lumOff val="5000"/>
                </a:schemeClr>
              </a:solidFill>
            </a:rPr>
            <a:t>Veniturile sunt mai multe decât cheltuielile. </a:t>
          </a:r>
        </a:p>
        <a:p>
          <a:r>
            <a:rPr lang="ro-RO" dirty="0">
              <a:solidFill>
                <a:schemeClr val="tx2">
                  <a:lumMod val="95000"/>
                  <a:lumOff val="5000"/>
                </a:schemeClr>
              </a:solidFill>
            </a:rPr>
            <a:t>Ex V: 5000 lei </a:t>
          </a:r>
        </a:p>
        <a:p>
          <a:r>
            <a:rPr lang="ro-RO" dirty="0">
              <a:solidFill>
                <a:schemeClr val="tx2">
                  <a:lumMod val="95000"/>
                  <a:lumOff val="5000"/>
                </a:schemeClr>
              </a:solidFill>
            </a:rPr>
            <a:t>C: 2890 lei  </a:t>
          </a:r>
          <a:endParaRPr lang="en-US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CDA2ACCE-CDCA-4EA1-9A05-C380B3ACA63A}" type="parTrans" cxnId="{D30AD787-F0CB-45FF-9163-152ADECBD9F7}">
      <dgm:prSet/>
      <dgm:spPr/>
      <dgm:t>
        <a:bodyPr/>
        <a:lstStyle/>
        <a:p>
          <a:endParaRPr lang="en-US"/>
        </a:p>
      </dgm:t>
    </dgm:pt>
    <dgm:pt modelId="{893F8EBE-055F-431E-8ECC-F69EDF967112}" type="sibTrans" cxnId="{D30AD787-F0CB-45FF-9163-152ADECBD9F7}">
      <dgm:prSet/>
      <dgm:spPr/>
      <dgm:t>
        <a:bodyPr/>
        <a:lstStyle/>
        <a:p>
          <a:endParaRPr lang="en-US"/>
        </a:p>
      </dgm:t>
    </dgm:pt>
    <dgm:pt modelId="{3E17069D-06C7-4BA3-ABB1-8D344BBA609E}">
      <dgm:prSet phldrT="[Text]"/>
      <dgm:spPr/>
      <dgm:t>
        <a:bodyPr/>
        <a:lstStyle/>
        <a:p>
          <a:r>
            <a:rPr lang="ro-RO" dirty="0">
              <a:solidFill>
                <a:schemeClr val="tx2">
                  <a:lumMod val="95000"/>
                  <a:lumOff val="5000"/>
                </a:schemeClr>
              </a:solidFill>
            </a:rPr>
            <a:t>Echilibrat </a:t>
          </a:r>
        </a:p>
        <a:p>
          <a:r>
            <a:rPr lang="ro-RO" dirty="0">
              <a:solidFill>
                <a:schemeClr val="tx2">
                  <a:lumMod val="95000"/>
                  <a:lumOff val="5000"/>
                </a:schemeClr>
              </a:solidFill>
            </a:rPr>
            <a:t>Veniturile sunt aproximativ egale cu cheltuielile.</a:t>
          </a:r>
        </a:p>
        <a:p>
          <a:r>
            <a:rPr lang="ro-RO" dirty="0">
              <a:solidFill>
                <a:schemeClr val="tx2">
                  <a:lumMod val="95000"/>
                  <a:lumOff val="5000"/>
                </a:schemeClr>
              </a:solidFill>
            </a:rPr>
            <a:t>Ex. V: 5000 lei </a:t>
          </a:r>
        </a:p>
        <a:p>
          <a:r>
            <a:rPr lang="ro-RO" dirty="0">
              <a:solidFill>
                <a:schemeClr val="tx2">
                  <a:lumMod val="95000"/>
                  <a:lumOff val="5000"/>
                </a:schemeClr>
              </a:solidFill>
            </a:rPr>
            <a:t>C: 4990 lei </a:t>
          </a:r>
          <a:endParaRPr lang="en-US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AAD6251B-26F7-448F-8868-6B77903219A1}" type="parTrans" cxnId="{7BD4DED5-0548-44FD-B107-1F4B6765F6FC}">
      <dgm:prSet/>
      <dgm:spPr/>
      <dgm:t>
        <a:bodyPr/>
        <a:lstStyle/>
        <a:p>
          <a:endParaRPr lang="en-US"/>
        </a:p>
      </dgm:t>
    </dgm:pt>
    <dgm:pt modelId="{EB1048DD-D44C-47FB-9120-CE0B3C926645}" type="sibTrans" cxnId="{7BD4DED5-0548-44FD-B107-1F4B6765F6FC}">
      <dgm:prSet/>
      <dgm:spPr/>
      <dgm:t>
        <a:bodyPr/>
        <a:lstStyle/>
        <a:p>
          <a:endParaRPr lang="en-US"/>
        </a:p>
      </dgm:t>
    </dgm:pt>
    <dgm:pt modelId="{E2274EAC-0C9A-4BB0-A18F-A8A68D9E21F4}">
      <dgm:prSet phldrT="[Text]"/>
      <dgm:spPr/>
      <dgm:t>
        <a:bodyPr/>
        <a:lstStyle/>
        <a:p>
          <a:r>
            <a:rPr lang="ro-RO" dirty="0"/>
            <a:t>Deficitar</a:t>
          </a:r>
        </a:p>
        <a:p>
          <a:r>
            <a:rPr lang="ro-RO" dirty="0"/>
            <a:t>Cheltuielile sunt mai mari decât venituri.</a:t>
          </a:r>
        </a:p>
        <a:p>
          <a:r>
            <a:rPr lang="ro-RO" dirty="0"/>
            <a:t>Ex. V: 2800 lei </a:t>
          </a:r>
        </a:p>
        <a:p>
          <a:r>
            <a:rPr lang="ro-RO" dirty="0"/>
            <a:t>C: 3000 lei </a:t>
          </a:r>
        </a:p>
        <a:p>
          <a:endParaRPr lang="en-US" dirty="0"/>
        </a:p>
      </dgm:t>
    </dgm:pt>
    <dgm:pt modelId="{8206C1BF-500E-48E5-A391-0F046946A48F}" type="parTrans" cxnId="{0EFA2120-9FA0-4194-B766-78C8E2A3359D}">
      <dgm:prSet/>
      <dgm:spPr/>
      <dgm:t>
        <a:bodyPr/>
        <a:lstStyle/>
        <a:p>
          <a:endParaRPr lang="en-US"/>
        </a:p>
      </dgm:t>
    </dgm:pt>
    <dgm:pt modelId="{CCD46B38-11E3-42E1-BDCF-B99071F5508C}" type="sibTrans" cxnId="{0EFA2120-9FA0-4194-B766-78C8E2A3359D}">
      <dgm:prSet/>
      <dgm:spPr/>
      <dgm:t>
        <a:bodyPr/>
        <a:lstStyle/>
        <a:p>
          <a:endParaRPr lang="en-US"/>
        </a:p>
      </dgm:t>
    </dgm:pt>
    <dgm:pt modelId="{78379740-59DE-40C4-8ACF-65BC8D36E4C7}" type="pres">
      <dgm:prSet presAssocID="{BB0E5EFF-5106-469E-9144-4FD2EDA60AE0}" presName="diagram" presStyleCnt="0">
        <dgm:presLayoutVars>
          <dgm:dir/>
          <dgm:resizeHandles val="exact"/>
        </dgm:presLayoutVars>
      </dgm:prSet>
      <dgm:spPr/>
    </dgm:pt>
    <dgm:pt modelId="{56C97B61-CAB4-4CBB-9513-5960E660B6D6}" type="pres">
      <dgm:prSet presAssocID="{44F0E650-BEF5-48A5-8B88-4710EBA7FBFC}" presName="node" presStyleLbl="node1" presStyleIdx="0" presStyleCnt="3" custLinFactNeighborX="-13598" custLinFactNeighborY="863">
        <dgm:presLayoutVars>
          <dgm:bulletEnabled val="1"/>
        </dgm:presLayoutVars>
      </dgm:prSet>
      <dgm:spPr/>
    </dgm:pt>
    <dgm:pt modelId="{9BF6459E-500B-4CC2-94CE-836559D8B287}" type="pres">
      <dgm:prSet presAssocID="{893F8EBE-055F-431E-8ECC-F69EDF967112}" presName="sibTrans" presStyleCnt="0"/>
      <dgm:spPr/>
    </dgm:pt>
    <dgm:pt modelId="{E2A2FA55-9E28-4B1B-AF15-4872613E544A}" type="pres">
      <dgm:prSet presAssocID="{3E17069D-06C7-4BA3-ABB1-8D344BBA609E}" presName="node" presStyleLbl="node1" presStyleIdx="1" presStyleCnt="3">
        <dgm:presLayoutVars>
          <dgm:bulletEnabled val="1"/>
        </dgm:presLayoutVars>
      </dgm:prSet>
      <dgm:spPr/>
    </dgm:pt>
    <dgm:pt modelId="{8E714BB5-F87C-434A-A414-9F62351DA47E}" type="pres">
      <dgm:prSet presAssocID="{EB1048DD-D44C-47FB-9120-CE0B3C926645}" presName="sibTrans" presStyleCnt="0"/>
      <dgm:spPr/>
    </dgm:pt>
    <dgm:pt modelId="{878328A3-E14A-4790-B40A-90CF98FE01BB}" type="pres">
      <dgm:prSet presAssocID="{E2274EAC-0C9A-4BB0-A18F-A8A68D9E21F4}" presName="node" presStyleLbl="node1" presStyleIdx="2" presStyleCnt="3">
        <dgm:presLayoutVars>
          <dgm:bulletEnabled val="1"/>
        </dgm:presLayoutVars>
      </dgm:prSet>
      <dgm:spPr/>
    </dgm:pt>
  </dgm:ptLst>
  <dgm:cxnLst>
    <dgm:cxn modelId="{66A3BD1B-6659-49DC-A7B4-711AF8E8198E}" type="presOf" srcId="{44F0E650-BEF5-48A5-8B88-4710EBA7FBFC}" destId="{56C97B61-CAB4-4CBB-9513-5960E660B6D6}" srcOrd="0" destOrd="0" presId="urn:microsoft.com/office/officeart/2005/8/layout/default"/>
    <dgm:cxn modelId="{0EFA2120-9FA0-4194-B766-78C8E2A3359D}" srcId="{BB0E5EFF-5106-469E-9144-4FD2EDA60AE0}" destId="{E2274EAC-0C9A-4BB0-A18F-A8A68D9E21F4}" srcOrd="2" destOrd="0" parTransId="{8206C1BF-500E-48E5-A391-0F046946A48F}" sibTransId="{CCD46B38-11E3-42E1-BDCF-B99071F5508C}"/>
    <dgm:cxn modelId="{030D112F-A01D-424A-8315-3A4EFFB8EA3E}" type="presOf" srcId="{BB0E5EFF-5106-469E-9144-4FD2EDA60AE0}" destId="{78379740-59DE-40C4-8ACF-65BC8D36E4C7}" srcOrd="0" destOrd="0" presId="urn:microsoft.com/office/officeart/2005/8/layout/default"/>
    <dgm:cxn modelId="{D30AD787-F0CB-45FF-9163-152ADECBD9F7}" srcId="{BB0E5EFF-5106-469E-9144-4FD2EDA60AE0}" destId="{44F0E650-BEF5-48A5-8B88-4710EBA7FBFC}" srcOrd="0" destOrd="0" parTransId="{CDA2ACCE-CDCA-4EA1-9A05-C380B3ACA63A}" sibTransId="{893F8EBE-055F-431E-8ECC-F69EDF967112}"/>
    <dgm:cxn modelId="{CDC39A91-E989-4219-BD86-39E733E2A5C9}" type="presOf" srcId="{E2274EAC-0C9A-4BB0-A18F-A8A68D9E21F4}" destId="{878328A3-E14A-4790-B40A-90CF98FE01BB}" srcOrd="0" destOrd="0" presId="urn:microsoft.com/office/officeart/2005/8/layout/default"/>
    <dgm:cxn modelId="{2AA4B7B4-98F5-4618-855C-0083410A5F31}" type="presOf" srcId="{3E17069D-06C7-4BA3-ABB1-8D344BBA609E}" destId="{E2A2FA55-9E28-4B1B-AF15-4872613E544A}" srcOrd="0" destOrd="0" presId="urn:microsoft.com/office/officeart/2005/8/layout/default"/>
    <dgm:cxn modelId="{7BD4DED5-0548-44FD-B107-1F4B6765F6FC}" srcId="{BB0E5EFF-5106-469E-9144-4FD2EDA60AE0}" destId="{3E17069D-06C7-4BA3-ABB1-8D344BBA609E}" srcOrd="1" destOrd="0" parTransId="{AAD6251B-26F7-448F-8868-6B77903219A1}" sibTransId="{EB1048DD-D44C-47FB-9120-CE0B3C926645}"/>
    <dgm:cxn modelId="{DB8E431B-8DBA-4220-84F4-3581665C9AB6}" type="presParOf" srcId="{78379740-59DE-40C4-8ACF-65BC8D36E4C7}" destId="{56C97B61-CAB4-4CBB-9513-5960E660B6D6}" srcOrd="0" destOrd="0" presId="urn:microsoft.com/office/officeart/2005/8/layout/default"/>
    <dgm:cxn modelId="{586A4344-F071-4618-B59C-2C9A85BC3026}" type="presParOf" srcId="{78379740-59DE-40C4-8ACF-65BC8D36E4C7}" destId="{9BF6459E-500B-4CC2-94CE-836559D8B287}" srcOrd="1" destOrd="0" presId="urn:microsoft.com/office/officeart/2005/8/layout/default"/>
    <dgm:cxn modelId="{051EE90A-6127-4C31-89A3-D8F77BC7D8C3}" type="presParOf" srcId="{78379740-59DE-40C4-8ACF-65BC8D36E4C7}" destId="{E2A2FA55-9E28-4B1B-AF15-4872613E544A}" srcOrd="2" destOrd="0" presId="urn:microsoft.com/office/officeart/2005/8/layout/default"/>
    <dgm:cxn modelId="{35A2BB6D-DCD7-4BCB-A3CB-7951A490F67C}" type="presParOf" srcId="{78379740-59DE-40C4-8ACF-65BC8D36E4C7}" destId="{8E714BB5-F87C-434A-A414-9F62351DA47E}" srcOrd="3" destOrd="0" presId="urn:microsoft.com/office/officeart/2005/8/layout/default"/>
    <dgm:cxn modelId="{732A3FFD-81D2-4414-83F3-E156DFF0486F}" type="presParOf" srcId="{78379740-59DE-40C4-8ACF-65BC8D36E4C7}" destId="{878328A3-E14A-4790-B40A-90CF98FE01B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97B61-CAB4-4CBB-9513-5960E660B6D6}">
      <dsp:nvSpPr>
        <dsp:cNvPr id="0" name=""/>
        <dsp:cNvSpPr/>
      </dsp:nvSpPr>
      <dsp:spPr>
        <a:xfrm>
          <a:off x="0" y="19065"/>
          <a:ext cx="3479899" cy="20879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>
              <a:solidFill>
                <a:schemeClr val="tx2">
                  <a:lumMod val="95000"/>
                  <a:lumOff val="5000"/>
                </a:schemeClr>
              </a:solidFill>
            </a:rPr>
            <a:t>Excedentar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>
              <a:solidFill>
                <a:schemeClr val="tx2">
                  <a:lumMod val="95000"/>
                  <a:lumOff val="5000"/>
                </a:schemeClr>
              </a:solidFill>
            </a:rPr>
            <a:t>Veniturile sunt mai multe decât cheltuielile.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>
              <a:solidFill>
                <a:schemeClr val="tx2">
                  <a:lumMod val="95000"/>
                  <a:lumOff val="5000"/>
                </a:schemeClr>
              </a:solidFill>
            </a:rPr>
            <a:t>Ex V: 5000 lei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>
              <a:solidFill>
                <a:schemeClr val="tx2">
                  <a:lumMod val="95000"/>
                  <a:lumOff val="5000"/>
                </a:schemeClr>
              </a:solidFill>
            </a:rPr>
            <a:t>C: 2890 lei  </a:t>
          </a:r>
          <a:endParaRPr lang="en-US" sz="19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0" y="19065"/>
        <a:ext cx="3479899" cy="2087939"/>
      </dsp:txXfrm>
    </dsp:sp>
    <dsp:sp modelId="{E2A2FA55-9E28-4B1B-AF15-4872613E544A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5">
                <a:hueOff val="-6367019"/>
                <a:satOff val="-14636"/>
                <a:lumOff val="-193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67019"/>
                <a:satOff val="-14636"/>
                <a:lumOff val="-193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67019"/>
                <a:satOff val="-14636"/>
                <a:lumOff val="-193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>
              <a:solidFill>
                <a:schemeClr val="tx2">
                  <a:lumMod val="95000"/>
                  <a:lumOff val="5000"/>
                </a:schemeClr>
              </a:solidFill>
            </a:rPr>
            <a:t>Echilibrat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>
              <a:solidFill>
                <a:schemeClr val="tx2">
                  <a:lumMod val="95000"/>
                  <a:lumOff val="5000"/>
                </a:schemeClr>
              </a:solidFill>
            </a:rPr>
            <a:t>Veniturile sunt aproximativ egale cu cheltuielile.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>
              <a:solidFill>
                <a:schemeClr val="tx2">
                  <a:lumMod val="95000"/>
                  <a:lumOff val="5000"/>
                </a:schemeClr>
              </a:solidFill>
            </a:rPr>
            <a:t>Ex. V: 5000 lei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>
              <a:solidFill>
                <a:schemeClr val="tx2">
                  <a:lumMod val="95000"/>
                  <a:lumOff val="5000"/>
                </a:schemeClr>
              </a:solidFill>
            </a:rPr>
            <a:t>C: 4990 lei </a:t>
          </a:r>
          <a:endParaRPr lang="en-US" sz="19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4288794" y="1047"/>
        <a:ext cx="3479899" cy="2087939"/>
      </dsp:txXfrm>
    </dsp:sp>
    <dsp:sp modelId="{878328A3-E14A-4790-B40A-90CF98FE01BB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gradFill rotWithShape="0">
          <a:gsLst>
            <a:gs pos="0">
              <a:schemeClr val="accent5">
                <a:hueOff val="-12734039"/>
                <a:satOff val="-29271"/>
                <a:lumOff val="-386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734039"/>
                <a:satOff val="-29271"/>
                <a:lumOff val="-386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734039"/>
                <a:satOff val="-29271"/>
                <a:lumOff val="-386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Deficitar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Cheltuielile sunt mai mari decât venituri.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Ex. V: 2800 lei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C: 3000 lei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374850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5BB69-4E38-4500-81EF-9B7B8F1A0ED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3B92B-BF6C-4154-8E32-6C21A99D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1143000" y="1123950"/>
            <a:ext cx="6858000" cy="2387600"/>
          </a:xfrm>
        </p:spPr>
        <p:txBody>
          <a:bodyPr anchor="b" anchorCtr="0"/>
          <a:lstStyle/>
          <a:p>
            <a:pPr defTabSz="914400">
              <a:buClrTx/>
              <a:buSzTx/>
              <a:buFontTx/>
              <a:buNone/>
            </a:pPr>
            <a:r>
              <a:rPr lang="en-US" altLang="zh-CN" sz="3200" kern="1200" baseline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SĂPTĂMÂNA MONDIALĂ</a:t>
            </a:r>
            <a:br>
              <a:rPr lang="en-US" altLang="zh-CN" sz="3200" kern="1200" baseline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altLang="zh-CN" sz="3200" kern="1200" baseline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A BANILOR</a:t>
            </a:r>
            <a:br>
              <a:rPr lang="en-US" altLang="zh-CN" sz="3200" kern="1200" baseline="0" dirty="0">
                <a:latin typeface="+mj-lt"/>
                <a:ea typeface="+mj-ea"/>
                <a:cs typeface="+mj-cs"/>
              </a:rPr>
            </a:br>
            <a:r>
              <a:rPr lang="en-US" altLang="zh-CN" sz="3200" kern="1200" baseline="0" dirty="0">
                <a:latin typeface="+mj-lt"/>
                <a:ea typeface="+mj-ea"/>
                <a:cs typeface="+mj-cs"/>
              </a:rPr>
              <a:t>„</a:t>
            </a:r>
            <a:r>
              <a:rPr lang="en-US" altLang="zh-CN" sz="3200" kern="1200" baseline="0" dirty="0" err="1">
                <a:latin typeface="+mj-lt"/>
                <a:ea typeface="+mj-ea"/>
                <a:cs typeface="+mj-cs"/>
              </a:rPr>
              <a:t>Planifică-ți</a:t>
            </a:r>
            <a:r>
              <a:rPr lang="en-US" altLang="zh-CN" sz="3200" kern="1200" baseline="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3200" kern="1200" baseline="0" dirty="0" err="1">
                <a:latin typeface="+mj-lt"/>
                <a:ea typeface="+mj-ea"/>
                <a:cs typeface="+mj-cs"/>
              </a:rPr>
              <a:t>banii</a:t>
            </a:r>
            <a:r>
              <a:rPr lang="en-US" altLang="zh-CN" sz="3200" kern="1200" baseline="0" dirty="0">
                <a:latin typeface="+mj-lt"/>
                <a:ea typeface="+mj-ea"/>
                <a:cs typeface="+mj-cs"/>
              </a:rPr>
              <a:t>, </a:t>
            </a:r>
            <a:r>
              <a:rPr lang="en-US" altLang="zh-CN" sz="3200" kern="1200" baseline="0" dirty="0" err="1">
                <a:latin typeface="+mj-lt"/>
                <a:ea typeface="+mj-ea"/>
                <a:cs typeface="+mj-cs"/>
              </a:rPr>
              <a:t>plantează-ți</a:t>
            </a:r>
            <a:r>
              <a:rPr lang="en-US" altLang="zh-CN" sz="3200" kern="1200" baseline="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3200" kern="1200" baseline="0" dirty="0" err="1">
                <a:latin typeface="+mj-lt"/>
                <a:ea typeface="+mj-ea"/>
                <a:cs typeface="+mj-cs"/>
              </a:rPr>
              <a:t>viitorul</a:t>
            </a:r>
            <a:r>
              <a:rPr lang="en-US" altLang="zh-CN" sz="3200" kern="1200" baseline="0" dirty="0">
                <a:latin typeface="+mj-lt"/>
                <a:ea typeface="+mj-ea"/>
                <a:cs typeface="+mj-cs"/>
              </a:rPr>
              <a:t>” </a:t>
            </a:r>
          </a:p>
        </p:txBody>
      </p:sp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907082"/>
          </a:xfrm>
        </p:spPr>
        <p:txBody>
          <a:bodyPr anchor="t" anchorCtr="0"/>
          <a:lstStyle/>
          <a:p>
            <a:pPr defTabSz="914400">
              <a:buClrTx/>
              <a:buSzTx/>
              <a:buFontTx/>
            </a:pPr>
            <a:r>
              <a:rPr lang="en-US" altLang="zh-CN" b="1" kern="1200" baseline="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Prof.îndrumător</a:t>
            </a:r>
            <a:r>
              <a:rPr lang="en-US" altLang="zh-CN" b="1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o-RO" altLang="zh-CN" b="1" dirty="0">
                <a:solidFill>
                  <a:srgbClr val="002060"/>
                </a:solidFill>
              </a:rPr>
              <a:t>Orzan Constantin</a:t>
            </a:r>
          </a:p>
          <a:p>
            <a:pPr defTabSz="914400">
              <a:buClrTx/>
              <a:buSzTx/>
              <a:buFontTx/>
            </a:pPr>
            <a:r>
              <a:rPr lang="ro-RO" altLang="zh-CN" b="1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Prof. Colaborator- Ghioculeț Anda Daniela</a:t>
            </a:r>
            <a:endParaRPr lang="en-US" altLang="zh-CN" b="1" kern="1200" baseline="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-21474826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4724400"/>
            <a:ext cx="5272088" cy="1195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Imagine 2">
            <a:extLst>
              <a:ext uri="{FF2B5EF4-FFF2-40B4-BE49-F238E27FC236}">
                <a16:creationId xmlns:a16="http://schemas.microsoft.com/office/drawing/2014/main" id="{85FF9A96-8F0A-E5E1-DE74-D08FB0CF52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124744"/>
            <a:ext cx="2819400" cy="459740"/>
          </a:xfrm>
          <a:prstGeom prst="rect">
            <a:avLst/>
          </a:prstGeom>
          <a:ln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01C97-F169-499F-1291-989B45A5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23251-EEFA-2CB7-59B1-C3D23D00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404664"/>
            <a:ext cx="5976664" cy="1143000"/>
          </a:xfrm>
        </p:spPr>
        <p:txBody>
          <a:bodyPr/>
          <a:lstStyle/>
          <a:p>
            <a:r>
              <a:rPr lang="ro-RO" sz="2800" dirty="0">
                <a:solidFill>
                  <a:srgbClr val="002060"/>
                </a:solidFill>
              </a:rPr>
              <a:t>Hartă conceptuală realizată de elevi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35670E3D-60EC-49A5-0148-6A79BC20A0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628800"/>
            <a:ext cx="7716581" cy="4320480"/>
          </a:xfrm>
        </p:spPr>
      </p:pic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F33B96B2-E733-289C-64E6-8F558739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8762267-8EDE-D170-9079-08A7FEC4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6DDB1E-50F3-22E7-31D2-5D00650BC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61CBF-9919-0B0C-DC88-96B8D369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9BA8F-6495-A1B1-80E2-9BDE7C97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42359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9460"/>
            <a:ext cx="7427168" cy="4097020"/>
          </a:xfrm>
        </p:spPr>
        <p:txBody>
          <a:bodyPr/>
          <a:lstStyle/>
          <a:p>
            <a:pPr marL="0" indent="0" algn="ctr">
              <a:buNone/>
            </a:pPr>
            <a:r>
              <a:rPr lang="ro-RO" altLang="en-US" dirty="0"/>
              <a:t>1.Prezentare unui ppt cu tema</a:t>
            </a:r>
          </a:p>
          <a:p>
            <a:pPr marL="0" indent="0" algn="ctr">
              <a:buNone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o-RO" altLang="en-US" dirty="0">
                <a:solidFill>
                  <a:srgbClr val="002060"/>
                </a:solidFill>
              </a:rPr>
              <a:t>Bugetul de familie(nevoi vs.dorințe), bugetul personal </a:t>
            </a:r>
            <a:r>
              <a:rPr lang="en-US" altLang="ro-RO" dirty="0">
                <a:solidFill>
                  <a:srgbClr val="002060"/>
                </a:solidFill>
              </a:rPr>
              <a:t>”</a:t>
            </a:r>
            <a:r>
              <a:rPr lang="ro-RO" altLang="ro-RO" dirty="0">
                <a:solidFill>
                  <a:srgbClr val="002060"/>
                </a:solidFill>
              </a:rPr>
              <a:t>.Tipuri de buget </a:t>
            </a:r>
          </a:p>
          <a:p>
            <a:pPr marL="0" indent="0" algn="ctr">
              <a:buNone/>
            </a:pPr>
            <a:r>
              <a:rPr lang="ro-RO" altLang="ro-RO" dirty="0"/>
              <a:t>2. Realizarea unei hărți conceptuale cu tema bugetul </a:t>
            </a:r>
          </a:p>
          <a:p>
            <a:pPr marL="0" indent="0" algn="ctr">
              <a:buNone/>
            </a:pPr>
            <a:endParaRPr lang="ro-RO" altLang="ro-RO" dirty="0"/>
          </a:p>
          <a:p>
            <a:pPr marL="0" indent="0" algn="ctr">
              <a:buNone/>
            </a:pPr>
            <a:endParaRPr lang="ro-RO" altLang="ro-RO" dirty="0"/>
          </a:p>
        </p:txBody>
      </p:sp>
      <p:sp>
        <p:nvSpPr>
          <p:cNvPr id="12" name="Text Box 11"/>
          <p:cNvSpPr txBox="1"/>
          <p:nvPr/>
        </p:nvSpPr>
        <p:spPr>
          <a:xfrm>
            <a:off x="2555776" y="620688"/>
            <a:ext cx="518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ACTIVITĂ</a:t>
            </a:r>
            <a:r>
              <a:rPr lang="ro-RO" sz="3600" b="1" dirty="0">
                <a:solidFill>
                  <a:srgbClr val="002060"/>
                </a:solidFill>
              </a:rPr>
              <a:t>ȚI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88A374-F973-425D-1637-D5E90CF7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8091DE-7C0A-4082-17A3-FE286842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395605" y="260033"/>
            <a:ext cx="8229600" cy="1143000"/>
          </a:xfrm>
        </p:spPr>
        <p:txBody>
          <a:bodyPr anchor="ctr" anchorCtr="0"/>
          <a:lstStyle/>
          <a:p>
            <a:r>
              <a:rPr lang="en-US" altLang="ro-RO" sz="3600" dirty="0">
                <a:solidFill>
                  <a:srgbClr val="002060"/>
                </a:solidFill>
                <a:latin typeface="+mn-lt"/>
              </a:rPr>
              <a:t>1.</a:t>
            </a:r>
            <a:r>
              <a:rPr lang="ro-RO" altLang="ro-RO" sz="3600" dirty="0">
                <a:solidFill>
                  <a:srgbClr val="002060"/>
                </a:solidFill>
                <a:latin typeface="+mn-lt"/>
              </a:rPr>
              <a:t> Întocmirea unui buget de famili/ personal (nevoi și dorințe).</a:t>
            </a:r>
            <a:r>
              <a:rPr lang="en-US" altLang="ro-RO" sz="3600" dirty="0">
                <a:solidFill>
                  <a:srgbClr val="002060"/>
                </a:solidFill>
                <a:latin typeface="+mn-lt"/>
              </a:rPr>
              <a:t> </a:t>
            </a:r>
            <a:endParaRPr lang="ro-RO" alt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 marL="0" indent="0" algn="just">
              <a:buNone/>
            </a:pPr>
            <a:r>
              <a:rPr lang="en-US" altLang="zh-CN" dirty="0" err="1"/>
              <a:t>Bugetul</a:t>
            </a:r>
            <a:r>
              <a:rPr lang="en-US" altLang="zh-CN" dirty="0"/>
              <a:t> </a:t>
            </a:r>
            <a:r>
              <a:rPr lang="ro-RO" altLang="zh-CN" dirty="0"/>
              <a:t>familiar sau personal</a:t>
            </a:r>
            <a:r>
              <a:rPr lang="en-US" altLang="zh-CN" dirty="0"/>
              <a:t>- </a:t>
            </a:r>
            <a:r>
              <a:rPr lang="ro-RO" altLang="zh-CN" dirty="0"/>
              <a:t>este un </a:t>
            </a:r>
            <a:r>
              <a:rPr lang="en-US" altLang="zh-CN" dirty="0"/>
              <a:t>plan </a:t>
            </a:r>
            <a:r>
              <a:rPr lang="en-US" altLang="zh-CN" dirty="0" err="1"/>
              <a:t>financiar</a:t>
            </a:r>
            <a:r>
              <a:rPr lang="ro-RO" altLang="zh-CN" dirty="0"/>
              <a:t> </a:t>
            </a:r>
            <a:r>
              <a:rPr lang="en-US" altLang="zh-CN" dirty="0"/>
              <a:t>care </a:t>
            </a:r>
            <a:r>
              <a:rPr lang="en-US" altLang="zh-CN" dirty="0" err="1"/>
              <a:t>centralizează</a:t>
            </a:r>
            <a:r>
              <a:rPr lang="en-US" altLang="zh-CN" dirty="0"/>
              <a:t> </a:t>
            </a:r>
            <a:r>
              <a:rPr lang="en-US" altLang="zh-CN" dirty="0" err="1"/>
              <a:t>veniturile</a:t>
            </a:r>
            <a:r>
              <a:rPr lang="ro-RO" altLang="zh-CN" dirty="0"/>
              <a:t> </a:t>
            </a:r>
            <a:r>
              <a:rPr lang="en-US" altLang="zh-CN" dirty="0" err="1"/>
              <a:t>și</a:t>
            </a:r>
            <a:r>
              <a:rPr lang="en-US" altLang="zh-CN" dirty="0"/>
              <a:t> </a:t>
            </a:r>
            <a:r>
              <a:rPr lang="en-US" altLang="zh-CN" dirty="0" err="1"/>
              <a:t>cheltuielile</a:t>
            </a:r>
            <a:r>
              <a:rPr lang="en-US" altLang="zh-CN" dirty="0"/>
              <a:t> estimate ale</a:t>
            </a:r>
            <a:r>
              <a:rPr lang="ro-RO" altLang="zh-CN" dirty="0"/>
              <a:t> </a:t>
            </a:r>
            <a:r>
              <a:rPr lang="en-US" altLang="zh-CN" dirty="0" err="1"/>
              <a:t>unei</a:t>
            </a:r>
            <a:r>
              <a:rPr lang="en-US" altLang="zh-CN" dirty="0"/>
              <a:t> </a:t>
            </a:r>
            <a:r>
              <a:rPr lang="en-US" altLang="zh-CN" dirty="0" err="1"/>
              <a:t>perioade</a:t>
            </a:r>
            <a:r>
              <a:rPr lang="ro-RO" altLang="zh-CN" dirty="0"/>
              <a:t> în cadrul unei familie sau a unei persoane.</a:t>
            </a:r>
          </a:p>
          <a:p>
            <a:pPr marL="0" indent="0" algn="just">
              <a:buNone/>
            </a:pPr>
            <a:r>
              <a:rPr lang="en-US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rolul</a:t>
            </a:r>
            <a:r>
              <a:rPr lang="en-US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orienta</a:t>
            </a:r>
            <a:r>
              <a:rPr lang="en-US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persoana</a:t>
            </a:r>
            <a:r>
              <a:rPr lang="en-US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US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gestionarea</a:t>
            </a:r>
            <a:r>
              <a:rPr lang="en-US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maximă</a:t>
            </a:r>
            <a:r>
              <a:rPr lang="en-US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eficiență</a:t>
            </a:r>
            <a:r>
              <a:rPr lang="en-US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resurselor</a:t>
            </a:r>
            <a:r>
              <a:rPr lang="en-US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financiare</a:t>
            </a:r>
            <a:r>
              <a:rPr lang="en-US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 care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dispune</a:t>
            </a:r>
            <a:r>
              <a:rPr lang="en-US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2B7E3-D548-552A-AC4F-959047EE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475C77-246A-2B71-214B-706D9845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>
                <a:solidFill>
                  <a:srgbClr val="002060"/>
                </a:solidFill>
              </a:rPr>
              <a:t>Scopul elaborării unui buget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D4579-87D5-31CA-DE02-A628CAB41AAF}"/>
              </a:ext>
            </a:extLst>
          </p:cNvPr>
          <p:cNvSpPr txBox="1"/>
          <p:nvPr/>
        </p:nvSpPr>
        <p:spPr>
          <a:xfrm>
            <a:off x="755576" y="1628800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o-RO" sz="3200" dirty="0"/>
              <a:t>De a compara sursele financiare cu nevoile de consum dintr-o perioadă;</a:t>
            </a:r>
          </a:p>
          <a:p>
            <a:pPr marL="285750" indent="-285750">
              <a:buFontTx/>
              <a:buChar char="-"/>
            </a:pPr>
            <a:r>
              <a:rPr lang="ro-RO" sz="3200" dirty="0"/>
              <a:t>de a găsi resursele acoperirii acestor nevoi; </a:t>
            </a:r>
          </a:p>
          <a:p>
            <a:pPr marL="285750" indent="-285750">
              <a:buFontTx/>
              <a:buChar char="-"/>
            </a:pPr>
            <a:r>
              <a:rPr lang="ro-RO" sz="3200" dirty="0"/>
              <a:t>de a lua anuminte decizii în funcție de posibilitățile financiare pe care persoana  sau familie le are.</a:t>
            </a:r>
            <a:endParaRPr lang="en-US" sz="32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6D0D4E-92F6-FC34-AE1C-308AAB73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00306A2-3A96-DDA6-6B12-3DE017B7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FFBA-4A27-6A48-4FDF-B700FD94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</a:t>
            </a:r>
            <a:r>
              <a:rPr lang="ro-RO" dirty="0">
                <a:solidFill>
                  <a:srgbClr val="002060"/>
                </a:solidFill>
              </a:rPr>
              <a:t>Venituri și cheltuieli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406785-5701-DED0-5C9A-E3240195938A}"/>
              </a:ext>
            </a:extLst>
          </p:cNvPr>
          <p:cNvGrpSpPr/>
          <p:nvPr/>
        </p:nvGrpSpPr>
        <p:grpSpPr>
          <a:xfrm>
            <a:off x="676910" y="1700808"/>
            <a:ext cx="7567498" cy="4192944"/>
            <a:chOff x="0" y="0"/>
            <a:chExt cx="8149737" cy="4929943"/>
          </a:xfrm>
        </p:grpSpPr>
        <p:sp>
          <p:nvSpPr>
            <p:cNvPr id="21" name="Shape 444">
              <a:extLst>
                <a:ext uri="{FF2B5EF4-FFF2-40B4-BE49-F238E27FC236}">
                  <a16:creationId xmlns:a16="http://schemas.microsoft.com/office/drawing/2014/main" id="{4801DC04-BFEA-ED42-01F9-E163989BDF26}"/>
                </a:ext>
              </a:extLst>
            </p:cNvPr>
            <p:cNvSpPr/>
            <p:nvPr/>
          </p:nvSpPr>
          <p:spPr>
            <a:xfrm>
              <a:off x="1636180" y="1920267"/>
              <a:ext cx="2070024" cy="1279576"/>
            </a:xfrm>
            <a:custGeom>
              <a:avLst/>
              <a:gdLst/>
              <a:ahLst/>
              <a:cxnLst/>
              <a:rect l="0" t="0" r="0" b="0"/>
              <a:pathLst>
                <a:path w="2070024" h="1279576">
                  <a:moveTo>
                    <a:pt x="0" y="639788"/>
                  </a:moveTo>
                  <a:cubicBezTo>
                    <a:pt x="0" y="286436"/>
                    <a:pt x="463385" y="0"/>
                    <a:pt x="1035012" y="0"/>
                  </a:cubicBezTo>
                  <a:cubicBezTo>
                    <a:pt x="1606626" y="0"/>
                    <a:pt x="2070024" y="286436"/>
                    <a:pt x="2070024" y="639788"/>
                  </a:cubicBezTo>
                  <a:cubicBezTo>
                    <a:pt x="2070024" y="993140"/>
                    <a:pt x="1606626" y="1279576"/>
                    <a:pt x="1035012" y="1279576"/>
                  </a:cubicBezTo>
                  <a:cubicBezTo>
                    <a:pt x="463385" y="1279576"/>
                    <a:pt x="0" y="993140"/>
                    <a:pt x="0" y="639788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4774A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DD628A-4D2C-2610-AC56-2BA8F08A7B3B}"/>
                </a:ext>
              </a:extLst>
            </p:cNvPr>
            <p:cNvSpPr/>
            <p:nvPr/>
          </p:nvSpPr>
          <p:spPr>
            <a:xfrm>
              <a:off x="2062795" y="2417021"/>
              <a:ext cx="1707072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VENITURI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Shape 446">
              <a:extLst>
                <a:ext uri="{FF2B5EF4-FFF2-40B4-BE49-F238E27FC236}">
                  <a16:creationId xmlns:a16="http://schemas.microsoft.com/office/drawing/2014/main" id="{2CFBB3F5-0047-2B10-78C1-9C015DFF6BE4}"/>
                </a:ext>
              </a:extLst>
            </p:cNvPr>
            <p:cNvSpPr/>
            <p:nvPr/>
          </p:nvSpPr>
          <p:spPr>
            <a:xfrm>
              <a:off x="2671189" y="1279575"/>
              <a:ext cx="0" cy="640690"/>
            </a:xfrm>
            <a:custGeom>
              <a:avLst/>
              <a:gdLst/>
              <a:ahLst/>
              <a:cxnLst/>
              <a:rect l="0" t="0" r="0" b="0"/>
              <a:pathLst>
                <a:path h="640690">
                  <a:moveTo>
                    <a:pt x="0" y="640690"/>
                  </a:moveTo>
                  <a:lnTo>
                    <a:pt x="0" y="0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3D669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447">
              <a:extLst>
                <a:ext uri="{FF2B5EF4-FFF2-40B4-BE49-F238E27FC236}">
                  <a16:creationId xmlns:a16="http://schemas.microsoft.com/office/drawing/2014/main" id="{72BE61E7-0A93-0BEF-D8D0-C59B2F3AD36E}"/>
                </a:ext>
              </a:extLst>
            </p:cNvPr>
            <p:cNvSpPr/>
            <p:nvPr/>
          </p:nvSpPr>
          <p:spPr>
            <a:xfrm>
              <a:off x="1815545" y="0"/>
              <a:ext cx="1711287" cy="1279576"/>
            </a:xfrm>
            <a:custGeom>
              <a:avLst/>
              <a:gdLst/>
              <a:ahLst/>
              <a:cxnLst/>
              <a:rect l="0" t="0" r="0" b="0"/>
              <a:pathLst>
                <a:path w="1711287" h="1279576">
                  <a:moveTo>
                    <a:pt x="855637" y="0"/>
                  </a:moveTo>
                  <a:cubicBezTo>
                    <a:pt x="1328204" y="0"/>
                    <a:pt x="1711287" y="286436"/>
                    <a:pt x="1711287" y="639788"/>
                  </a:cubicBezTo>
                  <a:cubicBezTo>
                    <a:pt x="1711287" y="993140"/>
                    <a:pt x="1328204" y="1279576"/>
                    <a:pt x="855637" y="1279576"/>
                  </a:cubicBezTo>
                  <a:cubicBezTo>
                    <a:pt x="383083" y="1279576"/>
                    <a:pt x="0" y="993140"/>
                    <a:pt x="0" y="639788"/>
                  </a:cubicBezTo>
                  <a:cubicBezTo>
                    <a:pt x="0" y="286436"/>
                    <a:pt x="383083" y="0"/>
                    <a:pt x="855637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448">
              <a:extLst>
                <a:ext uri="{FF2B5EF4-FFF2-40B4-BE49-F238E27FC236}">
                  <a16:creationId xmlns:a16="http://schemas.microsoft.com/office/drawing/2014/main" id="{675F75A5-0EEA-CD3B-0AA5-7B3C91507AD6}"/>
                </a:ext>
              </a:extLst>
            </p:cNvPr>
            <p:cNvSpPr/>
            <p:nvPr/>
          </p:nvSpPr>
          <p:spPr>
            <a:xfrm>
              <a:off x="1815545" y="0"/>
              <a:ext cx="1711287" cy="1279576"/>
            </a:xfrm>
            <a:custGeom>
              <a:avLst/>
              <a:gdLst/>
              <a:ahLst/>
              <a:cxnLst/>
              <a:rect l="0" t="0" r="0" b="0"/>
              <a:pathLst>
                <a:path w="1711287" h="1279576">
                  <a:moveTo>
                    <a:pt x="0" y="639788"/>
                  </a:moveTo>
                  <a:cubicBezTo>
                    <a:pt x="0" y="286436"/>
                    <a:pt x="383083" y="0"/>
                    <a:pt x="855637" y="0"/>
                  </a:cubicBezTo>
                  <a:cubicBezTo>
                    <a:pt x="1328204" y="0"/>
                    <a:pt x="1711287" y="286436"/>
                    <a:pt x="1711287" y="639788"/>
                  </a:cubicBezTo>
                  <a:cubicBezTo>
                    <a:pt x="1711287" y="993140"/>
                    <a:pt x="1328204" y="1279576"/>
                    <a:pt x="855637" y="1279576"/>
                  </a:cubicBezTo>
                  <a:cubicBezTo>
                    <a:pt x="383083" y="1279576"/>
                    <a:pt x="0" y="993140"/>
                    <a:pt x="0" y="639788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4774A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5A364E-DA1C-0B48-EE81-81C0F62C555F}"/>
                </a:ext>
              </a:extLst>
            </p:cNvPr>
            <p:cNvSpPr/>
            <p:nvPr/>
          </p:nvSpPr>
          <p:spPr>
            <a:xfrm>
              <a:off x="2293902" y="407632"/>
              <a:ext cx="107206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Salarii și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2FE6815-B993-3BC4-7963-C855C7BB2482}"/>
                </a:ext>
              </a:extLst>
            </p:cNvPr>
            <p:cNvSpPr/>
            <p:nvPr/>
          </p:nvSpPr>
          <p:spPr>
            <a:xfrm>
              <a:off x="2254354" y="657492"/>
              <a:ext cx="117753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asimilate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Shape 451">
              <a:extLst>
                <a:ext uri="{FF2B5EF4-FFF2-40B4-BE49-F238E27FC236}">
                  <a16:creationId xmlns:a16="http://schemas.microsoft.com/office/drawing/2014/main" id="{518FB1E9-C169-7AC0-8314-B2B1BC8E9E42}"/>
                </a:ext>
              </a:extLst>
            </p:cNvPr>
            <p:cNvSpPr/>
            <p:nvPr/>
          </p:nvSpPr>
          <p:spPr>
            <a:xfrm>
              <a:off x="3305276" y="1824975"/>
              <a:ext cx="287668" cy="229413"/>
            </a:xfrm>
            <a:custGeom>
              <a:avLst/>
              <a:gdLst/>
              <a:ahLst/>
              <a:cxnLst/>
              <a:rect l="0" t="0" r="0" b="0"/>
              <a:pathLst>
                <a:path w="287668" h="229413">
                  <a:moveTo>
                    <a:pt x="0" y="229413"/>
                  </a:moveTo>
                  <a:lnTo>
                    <a:pt x="287668" y="0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3D669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452">
              <a:extLst>
                <a:ext uri="{FF2B5EF4-FFF2-40B4-BE49-F238E27FC236}">
                  <a16:creationId xmlns:a16="http://schemas.microsoft.com/office/drawing/2014/main" id="{02ED13AB-8794-AFE6-FCD8-69C9331CDA50}"/>
                </a:ext>
              </a:extLst>
            </p:cNvPr>
            <p:cNvSpPr/>
            <p:nvPr/>
          </p:nvSpPr>
          <p:spPr>
            <a:xfrm>
              <a:off x="3334350" y="723000"/>
              <a:ext cx="1676324" cy="1279576"/>
            </a:xfrm>
            <a:custGeom>
              <a:avLst/>
              <a:gdLst/>
              <a:ahLst/>
              <a:cxnLst/>
              <a:rect l="0" t="0" r="0" b="0"/>
              <a:pathLst>
                <a:path w="1676324" h="1279576">
                  <a:moveTo>
                    <a:pt x="838162" y="0"/>
                  </a:moveTo>
                  <a:cubicBezTo>
                    <a:pt x="1301064" y="0"/>
                    <a:pt x="1676324" y="286436"/>
                    <a:pt x="1676324" y="639788"/>
                  </a:cubicBezTo>
                  <a:cubicBezTo>
                    <a:pt x="1676324" y="993140"/>
                    <a:pt x="1301064" y="1279576"/>
                    <a:pt x="838162" y="1279576"/>
                  </a:cubicBezTo>
                  <a:cubicBezTo>
                    <a:pt x="375260" y="1279576"/>
                    <a:pt x="0" y="993140"/>
                    <a:pt x="0" y="639788"/>
                  </a:cubicBezTo>
                  <a:cubicBezTo>
                    <a:pt x="0" y="286436"/>
                    <a:pt x="375260" y="0"/>
                    <a:pt x="838162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453">
              <a:extLst>
                <a:ext uri="{FF2B5EF4-FFF2-40B4-BE49-F238E27FC236}">
                  <a16:creationId xmlns:a16="http://schemas.microsoft.com/office/drawing/2014/main" id="{C4C850C3-02FE-F572-6F01-DE3B4871119C}"/>
                </a:ext>
              </a:extLst>
            </p:cNvPr>
            <p:cNvSpPr/>
            <p:nvPr/>
          </p:nvSpPr>
          <p:spPr>
            <a:xfrm>
              <a:off x="3334350" y="723000"/>
              <a:ext cx="1676324" cy="1279576"/>
            </a:xfrm>
            <a:custGeom>
              <a:avLst/>
              <a:gdLst/>
              <a:ahLst/>
              <a:cxnLst/>
              <a:rect l="0" t="0" r="0" b="0"/>
              <a:pathLst>
                <a:path w="1676324" h="1279576">
                  <a:moveTo>
                    <a:pt x="0" y="639788"/>
                  </a:moveTo>
                  <a:cubicBezTo>
                    <a:pt x="0" y="286436"/>
                    <a:pt x="375260" y="0"/>
                    <a:pt x="838162" y="0"/>
                  </a:cubicBezTo>
                  <a:cubicBezTo>
                    <a:pt x="1301064" y="0"/>
                    <a:pt x="1676324" y="286436"/>
                    <a:pt x="1676324" y="639788"/>
                  </a:cubicBezTo>
                  <a:cubicBezTo>
                    <a:pt x="1676324" y="993140"/>
                    <a:pt x="1301064" y="1279576"/>
                    <a:pt x="838162" y="1279576"/>
                  </a:cubicBezTo>
                  <a:cubicBezTo>
                    <a:pt x="375260" y="1279576"/>
                    <a:pt x="0" y="993140"/>
                    <a:pt x="0" y="639788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4774A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C10D173-EA97-44AC-6A11-F7A10C6099B0}"/>
                </a:ext>
              </a:extLst>
            </p:cNvPr>
            <p:cNvSpPr/>
            <p:nvPr/>
          </p:nvSpPr>
          <p:spPr>
            <a:xfrm>
              <a:off x="3902068" y="1256235"/>
              <a:ext cx="788371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Pensii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Shape 455">
              <a:extLst>
                <a:ext uri="{FF2B5EF4-FFF2-40B4-BE49-F238E27FC236}">
                  <a16:creationId xmlns:a16="http://schemas.microsoft.com/office/drawing/2014/main" id="{272073EF-4B2E-E419-5566-D620362DF4BE}"/>
                </a:ext>
              </a:extLst>
            </p:cNvPr>
            <p:cNvSpPr/>
            <p:nvPr/>
          </p:nvSpPr>
          <p:spPr>
            <a:xfrm>
              <a:off x="3577749" y="2766972"/>
              <a:ext cx="64376" cy="14694"/>
            </a:xfrm>
            <a:custGeom>
              <a:avLst/>
              <a:gdLst/>
              <a:ahLst/>
              <a:cxnLst/>
              <a:rect l="0" t="0" r="0" b="0"/>
              <a:pathLst>
                <a:path w="64376" h="14694">
                  <a:moveTo>
                    <a:pt x="64376" y="14694"/>
                  </a:moveTo>
                  <a:lnTo>
                    <a:pt x="0" y="0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3D669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456">
              <a:extLst>
                <a:ext uri="{FF2B5EF4-FFF2-40B4-BE49-F238E27FC236}">
                  <a16:creationId xmlns:a16="http://schemas.microsoft.com/office/drawing/2014/main" id="{854ACBB0-E023-68F0-5003-A7466CFCBF37}"/>
                </a:ext>
              </a:extLst>
            </p:cNvPr>
            <p:cNvSpPr/>
            <p:nvPr/>
          </p:nvSpPr>
          <p:spPr>
            <a:xfrm>
              <a:off x="3514803" y="2347566"/>
              <a:ext cx="2057019" cy="1279576"/>
            </a:xfrm>
            <a:custGeom>
              <a:avLst/>
              <a:gdLst/>
              <a:ahLst/>
              <a:cxnLst/>
              <a:rect l="0" t="0" r="0" b="0"/>
              <a:pathLst>
                <a:path w="2057019" h="1279576">
                  <a:moveTo>
                    <a:pt x="1028510" y="0"/>
                  </a:moveTo>
                  <a:cubicBezTo>
                    <a:pt x="1596543" y="0"/>
                    <a:pt x="2057019" y="286436"/>
                    <a:pt x="2057019" y="639788"/>
                  </a:cubicBezTo>
                  <a:cubicBezTo>
                    <a:pt x="2057019" y="993140"/>
                    <a:pt x="1596543" y="1279576"/>
                    <a:pt x="1028510" y="1279576"/>
                  </a:cubicBezTo>
                  <a:cubicBezTo>
                    <a:pt x="460477" y="1279576"/>
                    <a:pt x="0" y="993140"/>
                    <a:pt x="0" y="639788"/>
                  </a:cubicBezTo>
                  <a:cubicBezTo>
                    <a:pt x="0" y="286436"/>
                    <a:pt x="460477" y="0"/>
                    <a:pt x="102851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457">
              <a:extLst>
                <a:ext uri="{FF2B5EF4-FFF2-40B4-BE49-F238E27FC236}">
                  <a16:creationId xmlns:a16="http://schemas.microsoft.com/office/drawing/2014/main" id="{509F13C8-51C0-A912-FBFB-4D0DBD3C1B75}"/>
                </a:ext>
              </a:extLst>
            </p:cNvPr>
            <p:cNvSpPr/>
            <p:nvPr/>
          </p:nvSpPr>
          <p:spPr>
            <a:xfrm>
              <a:off x="3514801" y="2347566"/>
              <a:ext cx="2057019" cy="1279576"/>
            </a:xfrm>
            <a:custGeom>
              <a:avLst/>
              <a:gdLst/>
              <a:ahLst/>
              <a:cxnLst/>
              <a:rect l="0" t="0" r="0" b="0"/>
              <a:pathLst>
                <a:path w="2057019" h="1279576">
                  <a:moveTo>
                    <a:pt x="0" y="639788"/>
                  </a:moveTo>
                  <a:cubicBezTo>
                    <a:pt x="0" y="286436"/>
                    <a:pt x="460477" y="0"/>
                    <a:pt x="1028509" y="0"/>
                  </a:cubicBezTo>
                  <a:cubicBezTo>
                    <a:pt x="1596543" y="0"/>
                    <a:pt x="2057019" y="286436"/>
                    <a:pt x="2057019" y="639788"/>
                  </a:cubicBezTo>
                  <a:cubicBezTo>
                    <a:pt x="2057019" y="993140"/>
                    <a:pt x="1596543" y="1279576"/>
                    <a:pt x="1028509" y="1279576"/>
                  </a:cubicBezTo>
                  <a:cubicBezTo>
                    <a:pt x="460477" y="1279576"/>
                    <a:pt x="0" y="993140"/>
                    <a:pt x="0" y="639788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4774A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56FAAB-324A-906D-9545-F5A33FB5E1E2}"/>
                </a:ext>
              </a:extLst>
            </p:cNvPr>
            <p:cNvSpPr/>
            <p:nvPr/>
          </p:nvSpPr>
          <p:spPr>
            <a:xfrm>
              <a:off x="4132147" y="2503992"/>
              <a:ext cx="116124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Activități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16FA6C0-B5DA-95B6-E83F-B1E94D937F42}"/>
                </a:ext>
              </a:extLst>
            </p:cNvPr>
            <p:cNvSpPr/>
            <p:nvPr/>
          </p:nvSpPr>
          <p:spPr>
            <a:xfrm>
              <a:off x="3863999" y="2753852"/>
              <a:ext cx="187670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independente,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32FE75E-4104-6E01-96B5-61EF9F617822}"/>
                </a:ext>
              </a:extLst>
            </p:cNvPr>
            <p:cNvSpPr/>
            <p:nvPr/>
          </p:nvSpPr>
          <p:spPr>
            <a:xfrm>
              <a:off x="4021047" y="3005312"/>
              <a:ext cx="145907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drepturi de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F642CDB-524B-1EC0-71EF-043C545931C0}"/>
                </a:ext>
              </a:extLst>
            </p:cNvPr>
            <p:cNvSpPr/>
            <p:nvPr/>
          </p:nvSpPr>
          <p:spPr>
            <a:xfrm>
              <a:off x="4290795" y="3256772"/>
              <a:ext cx="73972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autor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Shape 462">
              <a:extLst>
                <a:ext uri="{FF2B5EF4-FFF2-40B4-BE49-F238E27FC236}">
                  <a16:creationId xmlns:a16="http://schemas.microsoft.com/office/drawing/2014/main" id="{058F044A-1F87-1319-F8E7-AD7B13CE8F80}"/>
                </a:ext>
              </a:extLst>
            </p:cNvPr>
            <p:cNvSpPr/>
            <p:nvPr/>
          </p:nvSpPr>
          <p:spPr>
            <a:xfrm>
              <a:off x="2966489" y="3173251"/>
              <a:ext cx="248095" cy="515188"/>
            </a:xfrm>
            <a:custGeom>
              <a:avLst/>
              <a:gdLst/>
              <a:ahLst/>
              <a:cxnLst/>
              <a:rect l="0" t="0" r="0" b="0"/>
              <a:pathLst>
                <a:path w="248095" h="515188">
                  <a:moveTo>
                    <a:pt x="0" y="0"/>
                  </a:moveTo>
                  <a:lnTo>
                    <a:pt x="248095" y="515188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3D669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463">
              <a:extLst>
                <a:ext uri="{FF2B5EF4-FFF2-40B4-BE49-F238E27FC236}">
                  <a16:creationId xmlns:a16="http://schemas.microsoft.com/office/drawing/2014/main" id="{8F827074-EA05-9F39-9E76-A52C9775B9DE}"/>
                </a:ext>
              </a:extLst>
            </p:cNvPr>
            <p:cNvSpPr/>
            <p:nvPr/>
          </p:nvSpPr>
          <p:spPr>
            <a:xfrm>
              <a:off x="2651661" y="3650368"/>
              <a:ext cx="1705394" cy="1279575"/>
            </a:xfrm>
            <a:custGeom>
              <a:avLst/>
              <a:gdLst/>
              <a:ahLst/>
              <a:cxnLst/>
              <a:rect l="0" t="0" r="0" b="0"/>
              <a:pathLst>
                <a:path w="1705394" h="1279575">
                  <a:moveTo>
                    <a:pt x="852703" y="0"/>
                  </a:moveTo>
                  <a:cubicBezTo>
                    <a:pt x="1323632" y="0"/>
                    <a:pt x="1705394" y="286436"/>
                    <a:pt x="1705394" y="639788"/>
                  </a:cubicBezTo>
                  <a:cubicBezTo>
                    <a:pt x="1705394" y="993140"/>
                    <a:pt x="1323632" y="1279575"/>
                    <a:pt x="852703" y="1279575"/>
                  </a:cubicBezTo>
                  <a:cubicBezTo>
                    <a:pt x="381762" y="1279575"/>
                    <a:pt x="0" y="993140"/>
                    <a:pt x="0" y="639788"/>
                  </a:cubicBezTo>
                  <a:cubicBezTo>
                    <a:pt x="0" y="286436"/>
                    <a:pt x="381762" y="0"/>
                    <a:pt x="852703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464">
              <a:extLst>
                <a:ext uri="{FF2B5EF4-FFF2-40B4-BE49-F238E27FC236}">
                  <a16:creationId xmlns:a16="http://schemas.microsoft.com/office/drawing/2014/main" id="{0E8FEE13-5606-AE61-85C7-BB283BD31D9A}"/>
                </a:ext>
              </a:extLst>
            </p:cNvPr>
            <p:cNvSpPr/>
            <p:nvPr/>
          </p:nvSpPr>
          <p:spPr>
            <a:xfrm>
              <a:off x="2651661" y="3650368"/>
              <a:ext cx="1705394" cy="1279575"/>
            </a:xfrm>
            <a:custGeom>
              <a:avLst/>
              <a:gdLst/>
              <a:ahLst/>
              <a:cxnLst/>
              <a:rect l="0" t="0" r="0" b="0"/>
              <a:pathLst>
                <a:path w="1705394" h="1279575">
                  <a:moveTo>
                    <a:pt x="0" y="639788"/>
                  </a:moveTo>
                  <a:cubicBezTo>
                    <a:pt x="0" y="286436"/>
                    <a:pt x="381762" y="0"/>
                    <a:pt x="852703" y="0"/>
                  </a:cubicBezTo>
                  <a:cubicBezTo>
                    <a:pt x="1323632" y="0"/>
                    <a:pt x="1705394" y="286436"/>
                    <a:pt x="1705394" y="639788"/>
                  </a:cubicBezTo>
                  <a:cubicBezTo>
                    <a:pt x="1705394" y="993140"/>
                    <a:pt x="1323632" y="1279575"/>
                    <a:pt x="852703" y="1279575"/>
                  </a:cubicBezTo>
                  <a:cubicBezTo>
                    <a:pt x="381762" y="1279575"/>
                    <a:pt x="0" y="993140"/>
                    <a:pt x="0" y="639788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4774A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AE8D57-399B-2496-0218-AD6E7128E154}"/>
                </a:ext>
              </a:extLst>
            </p:cNvPr>
            <p:cNvSpPr/>
            <p:nvPr/>
          </p:nvSpPr>
          <p:spPr>
            <a:xfrm>
              <a:off x="2964674" y="3932397"/>
              <a:ext cx="150185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Agricultură,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FB62526-D103-9B47-180E-555AED26B410}"/>
                </a:ext>
              </a:extLst>
            </p:cNvPr>
            <p:cNvSpPr/>
            <p:nvPr/>
          </p:nvSpPr>
          <p:spPr>
            <a:xfrm>
              <a:off x="2976790" y="4182256"/>
              <a:ext cx="147145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silvicultură,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BE99D7-F13E-D64B-383F-C1CE6E2924F2}"/>
                </a:ext>
              </a:extLst>
            </p:cNvPr>
            <p:cNvSpPr/>
            <p:nvPr/>
          </p:nvSpPr>
          <p:spPr>
            <a:xfrm>
              <a:off x="2973818" y="4433716"/>
              <a:ext cx="140842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piscicultură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B61A8E1-26A8-A0B8-B87D-75FAEF65536E}"/>
                </a:ext>
              </a:extLst>
            </p:cNvPr>
            <p:cNvSpPr/>
            <p:nvPr/>
          </p:nvSpPr>
          <p:spPr>
            <a:xfrm>
              <a:off x="4032922" y="4433716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Shape 469">
              <a:extLst>
                <a:ext uri="{FF2B5EF4-FFF2-40B4-BE49-F238E27FC236}">
                  <a16:creationId xmlns:a16="http://schemas.microsoft.com/office/drawing/2014/main" id="{F8F28373-231E-F17C-F524-314DB2239FA3}"/>
                </a:ext>
              </a:extLst>
            </p:cNvPr>
            <p:cNvSpPr/>
            <p:nvPr/>
          </p:nvSpPr>
          <p:spPr>
            <a:xfrm>
              <a:off x="2126689" y="3173253"/>
              <a:ext cx="249199" cy="517474"/>
            </a:xfrm>
            <a:custGeom>
              <a:avLst/>
              <a:gdLst/>
              <a:ahLst/>
              <a:cxnLst/>
              <a:rect l="0" t="0" r="0" b="0"/>
              <a:pathLst>
                <a:path w="249199" h="517474">
                  <a:moveTo>
                    <a:pt x="249199" y="0"/>
                  </a:moveTo>
                  <a:lnTo>
                    <a:pt x="0" y="517474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3D669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470">
              <a:extLst>
                <a:ext uri="{FF2B5EF4-FFF2-40B4-BE49-F238E27FC236}">
                  <a16:creationId xmlns:a16="http://schemas.microsoft.com/office/drawing/2014/main" id="{95B6C184-5003-4B16-4B80-CECB8D0004DB}"/>
                </a:ext>
              </a:extLst>
            </p:cNvPr>
            <p:cNvSpPr/>
            <p:nvPr/>
          </p:nvSpPr>
          <p:spPr>
            <a:xfrm>
              <a:off x="1012219" y="3650368"/>
              <a:ext cx="1651597" cy="1279575"/>
            </a:xfrm>
            <a:custGeom>
              <a:avLst/>
              <a:gdLst/>
              <a:ahLst/>
              <a:cxnLst/>
              <a:rect l="0" t="0" r="0" b="0"/>
              <a:pathLst>
                <a:path w="1651597" h="1279575">
                  <a:moveTo>
                    <a:pt x="825792" y="0"/>
                  </a:moveTo>
                  <a:cubicBezTo>
                    <a:pt x="1281875" y="0"/>
                    <a:pt x="1651597" y="286436"/>
                    <a:pt x="1651597" y="639788"/>
                  </a:cubicBezTo>
                  <a:cubicBezTo>
                    <a:pt x="1651597" y="993140"/>
                    <a:pt x="1281875" y="1279575"/>
                    <a:pt x="825792" y="1279575"/>
                  </a:cubicBezTo>
                  <a:cubicBezTo>
                    <a:pt x="369722" y="1279575"/>
                    <a:pt x="0" y="993140"/>
                    <a:pt x="0" y="639788"/>
                  </a:cubicBezTo>
                  <a:cubicBezTo>
                    <a:pt x="0" y="286436"/>
                    <a:pt x="369722" y="0"/>
                    <a:pt x="825792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471">
              <a:extLst>
                <a:ext uri="{FF2B5EF4-FFF2-40B4-BE49-F238E27FC236}">
                  <a16:creationId xmlns:a16="http://schemas.microsoft.com/office/drawing/2014/main" id="{66E218B6-88F6-D06D-62A8-1084F5D29CEB}"/>
                </a:ext>
              </a:extLst>
            </p:cNvPr>
            <p:cNvSpPr/>
            <p:nvPr/>
          </p:nvSpPr>
          <p:spPr>
            <a:xfrm>
              <a:off x="1012219" y="3650368"/>
              <a:ext cx="1651597" cy="1279575"/>
            </a:xfrm>
            <a:custGeom>
              <a:avLst/>
              <a:gdLst/>
              <a:ahLst/>
              <a:cxnLst/>
              <a:rect l="0" t="0" r="0" b="0"/>
              <a:pathLst>
                <a:path w="1651597" h="1279575">
                  <a:moveTo>
                    <a:pt x="0" y="639788"/>
                  </a:moveTo>
                  <a:cubicBezTo>
                    <a:pt x="0" y="286436"/>
                    <a:pt x="369722" y="0"/>
                    <a:pt x="825792" y="0"/>
                  </a:cubicBezTo>
                  <a:cubicBezTo>
                    <a:pt x="1281875" y="0"/>
                    <a:pt x="1651597" y="286436"/>
                    <a:pt x="1651597" y="639788"/>
                  </a:cubicBezTo>
                  <a:cubicBezTo>
                    <a:pt x="1651597" y="993140"/>
                    <a:pt x="1281875" y="1279575"/>
                    <a:pt x="825792" y="1279575"/>
                  </a:cubicBezTo>
                  <a:cubicBezTo>
                    <a:pt x="369722" y="1279575"/>
                    <a:pt x="0" y="993140"/>
                    <a:pt x="0" y="639788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4774A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961A0C8-9542-3540-9C8B-13E774A9E341}"/>
                </a:ext>
              </a:extLst>
            </p:cNvPr>
            <p:cNvSpPr/>
            <p:nvPr/>
          </p:nvSpPr>
          <p:spPr>
            <a:xfrm>
              <a:off x="1599320" y="4057998"/>
              <a:ext cx="70314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Chirii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E921CB2-9CDC-DE02-7A5F-6FF6975F90FA}"/>
                </a:ext>
              </a:extLst>
            </p:cNvPr>
            <p:cNvSpPr/>
            <p:nvPr/>
          </p:nvSpPr>
          <p:spPr>
            <a:xfrm>
              <a:off x="1455988" y="4307858"/>
              <a:ext cx="101287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încasate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9B6AFDD-52EF-6CA5-2FEA-2B91FDD95BA6}"/>
                </a:ext>
              </a:extLst>
            </p:cNvPr>
            <p:cNvSpPr/>
            <p:nvPr/>
          </p:nvSpPr>
          <p:spPr>
            <a:xfrm>
              <a:off x="2217912" y="4307858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Shape 475">
              <a:extLst>
                <a:ext uri="{FF2B5EF4-FFF2-40B4-BE49-F238E27FC236}">
                  <a16:creationId xmlns:a16="http://schemas.microsoft.com/office/drawing/2014/main" id="{AAE925CF-C3CF-C570-4013-C6422F3F4156}"/>
                </a:ext>
              </a:extLst>
            </p:cNvPr>
            <p:cNvSpPr/>
            <p:nvPr/>
          </p:nvSpPr>
          <p:spPr>
            <a:xfrm>
              <a:off x="1567525" y="2781666"/>
              <a:ext cx="132728" cy="30290"/>
            </a:xfrm>
            <a:custGeom>
              <a:avLst/>
              <a:gdLst/>
              <a:ahLst/>
              <a:cxnLst/>
              <a:rect l="0" t="0" r="0" b="0"/>
              <a:pathLst>
                <a:path w="132728" h="30290">
                  <a:moveTo>
                    <a:pt x="132728" y="0"/>
                  </a:moveTo>
                  <a:lnTo>
                    <a:pt x="0" y="30290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3D669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476">
              <a:extLst>
                <a:ext uri="{FF2B5EF4-FFF2-40B4-BE49-F238E27FC236}">
                  <a16:creationId xmlns:a16="http://schemas.microsoft.com/office/drawing/2014/main" id="{7B980E7E-919D-D056-19AD-3EAB162B0849}"/>
                </a:ext>
              </a:extLst>
            </p:cNvPr>
            <p:cNvSpPr/>
            <p:nvPr/>
          </p:nvSpPr>
          <p:spPr>
            <a:xfrm>
              <a:off x="0" y="2347566"/>
              <a:ext cx="1598130" cy="1279576"/>
            </a:xfrm>
            <a:custGeom>
              <a:avLst/>
              <a:gdLst/>
              <a:ahLst/>
              <a:cxnLst/>
              <a:rect l="0" t="0" r="0" b="0"/>
              <a:pathLst>
                <a:path w="1598130" h="1279576">
                  <a:moveTo>
                    <a:pt x="799071" y="0"/>
                  </a:moveTo>
                  <a:cubicBezTo>
                    <a:pt x="1240384" y="0"/>
                    <a:pt x="1598130" y="286436"/>
                    <a:pt x="1598130" y="639788"/>
                  </a:cubicBezTo>
                  <a:cubicBezTo>
                    <a:pt x="1598130" y="993140"/>
                    <a:pt x="1240384" y="1279576"/>
                    <a:pt x="799071" y="1279576"/>
                  </a:cubicBezTo>
                  <a:cubicBezTo>
                    <a:pt x="357759" y="1279576"/>
                    <a:pt x="0" y="993140"/>
                    <a:pt x="0" y="639788"/>
                  </a:cubicBezTo>
                  <a:cubicBezTo>
                    <a:pt x="0" y="286436"/>
                    <a:pt x="357759" y="0"/>
                    <a:pt x="799071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477">
              <a:extLst>
                <a:ext uri="{FF2B5EF4-FFF2-40B4-BE49-F238E27FC236}">
                  <a16:creationId xmlns:a16="http://schemas.microsoft.com/office/drawing/2014/main" id="{2D049CA1-AAB3-437D-CAA4-A79400C9CEC9}"/>
                </a:ext>
              </a:extLst>
            </p:cNvPr>
            <p:cNvSpPr/>
            <p:nvPr/>
          </p:nvSpPr>
          <p:spPr>
            <a:xfrm>
              <a:off x="0" y="2347566"/>
              <a:ext cx="1598130" cy="1279576"/>
            </a:xfrm>
            <a:custGeom>
              <a:avLst/>
              <a:gdLst/>
              <a:ahLst/>
              <a:cxnLst/>
              <a:rect l="0" t="0" r="0" b="0"/>
              <a:pathLst>
                <a:path w="1598130" h="1279576">
                  <a:moveTo>
                    <a:pt x="0" y="639788"/>
                  </a:moveTo>
                  <a:cubicBezTo>
                    <a:pt x="0" y="286436"/>
                    <a:pt x="357759" y="0"/>
                    <a:pt x="799071" y="0"/>
                  </a:cubicBezTo>
                  <a:cubicBezTo>
                    <a:pt x="1240384" y="0"/>
                    <a:pt x="1598130" y="286436"/>
                    <a:pt x="1598130" y="639788"/>
                  </a:cubicBezTo>
                  <a:cubicBezTo>
                    <a:pt x="1598130" y="993140"/>
                    <a:pt x="1240384" y="1279576"/>
                    <a:pt x="799071" y="1279576"/>
                  </a:cubicBezTo>
                  <a:cubicBezTo>
                    <a:pt x="357759" y="1279576"/>
                    <a:pt x="0" y="993140"/>
                    <a:pt x="0" y="639788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4774A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7C78E13-478E-BAAB-AFBE-094765EBACC0}"/>
                </a:ext>
              </a:extLst>
            </p:cNvPr>
            <p:cNvSpPr/>
            <p:nvPr/>
          </p:nvSpPr>
          <p:spPr>
            <a:xfrm>
              <a:off x="422162" y="2880801"/>
              <a:ext cx="106991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Dobânzi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Shape 479">
              <a:extLst>
                <a:ext uri="{FF2B5EF4-FFF2-40B4-BE49-F238E27FC236}">
                  <a16:creationId xmlns:a16="http://schemas.microsoft.com/office/drawing/2014/main" id="{A33E03DD-729D-183D-0926-9536878B9DEF}"/>
                </a:ext>
              </a:extLst>
            </p:cNvPr>
            <p:cNvSpPr/>
            <p:nvPr/>
          </p:nvSpPr>
          <p:spPr>
            <a:xfrm>
              <a:off x="1748012" y="1823845"/>
              <a:ext cx="289090" cy="230543"/>
            </a:xfrm>
            <a:custGeom>
              <a:avLst/>
              <a:gdLst/>
              <a:ahLst/>
              <a:cxnLst/>
              <a:rect l="0" t="0" r="0" b="0"/>
              <a:pathLst>
                <a:path w="289090" h="230543">
                  <a:moveTo>
                    <a:pt x="289090" y="230543"/>
                  </a:moveTo>
                  <a:lnTo>
                    <a:pt x="0" y="0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3D669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480">
              <a:extLst>
                <a:ext uri="{FF2B5EF4-FFF2-40B4-BE49-F238E27FC236}">
                  <a16:creationId xmlns:a16="http://schemas.microsoft.com/office/drawing/2014/main" id="{3BC57F23-E351-F42B-C3BD-8977F58C8A80}"/>
                </a:ext>
              </a:extLst>
            </p:cNvPr>
            <p:cNvSpPr/>
            <p:nvPr/>
          </p:nvSpPr>
          <p:spPr>
            <a:xfrm>
              <a:off x="335980" y="723000"/>
              <a:ext cx="1667764" cy="1279576"/>
            </a:xfrm>
            <a:custGeom>
              <a:avLst/>
              <a:gdLst/>
              <a:ahLst/>
              <a:cxnLst/>
              <a:rect l="0" t="0" r="0" b="0"/>
              <a:pathLst>
                <a:path w="1667764" h="1279576">
                  <a:moveTo>
                    <a:pt x="833882" y="0"/>
                  </a:moveTo>
                  <a:cubicBezTo>
                    <a:pt x="1294422" y="0"/>
                    <a:pt x="1667764" y="286436"/>
                    <a:pt x="1667764" y="639788"/>
                  </a:cubicBezTo>
                  <a:cubicBezTo>
                    <a:pt x="1667764" y="993140"/>
                    <a:pt x="1294422" y="1279576"/>
                    <a:pt x="833882" y="1279576"/>
                  </a:cubicBezTo>
                  <a:cubicBezTo>
                    <a:pt x="373342" y="1279576"/>
                    <a:pt x="0" y="993140"/>
                    <a:pt x="0" y="639788"/>
                  </a:cubicBezTo>
                  <a:cubicBezTo>
                    <a:pt x="0" y="286436"/>
                    <a:pt x="373342" y="0"/>
                    <a:pt x="833882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481">
              <a:extLst>
                <a:ext uri="{FF2B5EF4-FFF2-40B4-BE49-F238E27FC236}">
                  <a16:creationId xmlns:a16="http://schemas.microsoft.com/office/drawing/2014/main" id="{98E0DC0C-20EB-86DA-1691-425851C0F4C7}"/>
                </a:ext>
              </a:extLst>
            </p:cNvPr>
            <p:cNvSpPr/>
            <p:nvPr/>
          </p:nvSpPr>
          <p:spPr>
            <a:xfrm>
              <a:off x="335980" y="723000"/>
              <a:ext cx="1667764" cy="1279576"/>
            </a:xfrm>
            <a:custGeom>
              <a:avLst/>
              <a:gdLst/>
              <a:ahLst/>
              <a:cxnLst/>
              <a:rect l="0" t="0" r="0" b="0"/>
              <a:pathLst>
                <a:path w="1667764" h="1279576">
                  <a:moveTo>
                    <a:pt x="0" y="639788"/>
                  </a:moveTo>
                  <a:cubicBezTo>
                    <a:pt x="0" y="286436"/>
                    <a:pt x="373342" y="0"/>
                    <a:pt x="833882" y="0"/>
                  </a:cubicBezTo>
                  <a:cubicBezTo>
                    <a:pt x="1294422" y="0"/>
                    <a:pt x="1667764" y="286436"/>
                    <a:pt x="1667764" y="639788"/>
                  </a:cubicBezTo>
                  <a:cubicBezTo>
                    <a:pt x="1667764" y="993140"/>
                    <a:pt x="1294422" y="1279576"/>
                    <a:pt x="833882" y="1279576"/>
                  </a:cubicBezTo>
                  <a:cubicBezTo>
                    <a:pt x="373342" y="1279576"/>
                    <a:pt x="0" y="993140"/>
                    <a:pt x="0" y="639788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4774A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5020079-7512-8BD6-38AA-078F1A01F262}"/>
                </a:ext>
              </a:extLst>
            </p:cNvPr>
            <p:cNvSpPr/>
            <p:nvPr/>
          </p:nvSpPr>
          <p:spPr>
            <a:xfrm>
              <a:off x="797437" y="1130632"/>
              <a:ext cx="1057961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Alocații,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8574944-37FA-95D9-2A39-7350C6BC8CBD}"/>
                </a:ext>
              </a:extLst>
            </p:cNvPr>
            <p:cNvSpPr/>
            <p:nvPr/>
          </p:nvSpPr>
          <p:spPr>
            <a:xfrm>
              <a:off x="910137" y="1380492"/>
              <a:ext cx="759791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burse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Shape 485">
              <a:extLst>
                <a:ext uri="{FF2B5EF4-FFF2-40B4-BE49-F238E27FC236}">
                  <a16:creationId xmlns:a16="http://schemas.microsoft.com/office/drawing/2014/main" id="{6A07D5CE-4A13-F804-230D-CC86B682091F}"/>
                </a:ext>
              </a:extLst>
            </p:cNvPr>
            <p:cNvSpPr/>
            <p:nvPr/>
          </p:nvSpPr>
          <p:spPr>
            <a:xfrm>
              <a:off x="5846250" y="1217208"/>
              <a:ext cx="2303487" cy="2880322"/>
            </a:xfrm>
            <a:custGeom>
              <a:avLst/>
              <a:gdLst/>
              <a:ahLst/>
              <a:cxnLst/>
              <a:rect l="0" t="0" r="0" b="0"/>
              <a:pathLst>
                <a:path w="1944218" h="2880322">
                  <a:moveTo>
                    <a:pt x="324041" y="0"/>
                  </a:moveTo>
                  <a:lnTo>
                    <a:pt x="1620177" y="0"/>
                  </a:lnTo>
                  <a:cubicBezTo>
                    <a:pt x="1799133" y="0"/>
                    <a:pt x="1944218" y="145072"/>
                    <a:pt x="1944218" y="324041"/>
                  </a:cubicBezTo>
                  <a:lnTo>
                    <a:pt x="1944218" y="2556281"/>
                  </a:lnTo>
                  <a:cubicBezTo>
                    <a:pt x="1944218" y="2735237"/>
                    <a:pt x="1799133" y="2880322"/>
                    <a:pt x="1620177" y="2880322"/>
                  </a:cubicBezTo>
                  <a:lnTo>
                    <a:pt x="324041" y="2880322"/>
                  </a:lnTo>
                  <a:cubicBezTo>
                    <a:pt x="145085" y="2880322"/>
                    <a:pt x="0" y="2735237"/>
                    <a:pt x="0" y="2556281"/>
                  </a:cubicBezTo>
                  <a:lnTo>
                    <a:pt x="0" y="324041"/>
                  </a:lnTo>
                  <a:cubicBezTo>
                    <a:pt x="0" y="145072"/>
                    <a:pt x="145085" y="0"/>
                    <a:pt x="324041" y="0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14BC745-5EEB-4256-8626-ADB63429057D}"/>
                </a:ext>
              </a:extLst>
            </p:cNvPr>
            <p:cNvSpPr/>
            <p:nvPr/>
          </p:nvSpPr>
          <p:spPr>
            <a:xfrm>
              <a:off x="6353221" y="1601996"/>
              <a:ext cx="130307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Veniturile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7584CA4-8C00-D4CC-BA73-EA4855C60517}"/>
                </a:ext>
              </a:extLst>
            </p:cNvPr>
            <p:cNvSpPr/>
            <p:nvPr/>
          </p:nvSpPr>
          <p:spPr>
            <a:xfrm>
              <a:off x="6235949" y="1876316"/>
              <a:ext cx="101162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familiei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8BE3EB6-ECBF-C017-41D7-20748CF9478B}"/>
                </a:ext>
              </a:extLst>
            </p:cNvPr>
            <p:cNvSpPr/>
            <p:nvPr/>
          </p:nvSpPr>
          <p:spPr>
            <a:xfrm>
              <a:off x="6993301" y="1876316"/>
              <a:ext cx="60786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o-RO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sunt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C1979DA-32E2-C839-1082-FDC5CB00C004}"/>
                </a:ext>
              </a:extLst>
            </p:cNvPr>
            <p:cNvSpPr/>
            <p:nvPr/>
          </p:nvSpPr>
          <p:spPr>
            <a:xfrm>
              <a:off x="6245093" y="2150636"/>
              <a:ext cx="159291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alcătuite din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99FF2AA-7AFE-E343-664D-FCE775E2A0FA}"/>
                </a:ext>
              </a:extLst>
            </p:cNvPr>
            <p:cNvSpPr/>
            <p:nvPr/>
          </p:nvSpPr>
          <p:spPr>
            <a:xfrm>
              <a:off x="6056041" y="2424956"/>
              <a:ext cx="209369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suma</a:t>
              </a:r>
              <a:r>
                <a:rPr lang="en-US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veniturilor</a:t>
              </a:r>
              <a:r>
                <a:rPr lang="en-US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644E819-EE47-8BBB-DF83-681BCE11FDF0}"/>
                </a:ext>
              </a:extLst>
            </p:cNvPr>
            <p:cNvSpPr/>
            <p:nvPr/>
          </p:nvSpPr>
          <p:spPr>
            <a:xfrm>
              <a:off x="6194802" y="2699276"/>
              <a:ext cx="172462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personale ale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8F9EA0C-A27E-AABF-8500-B40B4510891C}"/>
                </a:ext>
              </a:extLst>
            </p:cNvPr>
            <p:cNvSpPr/>
            <p:nvPr/>
          </p:nvSpPr>
          <p:spPr>
            <a:xfrm>
              <a:off x="6482837" y="2973596"/>
              <a:ext cx="95845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tuturor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DC4F928-3A27-D540-8D3D-311D76FCD0F0}"/>
                </a:ext>
              </a:extLst>
            </p:cNvPr>
            <p:cNvSpPr/>
            <p:nvPr/>
          </p:nvSpPr>
          <p:spPr>
            <a:xfrm>
              <a:off x="6325789" y="3247916"/>
              <a:ext cx="137604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membrilor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0FCB377-9B78-20EB-9E9C-D8648FADEC87}"/>
                </a:ext>
              </a:extLst>
            </p:cNvPr>
            <p:cNvSpPr/>
            <p:nvPr/>
          </p:nvSpPr>
          <p:spPr>
            <a:xfrm>
              <a:off x="6449233" y="3522236"/>
              <a:ext cx="104984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familiei.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72" name="Date Placeholder 71">
            <a:extLst>
              <a:ext uri="{FF2B5EF4-FFF2-40B4-BE49-F238E27FC236}">
                <a16:creationId xmlns:a16="http://schemas.microsoft.com/office/drawing/2014/main" id="{05511E25-C78D-A058-CA24-14BDAD92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73" name="Footer Placeholder 72">
            <a:extLst>
              <a:ext uri="{FF2B5EF4-FFF2-40B4-BE49-F238E27FC236}">
                <a16:creationId xmlns:a16="http://schemas.microsoft.com/office/drawing/2014/main" id="{ED7B4069-4A85-6769-B470-9831C162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51223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246047-8A5C-EC8B-D263-B52AC475CA2D}"/>
              </a:ext>
            </a:extLst>
          </p:cNvPr>
          <p:cNvGrpSpPr/>
          <p:nvPr/>
        </p:nvGrpSpPr>
        <p:grpSpPr>
          <a:xfrm>
            <a:off x="611561" y="1112202"/>
            <a:ext cx="5328592" cy="4044990"/>
            <a:chOff x="0" y="0"/>
            <a:chExt cx="4982754" cy="4633854"/>
          </a:xfrm>
        </p:grpSpPr>
        <p:sp>
          <p:nvSpPr>
            <p:cNvPr id="5" name="Shape 572">
              <a:extLst>
                <a:ext uri="{FF2B5EF4-FFF2-40B4-BE49-F238E27FC236}">
                  <a16:creationId xmlns:a16="http://schemas.microsoft.com/office/drawing/2014/main" id="{2D310F8C-C575-2676-2CC5-47BBFD77D50A}"/>
                </a:ext>
              </a:extLst>
            </p:cNvPr>
            <p:cNvSpPr/>
            <p:nvPr/>
          </p:nvSpPr>
          <p:spPr>
            <a:xfrm>
              <a:off x="1927170" y="1744957"/>
              <a:ext cx="1350378" cy="1322680"/>
            </a:xfrm>
            <a:custGeom>
              <a:avLst/>
              <a:gdLst/>
              <a:ahLst/>
              <a:cxnLst/>
              <a:rect l="0" t="0" r="0" b="0"/>
              <a:pathLst>
                <a:path w="1350378" h="1322680">
                  <a:moveTo>
                    <a:pt x="0" y="661340"/>
                  </a:moveTo>
                  <a:cubicBezTo>
                    <a:pt x="0" y="296088"/>
                    <a:pt x="302298" y="0"/>
                    <a:pt x="675183" y="0"/>
                  </a:cubicBezTo>
                  <a:cubicBezTo>
                    <a:pt x="1048080" y="0"/>
                    <a:pt x="1350378" y="296088"/>
                    <a:pt x="1350378" y="661340"/>
                  </a:cubicBezTo>
                  <a:cubicBezTo>
                    <a:pt x="1350378" y="1026592"/>
                    <a:pt x="1048080" y="1322680"/>
                    <a:pt x="675183" y="1322680"/>
                  </a:cubicBezTo>
                  <a:cubicBezTo>
                    <a:pt x="302298" y="1322680"/>
                    <a:pt x="0" y="1026592"/>
                    <a:pt x="0" y="661340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AE484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A52291-AC95-58AF-6F59-795C1673295F}"/>
                </a:ext>
              </a:extLst>
            </p:cNvPr>
            <p:cNvSpPr/>
            <p:nvPr/>
          </p:nvSpPr>
          <p:spPr>
            <a:xfrm>
              <a:off x="2138048" y="2311841"/>
              <a:ext cx="1295334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CHELTUIELI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574">
              <a:extLst>
                <a:ext uri="{FF2B5EF4-FFF2-40B4-BE49-F238E27FC236}">
                  <a16:creationId xmlns:a16="http://schemas.microsoft.com/office/drawing/2014/main" id="{A5CB6138-4004-8B7D-5FD1-85350E1686D9}"/>
                </a:ext>
              </a:extLst>
            </p:cNvPr>
            <p:cNvSpPr/>
            <p:nvPr/>
          </p:nvSpPr>
          <p:spPr>
            <a:xfrm>
              <a:off x="2602360" y="1202814"/>
              <a:ext cx="0" cy="542138"/>
            </a:xfrm>
            <a:custGeom>
              <a:avLst/>
              <a:gdLst/>
              <a:ahLst/>
              <a:cxnLst/>
              <a:rect l="0" t="0" r="0" b="0"/>
              <a:pathLst>
                <a:path h="542138">
                  <a:moveTo>
                    <a:pt x="0" y="542138"/>
                  </a:moveTo>
                  <a:lnTo>
                    <a:pt x="0" y="0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993E3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575">
              <a:extLst>
                <a:ext uri="{FF2B5EF4-FFF2-40B4-BE49-F238E27FC236}">
                  <a16:creationId xmlns:a16="http://schemas.microsoft.com/office/drawing/2014/main" id="{CA414573-CD51-E068-A6E0-C659CD36B5BF}"/>
                </a:ext>
              </a:extLst>
            </p:cNvPr>
            <p:cNvSpPr/>
            <p:nvPr/>
          </p:nvSpPr>
          <p:spPr>
            <a:xfrm>
              <a:off x="2000952" y="0"/>
              <a:ext cx="1202817" cy="1202817"/>
            </a:xfrm>
            <a:custGeom>
              <a:avLst/>
              <a:gdLst/>
              <a:ahLst/>
              <a:cxnLst/>
              <a:rect l="0" t="0" r="0" b="0"/>
              <a:pathLst>
                <a:path w="1202817" h="1202817">
                  <a:moveTo>
                    <a:pt x="601409" y="0"/>
                  </a:moveTo>
                  <a:cubicBezTo>
                    <a:pt x="933552" y="0"/>
                    <a:pt x="1202817" y="269265"/>
                    <a:pt x="1202817" y="601408"/>
                  </a:cubicBezTo>
                  <a:cubicBezTo>
                    <a:pt x="1202817" y="933552"/>
                    <a:pt x="933552" y="1202817"/>
                    <a:pt x="601409" y="1202817"/>
                  </a:cubicBezTo>
                  <a:cubicBezTo>
                    <a:pt x="269265" y="1202817"/>
                    <a:pt x="0" y="933552"/>
                    <a:pt x="0" y="601408"/>
                  </a:cubicBezTo>
                  <a:cubicBezTo>
                    <a:pt x="0" y="269265"/>
                    <a:pt x="269265" y="0"/>
                    <a:pt x="60140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576">
              <a:extLst>
                <a:ext uri="{FF2B5EF4-FFF2-40B4-BE49-F238E27FC236}">
                  <a16:creationId xmlns:a16="http://schemas.microsoft.com/office/drawing/2014/main" id="{99B1D916-A63D-E8CA-3944-17CC52EE6182}"/>
                </a:ext>
              </a:extLst>
            </p:cNvPr>
            <p:cNvSpPr/>
            <p:nvPr/>
          </p:nvSpPr>
          <p:spPr>
            <a:xfrm>
              <a:off x="2000952" y="0"/>
              <a:ext cx="1202817" cy="1202817"/>
            </a:xfrm>
            <a:custGeom>
              <a:avLst/>
              <a:gdLst/>
              <a:ahLst/>
              <a:cxnLst/>
              <a:rect l="0" t="0" r="0" b="0"/>
              <a:pathLst>
                <a:path w="1202817" h="1202817">
                  <a:moveTo>
                    <a:pt x="0" y="601408"/>
                  </a:moveTo>
                  <a:cubicBezTo>
                    <a:pt x="0" y="269265"/>
                    <a:pt x="269265" y="0"/>
                    <a:pt x="601409" y="0"/>
                  </a:cubicBezTo>
                  <a:cubicBezTo>
                    <a:pt x="933552" y="0"/>
                    <a:pt x="1202817" y="269265"/>
                    <a:pt x="1202817" y="601408"/>
                  </a:cubicBezTo>
                  <a:cubicBezTo>
                    <a:pt x="1202817" y="933552"/>
                    <a:pt x="933552" y="1202817"/>
                    <a:pt x="601409" y="1202817"/>
                  </a:cubicBezTo>
                  <a:cubicBezTo>
                    <a:pt x="269265" y="1202817"/>
                    <a:pt x="0" y="933552"/>
                    <a:pt x="0" y="601408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AE484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CA2B5C-4F6E-6B52-9CC4-AB46965352D1}"/>
                </a:ext>
              </a:extLst>
            </p:cNvPr>
            <p:cNvSpPr/>
            <p:nvPr/>
          </p:nvSpPr>
          <p:spPr>
            <a:xfrm>
              <a:off x="2350455" y="506952"/>
              <a:ext cx="670312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Hrană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5C4AD7-A380-080D-D2DD-D40AE42C062A}"/>
                </a:ext>
              </a:extLst>
            </p:cNvPr>
            <p:cNvSpPr/>
            <p:nvPr/>
          </p:nvSpPr>
          <p:spPr>
            <a:xfrm>
              <a:off x="2854955" y="506952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Shape 579">
              <a:extLst>
                <a:ext uri="{FF2B5EF4-FFF2-40B4-BE49-F238E27FC236}">
                  <a16:creationId xmlns:a16="http://schemas.microsoft.com/office/drawing/2014/main" id="{9C4EB1D3-1E40-DF43-5C05-2873C6DD38EC}"/>
                </a:ext>
              </a:extLst>
            </p:cNvPr>
            <p:cNvSpPr/>
            <p:nvPr/>
          </p:nvSpPr>
          <p:spPr>
            <a:xfrm>
              <a:off x="3125957" y="1743290"/>
              <a:ext cx="307797" cy="245453"/>
            </a:xfrm>
            <a:custGeom>
              <a:avLst/>
              <a:gdLst/>
              <a:ahLst/>
              <a:cxnLst/>
              <a:rect l="0" t="0" r="0" b="0"/>
              <a:pathLst>
                <a:path w="307797" h="245453">
                  <a:moveTo>
                    <a:pt x="0" y="245453"/>
                  </a:moveTo>
                  <a:lnTo>
                    <a:pt x="307797" y="0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993E3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580">
              <a:extLst>
                <a:ext uri="{FF2B5EF4-FFF2-40B4-BE49-F238E27FC236}">
                  <a16:creationId xmlns:a16="http://schemas.microsoft.com/office/drawing/2014/main" id="{F2096F81-1280-89EA-29D8-DE50F06E727D}"/>
                </a:ext>
              </a:extLst>
            </p:cNvPr>
            <p:cNvSpPr/>
            <p:nvPr/>
          </p:nvSpPr>
          <p:spPr>
            <a:xfrm>
              <a:off x="3107054" y="679559"/>
              <a:ext cx="1812849" cy="1202817"/>
            </a:xfrm>
            <a:custGeom>
              <a:avLst/>
              <a:gdLst/>
              <a:ahLst/>
              <a:cxnLst/>
              <a:rect l="0" t="0" r="0" b="0"/>
              <a:pathLst>
                <a:path w="1812849" h="1202817">
                  <a:moveTo>
                    <a:pt x="906425" y="0"/>
                  </a:moveTo>
                  <a:cubicBezTo>
                    <a:pt x="1407033" y="0"/>
                    <a:pt x="1812849" y="269265"/>
                    <a:pt x="1812849" y="601408"/>
                  </a:cubicBezTo>
                  <a:cubicBezTo>
                    <a:pt x="1812849" y="933552"/>
                    <a:pt x="1407033" y="1202817"/>
                    <a:pt x="906425" y="1202817"/>
                  </a:cubicBezTo>
                  <a:cubicBezTo>
                    <a:pt x="405816" y="1202817"/>
                    <a:pt x="0" y="933552"/>
                    <a:pt x="0" y="601408"/>
                  </a:cubicBezTo>
                  <a:cubicBezTo>
                    <a:pt x="0" y="269265"/>
                    <a:pt x="405816" y="0"/>
                    <a:pt x="906425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581">
              <a:extLst>
                <a:ext uri="{FF2B5EF4-FFF2-40B4-BE49-F238E27FC236}">
                  <a16:creationId xmlns:a16="http://schemas.microsoft.com/office/drawing/2014/main" id="{3920E2EF-87C5-DCB6-04C8-5688945C4DCB}"/>
                </a:ext>
              </a:extLst>
            </p:cNvPr>
            <p:cNvSpPr/>
            <p:nvPr/>
          </p:nvSpPr>
          <p:spPr>
            <a:xfrm>
              <a:off x="3107054" y="679559"/>
              <a:ext cx="1812849" cy="1202817"/>
            </a:xfrm>
            <a:custGeom>
              <a:avLst/>
              <a:gdLst/>
              <a:ahLst/>
              <a:cxnLst/>
              <a:rect l="0" t="0" r="0" b="0"/>
              <a:pathLst>
                <a:path w="1812849" h="1202817">
                  <a:moveTo>
                    <a:pt x="0" y="601408"/>
                  </a:moveTo>
                  <a:cubicBezTo>
                    <a:pt x="0" y="269265"/>
                    <a:pt x="405816" y="0"/>
                    <a:pt x="906425" y="0"/>
                  </a:cubicBezTo>
                  <a:cubicBezTo>
                    <a:pt x="1407033" y="0"/>
                    <a:pt x="1812849" y="269265"/>
                    <a:pt x="1812849" y="601408"/>
                  </a:cubicBezTo>
                  <a:cubicBezTo>
                    <a:pt x="1812849" y="933552"/>
                    <a:pt x="1407033" y="1202817"/>
                    <a:pt x="906425" y="1202817"/>
                  </a:cubicBezTo>
                  <a:cubicBezTo>
                    <a:pt x="405816" y="1202817"/>
                    <a:pt x="0" y="933552"/>
                    <a:pt x="0" y="601408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AE484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AC0EAB-3D26-9DC7-54A9-147716CB01F0}"/>
                </a:ext>
              </a:extLst>
            </p:cNvPr>
            <p:cNvSpPr/>
            <p:nvPr/>
          </p:nvSpPr>
          <p:spPr>
            <a:xfrm>
              <a:off x="3428327" y="1186511"/>
              <a:ext cx="1554427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Îmbrăcăminte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9A4F02A-237E-B870-ED76-70B44F955F54}"/>
                </a:ext>
              </a:extLst>
            </p:cNvPr>
            <p:cNvSpPr/>
            <p:nvPr/>
          </p:nvSpPr>
          <p:spPr>
            <a:xfrm>
              <a:off x="4597252" y="1186511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Shape 584">
              <a:extLst>
                <a:ext uri="{FF2B5EF4-FFF2-40B4-BE49-F238E27FC236}">
                  <a16:creationId xmlns:a16="http://schemas.microsoft.com/office/drawing/2014/main" id="{2543413B-6124-30CA-1997-2FC91F0A3DCC}"/>
                </a:ext>
              </a:extLst>
            </p:cNvPr>
            <p:cNvSpPr/>
            <p:nvPr/>
          </p:nvSpPr>
          <p:spPr>
            <a:xfrm>
              <a:off x="3259933" y="2556383"/>
              <a:ext cx="515734" cy="117716"/>
            </a:xfrm>
            <a:custGeom>
              <a:avLst/>
              <a:gdLst/>
              <a:ahLst/>
              <a:cxnLst/>
              <a:rect l="0" t="0" r="0" b="0"/>
              <a:pathLst>
                <a:path w="515734" h="117716">
                  <a:moveTo>
                    <a:pt x="0" y="0"/>
                  </a:moveTo>
                  <a:lnTo>
                    <a:pt x="515734" y="117716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993E3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585">
              <a:extLst>
                <a:ext uri="{FF2B5EF4-FFF2-40B4-BE49-F238E27FC236}">
                  <a16:creationId xmlns:a16="http://schemas.microsoft.com/office/drawing/2014/main" id="{F67DE4B9-9C29-4B77-317D-294BAD4E8201}"/>
                </a:ext>
              </a:extLst>
            </p:cNvPr>
            <p:cNvSpPr/>
            <p:nvPr/>
          </p:nvSpPr>
          <p:spPr>
            <a:xfrm>
              <a:off x="3760588" y="2206514"/>
              <a:ext cx="1202817" cy="1202817"/>
            </a:xfrm>
            <a:custGeom>
              <a:avLst/>
              <a:gdLst/>
              <a:ahLst/>
              <a:cxnLst/>
              <a:rect l="0" t="0" r="0" b="0"/>
              <a:pathLst>
                <a:path w="1202817" h="1202817">
                  <a:moveTo>
                    <a:pt x="601409" y="0"/>
                  </a:moveTo>
                  <a:cubicBezTo>
                    <a:pt x="933552" y="0"/>
                    <a:pt x="1202817" y="269265"/>
                    <a:pt x="1202817" y="601409"/>
                  </a:cubicBezTo>
                  <a:cubicBezTo>
                    <a:pt x="1202817" y="933552"/>
                    <a:pt x="933552" y="1202817"/>
                    <a:pt x="601409" y="1202817"/>
                  </a:cubicBezTo>
                  <a:cubicBezTo>
                    <a:pt x="269265" y="1202817"/>
                    <a:pt x="0" y="933552"/>
                    <a:pt x="0" y="601409"/>
                  </a:cubicBezTo>
                  <a:cubicBezTo>
                    <a:pt x="0" y="269265"/>
                    <a:pt x="269265" y="0"/>
                    <a:pt x="60140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586">
              <a:extLst>
                <a:ext uri="{FF2B5EF4-FFF2-40B4-BE49-F238E27FC236}">
                  <a16:creationId xmlns:a16="http://schemas.microsoft.com/office/drawing/2014/main" id="{F1F12E4B-2105-B913-445C-2A0DD1D30EE3}"/>
                </a:ext>
              </a:extLst>
            </p:cNvPr>
            <p:cNvSpPr/>
            <p:nvPr/>
          </p:nvSpPr>
          <p:spPr>
            <a:xfrm>
              <a:off x="3760588" y="2206514"/>
              <a:ext cx="1202817" cy="1202817"/>
            </a:xfrm>
            <a:custGeom>
              <a:avLst/>
              <a:gdLst/>
              <a:ahLst/>
              <a:cxnLst/>
              <a:rect l="0" t="0" r="0" b="0"/>
              <a:pathLst>
                <a:path w="1202817" h="1202817">
                  <a:moveTo>
                    <a:pt x="0" y="601409"/>
                  </a:moveTo>
                  <a:cubicBezTo>
                    <a:pt x="0" y="269265"/>
                    <a:pt x="269265" y="0"/>
                    <a:pt x="601409" y="0"/>
                  </a:cubicBezTo>
                  <a:cubicBezTo>
                    <a:pt x="933552" y="0"/>
                    <a:pt x="1202817" y="269265"/>
                    <a:pt x="1202817" y="601409"/>
                  </a:cubicBezTo>
                  <a:cubicBezTo>
                    <a:pt x="1202817" y="933552"/>
                    <a:pt x="933552" y="1202817"/>
                    <a:pt x="601409" y="1202817"/>
                  </a:cubicBezTo>
                  <a:cubicBezTo>
                    <a:pt x="269265" y="1202817"/>
                    <a:pt x="0" y="933552"/>
                    <a:pt x="0" y="601409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AE484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46FB74-C8A8-2020-75FC-297417320241}"/>
                </a:ext>
              </a:extLst>
            </p:cNvPr>
            <p:cNvSpPr/>
            <p:nvPr/>
          </p:nvSpPr>
          <p:spPr>
            <a:xfrm>
              <a:off x="4003411" y="2713465"/>
              <a:ext cx="954422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Educație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743400-E224-E9A7-A48D-70472EB2EF2D}"/>
                </a:ext>
              </a:extLst>
            </p:cNvPr>
            <p:cNvSpPr/>
            <p:nvPr/>
          </p:nvSpPr>
          <p:spPr>
            <a:xfrm>
              <a:off x="4721144" y="2713465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Shape 589">
              <a:extLst>
                <a:ext uri="{FF2B5EF4-FFF2-40B4-BE49-F238E27FC236}">
                  <a16:creationId xmlns:a16="http://schemas.microsoft.com/office/drawing/2014/main" id="{1917B0A5-F742-6A36-85F6-FA8EA1729F92}"/>
                </a:ext>
              </a:extLst>
            </p:cNvPr>
            <p:cNvSpPr/>
            <p:nvPr/>
          </p:nvSpPr>
          <p:spPr>
            <a:xfrm>
              <a:off x="2890410" y="3004438"/>
              <a:ext cx="219761" cy="456349"/>
            </a:xfrm>
            <a:custGeom>
              <a:avLst/>
              <a:gdLst/>
              <a:ahLst/>
              <a:cxnLst/>
              <a:rect l="0" t="0" r="0" b="0"/>
              <a:pathLst>
                <a:path w="219761" h="456349">
                  <a:moveTo>
                    <a:pt x="0" y="0"/>
                  </a:moveTo>
                  <a:lnTo>
                    <a:pt x="219761" y="456349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993E3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590">
              <a:extLst>
                <a:ext uri="{FF2B5EF4-FFF2-40B4-BE49-F238E27FC236}">
                  <a16:creationId xmlns:a16="http://schemas.microsoft.com/office/drawing/2014/main" id="{96A96C08-D78D-3B75-7BCC-2A057D517542}"/>
                </a:ext>
              </a:extLst>
            </p:cNvPr>
            <p:cNvSpPr/>
            <p:nvPr/>
          </p:nvSpPr>
          <p:spPr>
            <a:xfrm>
              <a:off x="2499110" y="3431037"/>
              <a:ext cx="1772729" cy="1202817"/>
            </a:xfrm>
            <a:custGeom>
              <a:avLst/>
              <a:gdLst/>
              <a:ahLst/>
              <a:cxnLst/>
              <a:rect l="0" t="0" r="0" b="0"/>
              <a:pathLst>
                <a:path w="1772729" h="1202817">
                  <a:moveTo>
                    <a:pt x="886358" y="0"/>
                  </a:moveTo>
                  <a:cubicBezTo>
                    <a:pt x="1375880" y="0"/>
                    <a:pt x="1772729" y="269265"/>
                    <a:pt x="1772729" y="601409"/>
                  </a:cubicBezTo>
                  <a:cubicBezTo>
                    <a:pt x="1772729" y="933552"/>
                    <a:pt x="1375880" y="1202817"/>
                    <a:pt x="886358" y="1202817"/>
                  </a:cubicBezTo>
                  <a:cubicBezTo>
                    <a:pt x="396837" y="1202817"/>
                    <a:pt x="0" y="933552"/>
                    <a:pt x="0" y="601409"/>
                  </a:cubicBezTo>
                  <a:cubicBezTo>
                    <a:pt x="0" y="269265"/>
                    <a:pt x="396837" y="0"/>
                    <a:pt x="88635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591">
              <a:extLst>
                <a:ext uri="{FF2B5EF4-FFF2-40B4-BE49-F238E27FC236}">
                  <a16:creationId xmlns:a16="http://schemas.microsoft.com/office/drawing/2014/main" id="{CD80B15A-03A4-70F2-BDF1-EF3592720F0E}"/>
                </a:ext>
              </a:extLst>
            </p:cNvPr>
            <p:cNvSpPr/>
            <p:nvPr/>
          </p:nvSpPr>
          <p:spPr>
            <a:xfrm>
              <a:off x="2499110" y="3431037"/>
              <a:ext cx="1772729" cy="1202817"/>
            </a:xfrm>
            <a:custGeom>
              <a:avLst/>
              <a:gdLst/>
              <a:ahLst/>
              <a:cxnLst/>
              <a:rect l="0" t="0" r="0" b="0"/>
              <a:pathLst>
                <a:path w="1772729" h="1202817">
                  <a:moveTo>
                    <a:pt x="0" y="601409"/>
                  </a:moveTo>
                  <a:cubicBezTo>
                    <a:pt x="0" y="269265"/>
                    <a:pt x="396837" y="0"/>
                    <a:pt x="886358" y="0"/>
                  </a:cubicBezTo>
                  <a:cubicBezTo>
                    <a:pt x="1375880" y="0"/>
                    <a:pt x="1772729" y="269265"/>
                    <a:pt x="1772729" y="601409"/>
                  </a:cubicBezTo>
                  <a:cubicBezTo>
                    <a:pt x="1772729" y="933552"/>
                    <a:pt x="1375880" y="1202817"/>
                    <a:pt x="886358" y="1202817"/>
                  </a:cubicBezTo>
                  <a:cubicBezTo>
                    <a:pt x="396837" y="1202817"/>
                    <a:pt x="0" y="933552"/>
                    <a:pt x="0" y="601409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AE484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BCB615E-B990-F55C-A5DD-259AE835F03A}"/>
                </a:ext>
              </a:extLst>
            </p:cNvPr>
            <p:cNvSpPr/>
            <p:nvPr/>
          </p:nvSpPr>
          <p:spPr>
            <a:xfrm>
              <a:off x="2883218" y="3937988"/>
              <a:ext cx="866540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Comun</a:t>
              </a:r>
              <a:r>
                <a:rPr lang="ro-RO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350716F-523A-AFD1-38CA-5BF242BB14BB}"/>
                </a:ext>
              </a:extLst>
            </p:cNvPr>
            <p:cNvSpPr/>
            <p:nvPr/>
          </p:nvSpPr>
          <p:spPr>
            <a:xfrm>
              <a:off x="3501394" y="3937988"/>
              <a:ext cx="502277" cy="2834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cații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2462CF8-F382-EEB4-F916-756F0F35D4E0}"/>
                </a:ext>
              </a:extLst>
            </p:cNvPr>
            <p:cNvSpPr/>
            <p:nvPr/>
          </p:nvSpPr>
          <p:spPr>
            <a:xfrm>
              <a:off x="3887556" y="3937988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Shape 595">
              <a:extLst>
                <a:ext uri="{FF2B5EF4-FFF2-40B4-BE49-F238E27FC236}">
                  <a16:creationId xmlns:a16="http://schemas.microsoft.com/office/drawing/2014/main" id="{6F56F0CE-F9DC-F527-B8E6-D64499BD2C4C}"/>
                </a:ext>
              </a:extLst>
            </p:cNvPr>
            <p:cNvSpPr/>
            <p:nvPr/>
          </p:nvSpPr>
          <p:spPr>
            <a:xfrm>
              <a:off x="2080187" y="3004438"/>
              <a:ext cx="234124" cy="486156"/>
            </a:xfrm>
            <a:custGeom>
              <a:avLst/>
              <a:gdLst/>
              <a:ahLst/>
              <a:cxnLst/>
              <a:rect l="0" t="0" r="0" b="0"/>
              <a:pathLst>
                <a:path w="234124" h="486156">
                  <a:moveTo>
                    <a:pt x="234124" y="0"/>
                  </a:moveTo>
                  <a:lnTo>
                    <a:pt x="0" y="486156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993E3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596">
              <a:extLst>
                <a:ext uri="{FF2B5EF4-FFF2-40B4-BE49-F238E27FC236}">
                  <a16:creationId xmlns:a16="http://schemas.microsoft.com/office/drawing/2014/main" id="{B6CD3738-1821-CDA9-CB0A-C64E9CD4B966}"/>
                </a:ext>
              </a:extLst>
            </p:cNvPr>
            <p:cNvSpPr/>
            <p:nvPr/>
          </p:nvSpPr>
          <p:spPr>
            <a:xfrm>
              <a:off x="1217840" y="3431037"/>
              <a:ext cx="1202817" cy="1202817"/>
            </a:xfrm>
            <a:custGeom>
              <a:avLst/>
              <a:gdLst/>
              <a:ahLst/>
              <a:cxnLst/>
              <a:rect l="0" t="0" r="0" b="0"/>
              <a:pathLst>
                <a:path w="1202817" h="1202817">
                  <a:moveTo>
                    <a:pt x="601408" y="0"/>
                  </a:moveTo>
                  <a:cubicBezTo>
                    <a:pt x="933552" y="0"/>
                    <a:pt x="1202817" y="269265"/>
                    <a:pt x="1202817" y="601409"/>
                  </a:cubicBezTo>
                  <a:cubicBezTo>
                    <a:pt x="1202817" y="933552"/>
                    <a:pt x="933552" y="1202817"/>
                    <a:pt x="601408" y="1202817"/>
                  </a:cubicBezTo>
                  <a:cubicBezTo>
                    <a:pt x="269265" y="1202817"/>
                    <a:pt x="0" y="933552"/>
                    <a:pt x="0" y="601409"/>
                  </a:cubicBezTo>
                  <a:cubicBezTo>
                    <a:pt x="0" y="269265"/>
                    <a:pt x="269265" y="0"/>
                    <a:pt x="60140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597">
              <a:extLst>
                <a:ext uri="{FF2B5EF4-FFF2-40B4-BE49-F238E27FC236}">
                  <a16:creationId xmlns:a16="http://schemas.microsoft.com/office/drawing/2014/main" id="{FF5A99DB-C477-7326-E718-0224B0631E7C}"/>
                </a:ext>
              </a:extLst>
            </p:cNvPr>
            <p:cNvSpPr/>
            <p:nvPr/>
          </p:nvSpPr>
          <p:spPr>
            <a:xfrm>
              <a:off x="1217840" y="3431037"/>
              <a:ext cx="1202817" cy="1202817"/>
            </a:xfrm>
            <a:custGeom>
              <a:avLst/>
              <a:gdLst/>
              <a:ahLst/>
              <a:cxnLst/>
              <a:rect l="0" t="0" r="0" b="0"/>
              <a:pathLst>
                <a:path w="1202817" h="1202817">
                  <a:moveTo>
                    <a:pt x="0" y="601409"/>
                  </a:moveTo>
                  <a:cubicBezTo>
                    <a:pt x="0" y="269265"/>
                    <a:pt x="269265" y="0"/>
                    <a:pt x="601408" y="0"/>
                  </a:cubicBezTo>
                  <a:cubicBezTo>
                    <a:pt x="933552" y="0"/>
                    <a:pt x="1202817" y="269265"/>
                    <a:pt x="1202817" y="601409"/>
                  </a:cubicBezTo>
                  <a:cubicBezTo>
                    <a:pt x="1202817" y="933552"/>
                    <a:pt x="933552" y="1202817"/>
                    <a:pt x="601408" y="1202817"/>
                  </a:cubicBezTo>
                  <a:cubicBezTo>
                    <a:pt x="269265" y="1202817"/>
                    <a:pt x="0" y="933552"/>
                    <a:pt x="0" y="601409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AE484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1DDD82B-81FE-3ED1-5300-C5425AA0BFF9}"/>
                </a:ext>
              </a:extLst>
            </p:cNvPr>
            <p:cNvSpPr/>
            <p:nvPr/>
          </p:nvSpPr>
          <p:spPr>
            <a:xfrm>
              <a:off x="1416468" y="3937988"/>
              <a:ext cx="1133047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Transport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Shape 599">
              <a:extLst>
                <a:ext uri="{FF2B5EF4-FFF2-40B4-BE49-F238E27FC236}">
                  <a16:creationId xmlns:a16="http://schemas.microsoft.com/office/drawing/2014/main" id="{54B05CA6-623A-12AB-7403-7579C7FC6B4B}"/>
                </a:ext>
              </a:extLst>
            </p:cNvPr>
            <p:cNvSpPr/>
            <p:nvPr/>
          </p:nvSpPr>
          <p:spPr>
            <a:xfrm>
              <a:off x="1645397" y="2556384"/>
              <a:ext cx="299390" cy="68339"/>
            </a:xfrm>
            <a:custGeom>
              <a:avLst/>
              <a:gdLst/>
              <a:ahLst/>
              <a:cxnLst/>
              <a:rect l="0" t="0" r="0" b="0"/>
              <a:pathLst>
                <a:path w="299390" h="68339">
                  <a:moveTo>
                    <a:pt x="299390" y="0"/>
                  </a:moveTo>
                  <a:lnTo>
                    <a:pt x="0" y="68339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993E3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600">
              <a:extLst>
                <a:ext uri="{FF2B5EF4-FFF2-40B4-BE49-F238E27FC236}">
                  <a16:creationId xmlns:a16="http://schemas.microsoft.com/office/drawing/2014/main" id="{17A41506-006D-C916-5E1B-B4AE350D9EAA}"/>
                </a:ext>
              </a:extLst>
            </p:cNvPr>
            <p:cNvSpPr/>
            <p:nvPr/>
          </p:nvSpPr>
          <p:spPr>
            <a:xfrm>
              <a:off x="0" y="2206514"/>
              <a:ext cx="1685443" cy="1202817"/>
            </a:xfrm>
            <a:custGeom>
              <a:avLst/>
              <a:gdLst/>
              <a:ahLst/>
              <a:cxnLst/>
              <a:rect l="0" t="0" r="0" b="0"/>
              <a:pathLst>
                <a:path w="1685443" h="1202817">
                  <a:moveTo>
                    <a:pt x="842721" y="0"/>
                  </a:moveTo>
                  <a:cubicBezTo>
                    <a:pt x="1308151" y="0"/>
                    <a:pt x="1685443" y="269265"/>
                    <a:pt x="1685443" y="601409"/>
                  </a:cubicBezTo>
                  <a:cubicBezTo>
                    <a:pt x="1685443" y="933552"/>
                    <a:pt x="1308151" y="1202817"/>
                    <a:pt x="842721" y="1202817"/>
                  </a:cubicBezTo>
                  <a:cubicBezTo>
                    <a:pt x="377304" y="1202817"/>
                    <a:pt x="0" y="933552"/>
                    <a:pt x="0" y="601409"/>
                  </a:cubicBezTo>
                  <a:cubicBezTo>
                    <a:pt x="0" y="269265"/>
                    <a:pt x="377304" y="0"/>
                    <a:pt x="842721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601">
              <a:extLst>
                <a:ext uri="{FF2B5EF4-FFF2-40B4-BE49-F238E27FC236}">
                  <a16:creationId xmlns:a16="http://schemas.microsoft.com/office/drawing/2014/main" id="{7F6D95FA-2584-AD19-5CBF-98C09F0F4C8A}"/>
                </a:ext>
              </a:extLst>
            </p:cNvPr>
            <p:cNvSpPr/>
            <p:nvPr/>
          </p:nvSpPr>
          <p:spPr>
            <a:xfrm>
              <a:off x="0" y="2206514"/>
              <a:ext cx="1685443" cy="1202817"/>
            </a:xfrm>
            <a:custGeom>
              <a:avLst/>
              <a:gdLst/>
              <a:ahLst/>
              <a:cxnLst/>
              <a:rect l="0" t="0" r="0" b="0"/>
              <a:pathLst>
                <a:path w="1685443" h="1202817">
                  <a:moveTo>
                    <a:pt x="0" y="601409"/>
                  </a:moveTo>
                  <a:cubicBezTo>
                    <a:pt x="0" y="269265"/>
                    <a:pt x="377304" y="0"/>
                    <a:pt x="842721" y="0"/>
                  </a:cubicBezTo>
                  <a:cubicBezTo>
                    <a:pt x="1308151" y="0"/>
                    <a:pt x="1685443" y="269265"/>
                    <a:pt x="1685443" y="601409"/>
                  </a:cubicBezTo>
                  <a:cubicBezTo>
                    <a:pt x="1685443" y="933552"/>
                    <a:pt x="1308151" y="1202817"/>
                    <a:pt x="842721" y="1202817"/>
                  </a:cubicBezTo>
                  <a:cubicBezTo>
                    <a:pt x="377304" y="1202817"/>
                    <a:pt x="0" y="933552"/>
                    <a:pt x="0" y="601409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AE484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D766B3-7D5B-0A28-7078-95EC0E8BCCB6}"/>
                </a:ext>
              </a:extLst>
            </p:cNvPr>
            <p:cNvSpPr/>
            <p:nvPr/>
          </p:nvSpPr>
          <p:spPr>
            <a:xfrm>
              <a:off x="516048" y="2601864"/>
              <a:ext cx="930564" cy="2745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Îngrijire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B9AE36-0A81-9865-0BE6-13E38524A7C2}"/>
                </a:ext>
              </a:extLst>
            </p:cNvPr>
            <p:cNvSpPr/>
            <p:nvPr/>
          </p:nvSpPr>
          <p:spPr>
            <a:xfrm>
              <a:off x="427674" y="2824420"/>
              <a:ext cx="11021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personală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E2B6428-DB60-E1C1-E22F-C60DCC117F60}"/>
                </a:ext>
              </a:extLst>
            </p:cNvPr>
            <p:cNvSpPr/>
            <p:nvPr/>
          </p:nvSpPr>
          <p:spPr>
            <a:xfrm>
              <a:off x="1256685" y="2824420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Shape 605">
              <a:extLst>
                <a:ext uri="{FF2B5EF4-FFF2-40B4-BE49-F238E27FC236}">
                  <a16:creationId xmlns:a16="http://schemas.microsoft.com/office/drawing/2014/main" id="{CD1C0720-8F99-88E8-DEF5-EA3E204D9BE6}"/>
                </a:ext>
              </a:extLst>
            </p:cNvPr>
            <p:cNvSpPr/>
            <p:nvPr/>
          </p:nvSpPr>
          <p:spPr>
            <a:xfrm>
              <a:off x="1661442" y="1655939"/>
              <a:ext cx="417322" cy="332804"/>
            </a:xfrm>
            <a:custGeom>
              <a:avLst/>
              <a:gdLst/>
              <a:ahLst/>
              <a:cxnLst/>
              <a:rect l="0" t="0" r="0" b="0"/>
              <a:pathLst>
                <a:path w="417322" h="332804">
                  <a:moveTo>
                    <a:pt x="417322" y="332804"/>
                  </a:moveTo>
                  <a:lnTo>
                    <a:pt x="0" y="0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993E3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606">
              <a:extLst>
                <a:ext uri="{FF2B5EF4-FFF2-40B4-BE49-F238E27FC236}">
                  <a16:creationId xmlns:a16="http://schemas.microsoft.com/office/drawing/2014/main" id="{F838D884-10C0-8224-B3D3-C283328F7EC2}"/>
                </a:ext>
              </a:extLst>
            </p:cNvPr>
            <p:cNvSpPr/>
            <p:nvPr/>
          </p:nvSpPr>
          <p:spPr>
            <a:xfrm>
              <a:off x="589834" y="679559"/>
              <a:ext cx="1202817" cy="1202817"/>
            </a:xfrm>
            <a:custGeom>
              <a:avLst/>
              <a:gdLst/>
              <a:ahLst/>
              <a:cxnLst/>
              <a:rect l="0" t="0" r="0" b="0"/>
              <a:pathLst>
                <a:path w="1202817" h="1202817">
                  <a:moveTo>
                    <a:pt x="601408" y="0"/>
                  </a:moveTo>
                  <a:cubicBezTo>
                    <a:pt x="933552" y="0"/>
                    <a:pt x="1202817" y="269265"/>
                    <a:pt x="1202817" y="601408"/>
                  </a:cubicBezTo>
                  <a:cubicBezTo>
                    <a:pt x="1202817" y="933552"/>
                    <a:pt x="933552" y="1202817"/>
                    <a:pt x="601408" y="1202817"/>
                  </a:cubicBezTo>
                  <a:cubicBezTo>
                    <a:pt x="269265" y="1202817"/>
                    <a:pt x="0" y="933552"/>
                    <a:pt x="0" y="601408"/>
                  </a:cubicBezTo>
                  <a:cubicBezTo>
                    <a:pt x="0" y="269265"/>
                    <a:pt x="269265" y="0"/>
                    <a:pt x="60140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607">
              <a:extLst>
                <a:ext uri="{FF2B5EF4-FFF2-40B4-BE49-F238E27FC236}">
                  <a16:creationId xmlns:a16="http://schemas.microsoft.com/office/drawing/2014/main" id="{FCC462A2-3D9B-8E61-CBFA-8095988E88E0}"/>
                </a:ext>
              </a:extLst>
            </p:cNvPr>
            <p:cNvSpPr/>
            <p:nvPr/>
          </p:nvSpPr>
          <p:spPr>
            <a:xfrm>
              <a:off x="589834" y="679559"/>
              <a:ext cx="1202817" cy="1202817"/>
            </a:xfrm>
            <a:custGeom>
              <a:avLst/>
              <a:gdLst/>
              <a:ahLst/>
              <a:cxnLst/>
              <a:rect l="0" t="0" r="0" b="0"/>
              <a:pathLst>
                <a:path w="1202817" h="1202817">
                  <a:moveTo>
                    <a:pt x="0" y="601408"/>
                  </a:moveTo>
                  <a:cubicBezTo>
                    <a:pt x="0" y="269265"/>
                    <a:pt x="269265" y="0"/>
                    <a:pt x="601408" y="0"/>
                  </a:cubicBezTo>
                  <a:cubicBezTo>
                    <a:pt x="933552" y="0"/>
                    <a:pt x="1202817" y="269265"/>
                    <a:pt x="1202817" y="601408"/>
                  </a:cubicBezTo>
                  <a:cubicBezTo>
                    <a:pt x="1202817" y="933552"/>
                    <a:pt x="933552" y="1202817"/>
                    <a:pt x="601408" y="1202817"/>
                  </a:cubicBezTo>
                  <a:cubicBezTo>
                    <a:pt x="269265" y="1202817"/>
                    <a:pt x="0" y="933552"/>
                    <a:pt x="0" y="601408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AE484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9A47F7-F347-3E5B-8CAE-E8072140245C}"/>
                </a:ext>
              </a:extLst>
            </p:cNvPr>
            <p:cNvSpPr/>
            <p:nvPr/>
          </p:nvSpPr>
          <p:spPr>
            <a:xfrm>
              <a:off x="809796" y="1186511"/>
              <a:ext cx="107643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Culturale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259A36BD-797C-BAE2-E265-76162E87F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446835"/>
              </p:ext>
            </p:extLst>
          </p:nvPr>
        </p:nvGraphicFramePr>
        <p:xfrm>
          <a:off x="6588224" y="1124745"/>
          <a:ext cx="1944216" cy="309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158687641"/>
                    </a:ext>
                  </a:extLst>
                </a:gridCol>
              </a:tblGrid>
              <a:tr h="3096344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Cheltuielile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reprezintă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exprimarea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valorică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consumurilor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. 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32779"/>
                  </a:ext>
                </a:extLst>
              </a:tr>
            </a:tbl>
          </a:graphicData>
        </a:graphic>
      </p:graphicFrame>
      <p:sp>
        <p:nvSpPr>
          <p:cNvPr id="43" name="Date Placeholder 42">
            <a:extLst>
              <a:ext uri="{FF2B5EF4-FFF2-40B4-BE49-F238E27FC236}">
                <a16:creationId xmlns:a16="http://schemas.microsoft.com/office/drawing/2014/main" id="{BAC7B2EF-5A16-8746-8AF4-73C58F23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44" name="Footer Placeholder 43">
            <a:extLst>
              <a:ext uri="{FF2B5EF4-FFF2-40B4-BE49-F238E27FC236}">
                <a16:creationId xmlns:a16="http://schemas.microsoft.com/office/drawing/2014/main" id="{8E048904-A160-B020-DF5B-73842817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20656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>
                <a:solidFill>
                  <a:srgbClr val="002060"/>
                </a:solidFill>
              </a:rPr>
              <a:t>Nevoi vs. Dorințe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46213-868A-D63D-E6AD-A0002245BC2A}"/>
              </a:ext>
            </a:extLst>
          </p:cNvPr>
          <p:cNvSpPr txBox="1"/>
          <p:nvPr/>
        </p:nvSpPr>
        <p:spPr>
          <a:xfrm>
            <a:off x="251520" y="177281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3200" b="1" dirty="0"/>
              <a:t>Nevoile</a:t>
            </a:r>
            <a:r>
              <a:rPr lang="ro-RO" sz="3200" dirty="0"/>
              <a:t> sunt necesități ale oamenilor, manifestate sub diferite forme, satisfăcute prin consum de bunuri și servicii.</a:t>
            </a:r>
          </a:p>
          <a:p>
            <a:pPr algn="just"/>
            <a:r>
              <a:rPr lang="ro-RO" sz="3200" dirty="0"/>
              <a:t>Ex: facturi, rate bănci, chirie, utilități, mâncare.</a:t>
            </a:r>
          </a:p>
          <a:p>
            <a:pPr algn="just"/>
            <a:r>
              <a:rPr lang="ro-RO" sz="3200" b="1" dirty="0"/>
              <a:t>Dorințe </a:t>
            </a:r>
            <a:r>
              <a:rPr lang="ro-RO" sz="3200" dirty="0"/>
              <a:t>aceas stare sufletească a celui care tinde după ceva anume, cum ar fi o vacanță sau cinema.</a:t>
            </a:r>
          </a:p>
          <a:p>
            <a:pPr algn="just"/>
            <a:r>
              <a:rPr lang="ro-RO" sz="3200" b="1" dirty="0"/>
              <a:t>Ex:</a:t>
            </a:r>
            <a:r>
              <a:rPr lang="ro-RO" sz="3200" dirty="0"/>
              <a:t>Shopping, masa în oraș, vacanțe, gadget-uri, pasiuni.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33B4ED-E80B-50D0-995E-D32AA602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921406A-5DDD-1F7C-B1C3-013ADDB1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35ABB4-0E26-6805-22FF-41BCF3021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2725"/>
            <a:ext cx="7296481" cy="506741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CCB798-E834-C47F-1433-62679EE3FBB4}"/>
              </a:ext>
            </a:extLst>
          </p:cNvPr>
          <p:cNvSpPr/>
          <p:nvPr/>
        </p:nvSpPr>
        <p:spPr>
          <a:xfrm>
            <a:off x="107504" y="313492"/>
            <a:ext cx="38408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 martie 2023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A79AF1-5ED8-22EA-264A-37307AC6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77B001-8792-DE2E-204E-37553B39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80879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3C6E-9BDB-CDA9-D12E-6DD63CF4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2060"/>
                </a:solidFill>
              </a:rPr>
              <a:t>Tipuri de buget 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EB43BAA-0A78-DFB0-1697-3EDA93175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8143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CF490CB-5C38-8F1B-17F3-13F28A37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ro-RO" altLang="zh-CN" strike="noStrike" noProof="1"/>
              <a:t>23.03.2023</a:t>
            </a:r>
            <a:endParaRPr lang="zh-CN" altLang="en-US" strike="noStrike" noProof="1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1D05D9-FFA3-0C05-9275-7A308FB8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/>
              <a:t>Liceul Tehnologic „Mihai Viteazul” </a:t>
            </a:r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7041104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439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Default Design</vt:lpstr>
      <vt:lpstr>SĂPTĂMÂNA MONDIALĂ  A BANILOR „Planifică-ți banii, plantează-ți viitorul” </vt:lpstr>
      <vt:lpstr>PowerPoint Presentation</vt:lpstr>
      <vt:lpstr>1. Întocmirea unui buget de famili/ personal (nevoi și dorințe). </vt:lpstr>
      <vt:lpstr>Scopul elaborării unui buget </vt:lpstr>
      <vt:lpstr> Venituri și cheltuieli</vt:lpstr>
      <vt:lpstr>PowerPoint Presentation</vt:lpstr>
      <vt:lpstr>Nevoi vs. Dorințe</vt:lpstr>
      <vt:lpstr>PowerPoint Presentation</vt:lpstr>
      <vt:lpstr>Tipuri de buget </vt:lpstr>
      <vt:lpstr>Hartă conceptuală realizată de elevi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SĂPTĂMÂNA MONDIALĂ  A BANILOR „Planifică-ți banii, plantează-ți viitorul”</dc:title>
  <dc:creator>Constantin Orzan</dc:creator>
  <cp:lastModifiedBy>Constantin Orzan</cp:lastModifiedBy>
  <cp:revision>8</cp:revision>
  <dcterms:created xsi:type="dcterms:W3CDTF">2023-03-31T10:27:00Z</dcterms:created>
  <dcterms:modified xsi:type="dcterms:W3CDTF">2023-03-31T20:47:06Z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1033-11.2.0.11513</vt:lpwstr>
  </property>
  <property fmtid="{D5CDD505-2E9C-101B-9397-08002B2CF9AE}" pid="3" name="ICV">
    <vt:lpwstr>DC1519942C14441AB81C74B3B18DD7DB</vt:lpwstr>
  </property>
</Properties>
</file>