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E7B2AD-34D6-4093-8772-DC8079B6D005}" type="datetimeFigureOut">
              <a:rPr lang="en-US" smtClean="0"/>
              <a:pPr/>
              <a:t>3/28/2023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6574504" cy="841248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latin typeface="Algerian" pitchFamily="82" charset="0"/>
              </a:rPr>
              <a:t>                      </a:t>
            </a:r>
            <a:br>
              <a:rPr lang="en-US" sz="2200" dirty="0" smtClean="0">
                <a:latin typeface="Algerian" pitchFamily="82" charset="0"/>
              </a:rPr>
            </a:br>
            <a:r>
              <a:rPr lang="en-US" sz="2200" dirty="0" smtClean="0">
                <a:latin typeface="Algerian" pitchFamily="82" charset="0"/>
              </a:rPr>
              <a:t/>
            </a:r>
            <a:br>
              <a:rPr lang="en-US" sz="2200" dirty="0" smtClean="0">
                <a:latin typeface="Algerian" pitchFamily="82" charset="0"/>
              </a:rPr>
            </a:br>
            <a:r>
              <a:rPr lang="en-US" sz="1800" dirty="0" err="1" smtClean="0">
                <a:latin typeface="Algerian" pitchFamily="82" charset="0"/>
              </a:rPr>
              <a:t>gradinita</a:t>
            </a:r>
            <a:r>
              <a:rPr lang="en-US" sz="1800" dirty="0" smtClean="0">
                <a:latin typeface="Algerian" pitchFamily="82" charset="0"/>
              </a:rPr>
              <a:t> cu program </a:t>
            </a:r>
            <a:r>
              <a:rPr lang="en-US" sz="1800" dirty="0" err="1" smtClean="0">
                <a:latin typeface="Algerian" pitchFamily="82" charset="0"/>
              </a:rPr>
              <a:t>prelungit</a:t>
            </a:r>
            <a:r>
              <a:rPr lang="en-US" sz="1800" dirty="0" smtClean="0">
                <a:latin typeface="Algerian" pitchFamily="82" charset="0"/>
              </a:rPr>
              <a:t> nr.1 </a:t>
            </a:r>
            <a:r>
              <a:rPr lang="en-US" sz="1800" dirty="0" err="1" smtClean="0">
                <a:latin typeface="Algerian" pitchFamily="82" charset="0"/>
              </a:rPr>
              <a:t>buzau</a:t>
            </a:r>
            <a:endParaRPr lang="en-US" sz="1800" dirty="0">
              <a:latin typeface="Algerian" pitchFamily="82" charset="0"/>
            </a:endParaRPr>
          </a:p>
        </p:txBody>
      </p:sp>
      <p:pic>
        <p:nvPicPr>
          <p:cNvPr id="1026" name="Picture 2" descr="C:\Users\gpp1bz10\Desktop\POZE GMW\FB_IMG_1679335274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21087"/>
            <a:ext cx="3456384" cy="213274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36912"/>
            <a:ext cx="3384376" cy="16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484784"/>
            <a:ext cx="4546848" cy="841248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educatoare:stefan</a:t>
            </a:r>
            <a:r>
              <a:rPr kumimoji="0" lang="en-US" sz="20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alina</a:t>
            </a:r>
            <a:r>
              <a:rPr kumimoji="0" lang="en-US" sz="20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elena</a:t>
            </a:r>
            <a:endParaRPr kumimoji="0" lang="en-US" sz="2000" b="0" i="0" u="none" strike="noStrike" kern="1200" cap="all" spc="0" normalizeH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cap="all" baseline="0" dirty="0" err="1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lgerian" pitchFamily="82" charset="0"/>
                <a:ea typeface="+mj-ea"/>
                <a:cs typeface="+mj-cs"/>
              </a:rPr>
              <a:t>Grupa:mare,,Fluturasii</a:t>
            </a:r>
            <a:r>
              <a:rPr lang="en-US" sz="2000" cap="all" baseline="0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Algerian" pitchFamily="82" charset="0"/>
                <a:ea typeface="+mj-ea"/>
                <a:cs typeface="+mj-cs"/>
              </a:rPr>
              <a:t>,,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Global money</a:t>
            </a:r>
            <a:r>
              <a:rPr kumimoji="0" lang="en-US" sz="20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 week 20-26 martie,2023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lgerian" pitchFamily="82" charset="0"/>
              </a:rPr>
              <a:t>*au </a:t>
            </a:r>
            <a:r>
              <a:rPr lang="en-US" sz="1800" dirty="0" err="1" smtClean="0">
                <a:latin typeface="Algerian" pitchFamily="82" charset="0"/>
              </a:rPr>
              <a:t>colorat</a:t>
            </a:r>
            <a:r>
              <a:rPr lang="en-US" sz="1800" dirty="0" smtClean="0">
                <a:latin typeface="Algerian" pitchFamily="82" charset="0"/>
              </a:rPr>
              <a:t> </a:t>
            </a:r>
            <a:r>
              <a:rPr lang="en-US" sz="1800" dirty="0" err="1" smtClean="0">
                <a:latin typeface="Algerian" pitchFamily="82" charset="0"/>
              </a:rPr>
              <a:t>si</a:t>
            </a:r>
            <a:r>
              <a:rPr lang="en-US" sz="1800" dirty="0" smtClean="0">
                <a:latin typeface="Algerian" pitchFamily="82" charset="0"/>
              </a:rPr>
              <a:t>….</a:t>
            </a:r>
            <a:r>
              <a:rPr lang="en-US" sz="1800" dirty="0" err="1" smtClean="0">
                <a:latin typeface="Algerian" pitchFamily="82" charset="0"/>
              </a:rPr>
              <a:t>pusculite</a:t>
            </a:r>
            <a:endParaRPr lang="en-US" sz="1800" dirty="0">
              <a:latin typeface="Algerian" pitchFamily="82" charset="0"/>
            </a:endParaRPr>
          </a:p>
        </p:txBody>
      </p:sp>
      <p:pic>
        <p:nvPicPr>
          <p:cNvPr id="9218" name="Picture 2" descr="C:\Users\gpp1bz10\Desktop\POZE GMW\POZE GMW2023 BANII\20230328_111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5180851" cy="2331383"/>
          </a:xfrm>
          <a:prstGeom prst="rect">
            <a:avLst/>
          </a:prstGeom>
          <a:noFill/>
        </p:spPr>
      </p:pic>
      <p:pic>
        <p:nvPicPr>
          <p:cNvPr id="9219" name="Picture 3" descr="C:\Users\gpp1bz10\Desktop\POZE GMW\POZE GMW2023 BANII\20230328_1126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49080"/>
            <a:ext cx="5136338" cy="231135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4653136"/>
            <a:ext cx="3779912" cy="8412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cap="all" dirty="0" err="1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lgerian" pitchFamily="82" charset="0"/>
                <a:ea typeface="+mj-ea"/>
                <a:cs typeface="+mj-cs"/>
              </a:rPr>
              <a:t>Multumim</a:t>
            </a:r>
            <a:r>
              <a:rPr lang="en-US" sz="40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lgerian" pitchFamily="82" charset="0"/>
                <a:ea typeface="+mj-ea"/>
                <a:cs typeface="+mj-cs"/>
              </a:rPr>
              <a:t>!</a:t>
            </a:r>
            <a:endParaRPr kumimoji="0" lang="en-US" sz="4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627984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err="1" smtClean="0">
                <a:latin typeface="Algerian" pitchFamily="82" charset="0"/>
              </a:rPr>
              <a:t>Educaţia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financiară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reprezintă</a:t>
            </a:r>
            <a:r>
              <a:rPr lang="en-US" sz="2200" dirty="0" smtClean="0">
                <a:latin typeface="Algerian" pitchFamily="82" charset="0"/>
              </a:rPr>
              <a:t> o </a:t>
            </a:r>
            <a:r>
              <a:rPr lang="en-US" sz="2200" dirty="0" err="1" smtClean="0">
                <a:latin typeface="Algerian" pitchFamily="82" charset="0"/>
              </a:rPr>
              <a:t>formă</a:t>
            </a:r>
            <a:r>
              <a:rPr lang="en-US" sz="2200" dirty="0" smtClean="0">
                <a:latin typeface="Algerian" pitchFamily="82" charset="0"/>
              </a:rPr>
              <a:t> de </a:t>
            </a:r>
            <a:r>
              <a:rPr lang="en-US" sz="2200" dirty="0" err="1" smtClean="0">
                <a:latin typeface="Algerian" pitchFamily="82" charset="0"/>
              </a:rPr>
              <a:t>activitate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educaţională</a:t>
            </a:r>
            <a:r>
              <a:rPr lang="en-US" sz="2200" dirty="0" smtClean="0">
                <a:latin typeface="Algerian" pitchFamily="82" charset="0"/>
              </a:rPr>
              <a:t> al </a:t>
            </a:r>
            <a:r>
              <a:rPr lang="en-US" sz="2200" dirty="0" err="1" smtClean="0">
                <a:latin typeface="Algerian" pitchFamily="82" charset="0"/>
              </a:rPr>
              <a:t>cărui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scop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este</a:t>
            </a:r>
            <a:r>
              <a:rPr lang="en-US" sz="2200" dirty="0" smtClean="0">
                <a:latin typeface="Algerian" pitchFamily="82" charset="0"/>
              </a:rPr>
              <a:t> de a </a:t>
            </a:r>
            <a:r>
              <a:rPr lang="en-US" sz="2200" dirty="0" err="1" smtClean="0">
                <a:latin typeface="Algerian" pitchFamily="82" charset="0"/>
              </a:rPr>
              <a:t>ajuta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preşcolarii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să-şi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formeze</a:t>
            </a:r>
            <a:r>
              <a:rPr lang="en-US" sz="2200" dirty="0" smtClean="0">
                <a:latin typeface="Algerian" pitchFamily="82" charset="0"/>
              </a:rPr>
              <a:t> o imagine </a:t>
            </a:r>
            <a:r>
              <a:rPr lang="en-US" sz="2200" dirty="0" err="1" smtClean="0">
                <a:latin typeface="Algerian" pitchFamily="82" charset="0"/>
              </a:rPr>
              <a:t>completă</a:t>
            </a:r>
            <a:r>
              <a:rPr lang="en-US" sz="2200" dirty="0" smtClean="0">
                <a:latin typeface="Algerian" pitchFamily="82" charset="0"/>
              </a:rPr>
              <a:t> a </a:t>
            </a:r>
            <a:r>
              <a:rPr lang="en-US" sz="2200" dirty="0" err="1" smtClean="0">
                <a:latin typeface="Algerian" pitchFamily="82" charset="0"/>
              </a:rPr>
              <a:t>modului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în</a:t>
            </a:r>
            <a:r>
              <a:rPr lang="en-US" sz="2200" dirty="0" smtClean="0">
                <a:latin typeface="Algerian" pitchFamily="82" charset="0"/>
              </a:rPr>
              <a:t> care </a:t>
            </a:r>
            <a:r>
              <a:rPr lang="en-US" sz="2200" dirty="0" err="1" smtClean="0">
                <a:latin typeface="Algerian" pitchFamily="82" charset="0"/>
              </a:rPr>
              <a:t>banii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sunt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câştigaţi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prin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muncă</a:t>
            </a:r>
            <a:r>
              <a:rPr lang="en-US" sz="2200" dirty="0" smtClean="0">
                <a:latin typeface="Algerian" pitchFamily="82" charset="0"/>
              </a:rPr>
              <a:t>, </a:t>
            </a:r>
            <a:r>
              <a:rPr lang="en-US" sz="2200" dirty="0" err="1" smtClean="0">
                <a:latin typeface="Algerian" pitchFamily="82" charset="0"/>
              </a:rPr>
              <a:t>economisiţi</a:t>
            </a:r>
            <a:r>
              <a:rPr lang="en-US" sz="2200" dirty="0" smtClean="0">
                <a:latin typeface="Algerian" pitchFamily="82" charset="0"/>
              </a:rPr>
              <a:t>, </a:t>
            </a:r>
            <a:r>
              <a:rPr lang="en-US" sz="2200" dirty="0" err="1" smtClean="0">
                <a:latin typeface="Algerian" pitchFamily="82" charset="0"/>
              </a:rPr>
              <a:t>investiţi</a:t>
            </a:r>
            <a:r>
              <a:rPr lang="en-US" sz="2200" dirty="0" smtClean="0">
                <a:latin typeface="Algerian" pitchFamily="82" charset="0"/>
              </a:rPr>
              <a:t>, </a:t>
            </a:r>
            <a:r>
              <a:rPr lang="en-US" sz="2200" dirty="0" err="1" smtClean="0">
                <a:latin typeface="Algerian" pitchFamily="82" charset="0"/>
              </a:rPr>
              <a:t>donaţi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în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scop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caritabil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şi</a:t>
            </a:r>
            <a:r>
              <a:rPr lang="en-US" sz="2200" dirty="0" smtClean="0">
                <a:latin typeface="Algerian" pitchFamily="82" charset="0"/>
              </a:rPr>
              <a:t> </a:t>
            </a:r>
            <a:r>
              <a:rPr lang="en-US" sz="2200" dirty="0" err="1" smtClean="0">
                <a:latin typeface="Algerian" pitchFamily="82" charset="0"/>
              </a:rPr>
              <a:t>împrumutaţi</a:t>
            </a:r>
            <a:r>
              <a:rPr lang="en-US" sz="2200" dirty="0" smtClean="0">
                <a:latin typeface="Algerian" pitchFamily="82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C:\Users\gpp1bz10\Desktop\POZE GMW\FB_IMG_1679335274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21087"/>
            <a:ext cx="3456384" cy="2132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619872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lgerian" pitchFamily="82" charset="0"/>
              </a:rPr>
              <a:t> COPIII DE LA GRUPA MARE ,,</a:t>
            </a:r>
            <a:r>
              <a:rPr lang="en-US" sz="2000" dirty="0" err="1" smtClean="0">
                <a:latin typeface="Algerian" pitchFamily="82" charset="0"/>
              </a:rPr>
              <a:t>fluturasii</a:t>
            </a:r>
            <a:r>
              <a:rPr lang="en-US" sz="2000" dirty="0" smtClean="0">
                <a:latin typeface="Algerian" pitchFamily="82" charset="0"/>
              </a:rPr>
              <a:t>,, au </a:t>
            </a:r>
            <a:r>
              <a:rPr lang="en-US" sz="2000" dirty="0" err="1" smtClean="0">
                <a:latin typeface="Algerian" pitchFamily="82" charset="0"/>
              </a:rPr>
              <a:t>marcat</a:t>
            </a:r>
            <a:r>
              <a:rPr lang="en-US" sz="2000" dirty="0" smtClean="0">
                <a:latin typeface="Algerian" pitchFamily="82" charset="0"/>
              </a:rPr>
              <a:t> ,,</a:t>
            </a:r>
            <a:r>
              <a:rPr lang="en-US" sz="2000" dirty="0" err="1" smtClean="0">
                <a:latin typeface="Algerian" pitchFamily="82" charset="0"/>
              </a:rPr>
              <a:t>saptamana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mondiala</a:t>
            </a:r>
            <a:r>
              <a:rPr lang="en-US" sz="2000" dirty="0" smtClean="0">
                <a:latin typeface="Algerian" pitchFamily="82" charset="0"/>
              </a:rPr>
              <a:t> a </a:t>
            </a:r>
            <a:r>
              <a:rPr lang="en-US" sz="2000" dirty="0" err="1" smtClean="0">
                <a:latin typeface="Algerian" pitchFamily="82" charset="0"/>
              </a:rPr>
              <a:t>banilor</a:t>
            </a:r>
            <a:r>
              <a:rPr lang="en-US" sz="2000" dirty="0" smtClean="0">
                <a:latin typeface="Algerian" pitchFamily="82" charset="0"/>
              </a:rPr>
              <a:t>,, </a:t>
            </a:r>
            <a:r>
              <a:rPr lang="en-US" sz="2000" dirty="0" err="1" smtClean="0">
                <a:latin typeface="Algerian" pitchFamily="82" charset="0"/>
              </a:rPr>
              <a:t>prin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activitati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specifice</a:t>
            </a:r>
            <a:r>
              <a:rPr lang="en-US" sz="2000" dirty="0" smtClean="0">
                <a:latin typeface="Algerian" pitchFamily="82" charset="0"/>
              </a:rPr>
              <a:t>. INVITATUL SPECIAL A FOST DNA </a:t>
            </a:r>
            <a:r>
              <a:rPr lang="en-US" sz="2000" dirty="0" err="1" smtClean="0">
                <a:latin typeface="Algerian" pitchFamily="82" charset="0"/>
              </a:rPr>
              <a:t>nicolescu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ioana</a:t>
            </a:r>
            <a:r>
              <a:rPr lang="en-US" sz="2000" dirty="0" smtClean="0">
                <a:latin typeface="Algerian" pitchFamily="82" charset="0"/>
              </a:rPr>
              <a:t>, </a:t>
            </a:r>
            <a:r>
              <a:rPr lang="en-US" sz="2000" dirty="0" err="1" smtClean="0">
                <a:latin typeface="Algerian" pitchFamily="82" charset="0"/>
              </a:rPr>
              <a:t>reprezentant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bt</a:t>
            </a:r>
            <a:r>
              <a:rPr lang="en-US" sz="2000" dirty="0" smtClean="0">
                <a:latin typeface="Algerian" pitchFamily="82" charset="0"/>
              </a:rPr>
              <a:t>, </a:t>
            </a:r>
            <a:r>
              <a:rPr lang="en-US" sz="2000" dirty="0" err="1" smtClean="0">
                <a:latin typeface="Algerian" pitchFamily="82" charset="0"/>
              </a:rPr>
              <a:t>buzau</a:t>
            </a:r>
            <a:r>
              <a:rPr lang="en-US" sz="2000" dirty="0" smtClean="0">
                <a:latin typeface="Algerian" pitchFamily="82" charset="0"/>
              </a:rPr>
              <a:t>. </a:t>
            </a:r>
            <a:endParaRPr lang="en-US" sz="2000" dirty="0">
              <a:latin typeface="Algerian" pitchFamily="82" charset="0"/>
            </a:endParaRPr>
          </a:p>
        </p:txBody>
      </p:sp>
      <p:pic>
        <p:nvPicPr>
          <p:cNvPr id="3" name="Picture 2" descr="C:\Users\gpp1bz10\Desktop\POZE GMW\FB_IMG_1679335274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21087"/>
            <a:ext cx="3456384" cy="213274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861048"/>
            <a:ext cx="186952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</a:t>
            </a:r>
            <a:r>
              <a:rPr lang="en-US" sz="2200" dirty="0" smtClean="0">
                <a:latin typeface="Algerian" pitchFamily="82" charset="0"/>
              </a:rPr>
              <a:t>COPIII AU VIZIONAT ,,POVESTEA BANILOR,,</a:t>
            </a:r>
            <a:endParaRPr lang="en-US" sz="2200" dirty="0">
              <a:latin typeface="Algerian" pitchFamily="82" charset="0"/>
            </a:endParaRPr>
          </a:p>
        </p:txBody>
      </p:sp>
      <p:pic>
        <p:nvPicPr>
          <p:cNvPr id="3074" name="Picture 2" descr="C:\Users\gpp1bz10\Desktop\POZE GMW\POZE GMW2023 BANII\20230328_10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05064"/>
            <a:ext cx="3377086" cy="2016224"/>
          </a:xfrm>
          <a:prstGeom prst="rect">
            <a:avLst/>
          </a:prstGeom>
          <a:noFill/>
        </p:spPr>
      </p:pic>
      <p:pic>
        <p:nvPicPr>
          <p:cNvPr id="3075" name="Picture 3" descr="C:\Users\gpp1bz10\Desktop\POZE GMW\POZE GMW2023 BANII\20230328_095926.jpg"/>
          <p:cNvPicPr>
            <a:picLocks noChangeAspect="1" noChangeArrowheads="1"/>
          </p:cNvPicPr>
          <p:nvPr/>
        </p:nvPicPr>
        <p:blipFill>
          <a:blip r:embed="rId3" cstate="print"/>
          <a:srcRect l="28197" r="16494"/>
          <a:stretch>
            <a:fillRect/>
          </a:stretch>
        </p:blipFill>
        <p:spPr bwMode="auto">
          <a:xfrm>
            <a:off x="5148064" y="2348880"/>
            <a:ext cx="3672408" cy="2987898"/>
          </a:xfrm>
          <a:prstGeom prst="rect">
            <a:avLst/>
          </a:prstGeom>
          <a:noFill/>
        </p:spPr>
      </p:pic>
      <p:pic>
        <p:nvPicPr>
          <p:cNvPr id="3076" name="Picture 4" descr="C:\Users\gpp1bz10\Desktop\POZE GMW\POZE GMW2023 BANII\20230328_103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00808"/>
            <a:ext cx="3477568" cy="18002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60648"/>
            <a:ext cx="2232248" cy="111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</a:t>
            </a:r>
            <a:r>
              <a:rPr lang="en-US" sz="2200" dirty="0" smtClean="0">
                <a:latin typeface="Algerian" pitchFamily="82" charset="0"/>
              </a:rPr>
              <a:t>COPIII AU FACUT CUNOSTINTA CU….BANII ADEVARATI</a:t>
            </a:r>
            <a:endParaRPr lang="en-US" sz="2200" dirty="0">
              <a:latin typeface="Algerian" pitchFamily="82" charset="0"/>
            </a:endParaRPr>
          </a:p>
        </p:txBody>
      </p:sp>
      <p:pic>
        <p:nvPicPr>
          <p:cNvPr id="4098" name="Picture 2" descr="C:\Users\gpp1bz10\Desktop\POZE GMW\POZE GMW2023 BANII\20230328_102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664296" cy="2284239"/>
          </a:xfrm>
          <a:prstGeom prst="rect">
            <a:avLst/>
          </a:prstGeom>
          <a:noFill/>
        </p:spPr>
      </p:pic>
      <p:pic>
        <p:nvPicPr>
          <p:cNvPr id="4099" name="Picture 3" descr="C:\Users\gpp1bz10\Desktop\POZE GMW\POZE GMW2023 BANII\20230328_101303.jpg"/>
          <p:cNvPicPr>
            <a:picLocks noChangeAspect="1" noChangeArrowheads="1"/>
          </p:cNvPicPr>
          <p:nvPr/>
        </p:nvPicPr>
        <p:blipFill>
          <a:blip r:embed="rId3" cstate="print"/>
          <a:srcRect l="34205" r="27314"/>
          <a:stretch>
            <a:fillRect/>
          </a:stretch>
        </p:blipFill>
        <p:spPr bwMode="auto">
          <a:xfrm>
            <a:off x="6948264" y="1556792"/>
            <a:ext cx="1730215" cy="2023320"/>
          </a:xfrm>
          <a:prstGeom prst="rect">
            <a:avLst/>
          </a:prstGeom>
          <a:noFill/>
        </p:spPr>
      </p:pic>
      <p:pic>
        <p:nvPicPr>
          <p:cNvPr id="4100" name="Picture 4" descr="C:\Users\gpp1bz10\Desktop\POZE GMW\POZE GMW2023 BANII\20230328_100612.jpg"/>
          <p:cNvPicPr>
            <a:picLocks noChangeAspect="1" noChangeArrowheads="1"/>
          </p:cNvPicPr>
          <p:nvPr/>
        </p:nvPicPr>
        <p:blipFill>
          <a:blip r:embed="rId4" cstate="print"/>
          <a:srcRect t="12434"/>
          <a:stretch>
            <a:fillRect/>
          </a:stretch>
        </p:blipFill>
        <p:spPr bwMode="auto">
          <a:xfrm>
            <a:off x="1475656" y="4221088"/>
            <a:ext cx="6048439" cy="238336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132856"/>
            <a:ext cx="3384376" cy="16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5085184"/>
            <a:ext cx="703312" cy="351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797152"/>
            <a:ext cx="703312" cy="351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013176"/>
            <a:ext cx="703312" cy="351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437112"/>
            <a:ext cx="703312" cy="351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</a:t>
            </a:r>
            <a:r>
              <a:rPr lang="en-US" sz="2200" dirty="0" smtClean="0">
                <a:latin typeface="Algerian" pitchFamily="82" charset="0"/>
              </a:rPr>
              <a:t>MASINA DE NUMARAT BANII….A FOST PENTRU COPII O SURPRIZA</a:t>
            </a:r>
            <a:endParaRPr lang="en-US" sz="2200" dirty="0">
              <a:latin typeface="Algerian" pitchFamily="82" charset="0"/>
            </a:endParaRPr>
          </a:p>
        </p:txBody>
      </p:sp>
      <p:pic>
        <p:nvPicPr>
          <p:cNvPr id="5122" name="Picture 2" descr="C:\Users\gpp1bz10\Desktop\POZE GMW\POZE GMW2023 BANII\20230328_1022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192845" cy="2449786"/>
          </a:xfrm>
          <a:prstGeom prst="rect">
            <a:avLst/>
          </a:prstGeom>
          <a:noFill/>
        </p:spPr>
      </p:pic>
      <p:pic>
        <p:nvPicPr>
          <p:cNvPr id="5123" name="Picture 3" descr="C:\Users\gpp1bz10\Desktop\POZE GMW\POZE GMW2023 BANII\20230328_102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933056"/>
            <a:ext cx="4800532" cy="2160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pp1bz10\Desktop\POZE GMW\POZE GMW2023 BANII\20230328_102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4032448" cy="1814601"/>
          </a:xfrm>
          <a:prstGeom prst="rect">
            <a:avLst/>
          </a:prstGeom>
          <a:noFill/>
        </p:spPr>
      </p:pic>
      <p:pic>
        <p:nvPicPr>
          <p:cNvPr id="6147" name="Picture 3" descr="C:\Users\gpp1bz10\Desktop\POZE GMW\POZE GMW2023 BANII\20230328_102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3472153" cy="1562469"/>
          </a:xfrm>
          <a:prstGeom prst="rect">
            <a:avLst/>
          </a:prstGeom>
          <a:noFill/>
        </p:spPr>
      </p:pic>
      <p:pic>
        <p:nvPicPr>
          <p:cNvPr id="6148" name="Picture 4" descr="C:\Users\gpp1bz10\Desktop\POZE GMW\POZE GMW2023 BANII\20230328_1028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365104"/>
            <a:ext cx="4656284" cy="2095328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301208"/>
            <a:ext cx="703312" cy="351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589240"/>
            <a:ext cx="703312" cy="351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356992"/>
            <a:ext cx="703312" cy="351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66117">
            <a:off x="3074722" y="1687513"/>
            <a:ext cx="703312" cy="351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smtClean="0">
                <a:latin typeface="Algerian" pitchFamily="82" charset="0"/>
              </a:rPr>
              <a:t> *JOCUL DE ROL…,,LA FLORARIE,, </a:t>
            </a:r>
            <a:br>
              <a:rPr lang="en-US" sz="2000" dirty="0" smtClean="0">
                <a:latin typeface="Algerian" pitchFamily="82" charset="0"/>
              </a:rPr>
            </a:br>
            <a:r>
              <a:rPr lang="en-US" sz="2000" dirty="0" err="1" smtClean="0">
                <a:latin typeface="Algerian" pitchFamily="82" charset="0"/>
              </a:rPr>
              <a:t>Copiii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si</a:t>
            </a:r>
            <a:r>
              <a:rPr lang="en-US" sz="2000" dirty="0" smtClean="0">
                <a:latin typeface="Algerian" pitchFamily="82" charset="0"/>
              </a:rPr>
              <a:t>-au </a:t>
            </a:r>
            <a:r>
              <a:rPr lang="en-US" sz="2000" dirty="0" err="1" smtClean="0">
                <a:latin typeface="Algerian" pitchFamily="82" charset="0"/>
              </a:rPr>
              <a:t>intrat</a:t>
            </a:r>
            <a:r>
              <a:rPr lang="en-US" sz="2000" dirty="0" smtClean="0">
                <a:latin typeface="Algerian" pitchFamily="82" charset="0"/>
              </a:rPr>
              <a:t> in </a:t>
            </a:r>
            <a:r>
              <a:rPr lang="en-US" sz="2000" dirty="0" err="1" smtClean="0">
                <a:latin typeface="Algerian" pitchFamily="82" charset="0"/>
              </a:rPr>
              <a:t>roluri</a:t>
            </a:r>
            <a:r>
              <a:rPr lang="en-US" sz="2000" dirty="0" smtClean="0">
                <a:latin typeface="Algerian" pitchFamily="82" charset="0"/>
              </a:rPr>
              <a:t>: </a:t>
            </a:r>
            <a:r>
              <a:rPr lang="en-US" sz="2000" dirty="0" err="1" smtClean="0">
                <a:latin typeface="Algerian" pitchFamily="82" charset="0"/>
              </a:rPr>
              <a:t>vanzator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si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cumparator</a:t>
            </a:r>
            <a:r>
              <a:rPr lang="en-US" sz="2000" dirty="0" smtClean="0">
                <a:latin typeface="Algerian" pitchFamily="82" charset="0"/>
              </a:rPr>
              <a:t>, </a:t>
            </a:r>
            <a:r>
              <a:rPr lang="en-US" sz="2000" dirty="0" err="1" smtClean="0">
                <a:latin typeface="Algerian" pitchFamily="82" charset="0"/>
              </a:rPr>
              <a:t>folosind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banii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pentru</a:t>
            </a:r>
            <a:r>
              <a:rPr lang="en-US" sz="2000" dirty="0" smtClean="0">
                <a:latin typeface="Algerian" pitchFamily="82" charset="0"/>
              </a:rPr>
              <a:t> a </a:t>
            </a:r>
            <a:r>
              <a:rPr lang="en-US" sz="2000" dirty="0" err="1" smtClean="0">
                <a:latin typeface="Algerian" pitchFamily="82" charset="0"/>
              </a:rPr>
              <a:t>cumpara</a:t>
            </a:r>
            <a:r>
              <a:rPr lang="en-US" sz="2000" dirty="0" smtClean="0">
                <a:latin typeface="Algerian" pitchFamily="82" charset="0"/>
              </a:rPr>
              <a:t> </a:t>
            </a:r>
            <a:r>
              <a:rPr lang="en-US" sz="2000" dirty="0" err="1" smtClean="0">
                <a:latin typeface="Algerian" pitchFamily="82" charset="0"/>
              </a:rPr>
              <a:t>flori</a:t>
            </a:r>
            <a:r>
              <a:rPr lang="en-US" sz="2000" dirty="0" smtClean="0">
                <a:latin typeface="Algerian" pitchFamily="82" charset="0"/>
              </a:rPr>
              <a:t> de </a:t>
            </a:r>
            <a:r>
              <a:rPr lang="en-US" sz="2000" dirty="0" err="1" smtClean="0">
                <a:latin typeface="Algerian" pitchFamily="82" charset="0"/>
              </a:rPr>
              <a:t>primavara</a:t>
            </a:r>
            <a:r>
              <a:rPr lang="en-US" sz="2000" dirty="0" smtClean="0">
                <a:latin typeface="Algerian" pitchFamily="82" charset="0"/>
              </a:rPr>
              <a:t>.</a:t>
            </a:r>
            <a:endParaRPr lang="en-US" sz="2000" dirty="0">
              <a:latin typeface="Algerian" pitchFamily="82" charset="0"/>
            </a:endParaRPr>
          </a:p>
        </p:txBody>
      </p:sp>
      <p:pic>
        <p:nvPicPr>
          <p:cNvPr id="7170" name="Picture 2" descr="C:\Users\gpp1bz10\Desktop\POZE GMW\LA FLORARIE\20230315_09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5392366" cy="3033206"/>
          </a:xfrm>
          <a:prstGeom prst="rect">
            <a:avLst/>
          </a:prstGeom>
          <a:noFill/>
        </p:spPr>
      </p:pic>
      <p:pic>
        <p:nvPicPr>
          <p:cNvPr id="7171" name="Picture 3" descr="C:\Users\gpp1bz10\Desktop\POZE GMW\LA FLORARIE\20230315_10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02902" y="3014122"/>
            <a:ext cx="4357825" cy="2451277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869160"/>
            <a:ext cx="3384376" cy="16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437112"/>
            <a:ext cx="703312" cy="351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149080"/>
            <a:ext cx="703312" cy="351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*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buna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ziua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!</a:t>
            </a:r>
            <a:b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*Cu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ce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 pot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sa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va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ajut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?</a:t>
            </a:r>
            <a:b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*As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dori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sa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cumpar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 o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zambila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va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rog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!</a:t>
            </a:r>
            <a:b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*10 lei,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va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rog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! </a:t>
            </a:r>
            <a:b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*</a:t>
            </a:r>
            <a:r>
              <a:rPr lang="en-US" sz="1600" dirty="0" err="1" smtClean="0">
                <a:solidFill>
                  <a:srgbClr val="FF0000"/>
                </a:solidFill>
                <a:latin typeface="Algerian" pitchFamily="82" charset="0"/>
              </a:rPr>
              <a:t>Multumesc</a:t>
            </a:r>
            <a:r>
              <a:rPr lang="en-US" sz="1600" dirty="0" smtClean="0">
                <a:solidFill>
                  <a:srgbClr val="FF0000"/>
                </a:solidFill>
                <a:latin typeface="Algerian" pitchFamily="82" charset="0"/>
              </a:rPr>
              <a:t>!</a:t>
            </a:r>
            <a:endParaRPr lang="en-US" sz="16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8194" name="Picture 2" descr="C:\Users\gpp1bz10\Desktop\POZE GMW\LA FLORARIE\20230315_103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90834" y="2831194"/>
            <a:ext cx="4509120" cy="2536380"/>
          </a:xfrm>
          <a:prstGeom prst="rect">
            <a:avLst/>
          </a:prstGeom>
          <a:noFill/>
        </p:spPr>
      </p:pic>
      <p:pic>
        <p:nvPicPr>
          <p:cNvPr id="8195" name="Picture 3" descr="C:\Users\gpp1bz10\Desktop\POZE GMW\LA FLORARIE\20230315_103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35354" y="2361590"/>
            <a:ext cx="4666616" cy="262497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65703">
            <a:off x="2915816" y="2924944"/>
            <a:ext cx="3096344" cy="15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645024"/>
            <a:ext cx="576064" cy="288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212976"/>
            <a:ext cx="703312" cy="351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429000"/>
            <a:ext cx="703312" cy="351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97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                        gradinita cu program prelungit nr.1 buzau</vt:lpstr>
      <vt:lpstr> Educaţia financiară reprezintă o formă de activitate educaţională al cărui scop este de a ajuta preşcolarii să-şi formeze o imagine completă a modului în care banii sunt câştigaţi prin muncă, economisiţi, investiţi, donaţi în scop caritabil şi împrumutaţi. </vt:lpstr>
      <vt:lpstr> COPIII DE LA GRUPA MARE ,,fluturasii,, au marcat ,,saptamana mondiala a banilor,, prin activitati specifice. INVITATUL SPECIAL A FOST DNA nicolescu ioana, reprezentant bt, buzau. </vt:lpstr>
      <vt:lpstr>*COPIII AU VIZIONAT ,,POVESTEA BANILOR,,</vt:lpstr>
      <vt:lpstr>*COPIII AU FACUT CUNOSTINTA CU….BANII ADEVARATI</vt:lpstr>
      <vt:lpstr>*MASINA DE NUMARAT BANII….A FOST PENTRU COPII O SURPRIZA</vt:lpstr>
      <vt:lpstr>Slide 7</vt:lpstr>
      <vt:lpstr> *JOCUL DE ROL…,,LA FLORARIE,,  Copiii si-au intrat in roluri: vanzator si cumparator, folosind banii pentru a cumpara flori de primavara.</vt:lpstr>
      <vt:lpstr>*buna ziua! *Cu ce pot sa va ajut? *As dori sa cumpar o zambila, va rog! *10 lei, va rog!  *Multumesc!</vt:lpstr>
      <vt:lpstr>*au colorat si….pusculite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Grupa Fluturasilor</dc:creator>
  <cp:lastModifiedBy>Windows User</cp:lastModifiedBy>
  <cp:revision>20</cp:revision>
  <dcterms:created xsi:type="dcterms:W3CDTF">2023-03-28T12:20:36Z</dcterms:created>
  <dcterms:modified xsi:type="dcterms:W3CDTF">2023-03-28T14:00:13Z</dcterms:modified>
</cp:coreProperties>
</file>