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59" r:id="rId6"/>
    <p:sldId id="260" r:id="rId7"/>
    <p:sldId id="262" r:id="rId8"/>
    <p:sldId id="261" r:id="rId9"/>
    <p:sldId id="266" r:id="rId10"/>
    <p:sldId id="264"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8E7A"/>
    <a:srgbClr val="404C42"/>
    <a:srgbClr val="657163"/>
    <a:srgbClr val="E6E6E6"/>
    <a:srgbClr val="949C8F"/>
    <a:srgbClr val="B5B4A2"/>
    <a:srgbClr val="C7C7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05" autoAdjust="0"/>
    <p:restoredTop sz="94660"/>
  </p:normalViewPr>
  <p:slideViewPr>
    <p:cSldViewPr snapToGrid="0">
      <p:cViewPr>
        <p:scale>
          <a:sx n="122" d="100"/>
          <a:sy n="122" d="100"/>
        </p:scale>
        <p:origin x="-50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348FE8-3AF4-49F0-8C23-8318970FFD1A}"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80BB2-D547-4CC4-AB97-F26A22F7AC72}" type="slidenum">
              <a:rPr lang="en-US" smtClean="0"/>
              <a:t>‹#›</a:t>
            </a:fld>
            <a:endParaRPr lang="en-US"/>
          </a:p>
        </p:txBody>
      </p:sp>
    </p:spTree>
    <p:extLst>
      <p:ext uri="{BB962C8B-B14F-4D97-AF65-F5344CB8AC3E}">
        <p14:creationId xmlns:p14="http://schemas.microsoft.com/office/powerpoint/2010/main" val="540699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348FE8-3AF4-49F0-8C23-8318970FFD1A}"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80BB2-D547-4CC4-AB97-F26A22F7AC72}" type="slidenum">
              <a:rPr lang="en-US" smtClean="0"/>
              <a:t>‹#›</a:t>
            </a:fld>
            <a:endParaRPr lang="en-US"/>
          </a:p>
        </p:txBody>
      </p:sp>
    </p:spTree>
    <p:extLst>
      <p:ext uri="{BB962C8B-B14F-4D97-AF65-F5344CB8AC3E}">
        <p14:creationId xmlns:p14="http://schemas.microsoft.com/office/powerpoint/2010/main" val="1038598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348FE8-3AF4-49F0-8C23-8318970FFD1A}"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80BB2-D547-4CC4-AB97-F26A22F7AC72}" type="slidenum">
              <a:rPr lang="en-US" smtClean="0"/>
              <a:t>‹#›</a:t>
            </a:fld>
            <a:endParaRPr lang="en-US"/>
          </a:p>
        </p:txBody>
      </p:sp>
    </p:spTree>
    <p:extLst>
      <p:ext uri="{BB962C8B-B14F-4D97-AF65-F5344CB8AC3E}">
        <p14:creationId xmlns:p14="http://schemas.microsoft.com/office/powerpoint/2010/main" val="925881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348FE8-3AF4-49F0-8C23-8318970FFD1A}"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80BB2-D547-4CC4-AB97-F26A22F7AC72}" type="slidenum">
              <a:rPr lang="en-US" smtClean="0"/>
              <a:t>‹#›</a:t>
            </a:fld>
            <a:endParaRPr lang="en-US"/>
          </a:p>
        </p:txBody>
      </p:sp>
    </p:spTree>
    <p:extLst>
      <p:ext uri="{BB962C8B-B14F-4D97-AF65-F5344CB8AC3E}">
        <p14:creationId xmlns:p14="http://schemas.microsoft.com/office/powerpoint/2010/main" val="200267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348FE8-3AF4-49F0-8C23-8318970FFD1A}"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80BB2-D547-4CC4-AB97-F26A22F7AC72}" type="slidenum">
              <a:rPr lang="en-US" smtClean="0"/>
              <a:t>‹#›</a:t>
            </a:fld>
            <a:endParaRPr lang="en-US"/>
          </a:p>
        </p:txBody>
      </p:sp>
    </p:spTree>
    <p:extLst>
      <p:ext uri="{BB962C8B-B14F-4D97-AF65-F5344CB8AC3E}">
        <p14:creationId xmlns:p14="http://schemas.microsoft.com/office/powerpoint/2010/main" val="1900224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348FE8-3AF4-49F0-8C23-8318970FFD1A}"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80BB2-D547-4CC4-AB97-F26A22F7AC72}" type="slidenum">
              <a:rPr lang="en-US" smtClean="0"/>
              <a:t>‹#›</a:t>
            </a:fld>
            <a:endParaRPr lang="en-US"/>
          </a:p>
        </p:txBody>
      </p:sp>
    </p:spTree>
    <p:extLst>
      <p:ext uri="{BB962C8B-B14F-4D97-AF65-F5344CB8AC3E}">
        <p14:creationId xmlns:p14="http://schemas.microsoft.com/office/powerpoint/2010/main" val="234049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348FE8-3AF4-49F0-8C23-8318970FFD1A}" type="datetimeFigureOut">
              <a:rPr lang="en-US" smtClean="0"/>
              <a:t>3/24/2023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480BB2-D547-4CC4-AB97-F26A22F7AC72}" type="slidenum">
              <a:rPr lang="en-US" smtClean="0"/>
              <a:t>‹#›</a:t>
            </a:fld>
            <a:endParaRPr lang="en-US"/>
          </a:p>
        </p:txBody>
      </p:sp>
    </p:spTree>
    <p:extLst>
      <p:ext uri="{BB962C8B-B14F-4D97-AF65-F5344CB8AC3E}">
        <p14:creationId xmlns:p14="http://schemas.microsoft.com/office/powerpoint/2010/main" val="165522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348FE8-3AF4-49F0-8C23-8318970FFD1A}" type="datetimeFigureOut">
              <a:rPr lang="en-US" smtClean="0"/>
              <a:t>3/24/2023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480BB2-D547-4CC4-AB97-F26A22F7AC72}" type="slidenum">
              <a:rPr lang="en-US" smtClean="0"/>
              <a:t>‹#›</a:t>
            </a:fld>
            <a:endParaRPr lang="en-US"/>
          </a:p>
        </p:txBody>
      </p:sp>
    </p:spTree>
    <p:extLst>
      <p:ext uri="{BB962C8B-B14F-4D97-AF65-F5344CB8AC3E}">
        <p14:creationId xmlns:p14="http://schemas.microsoft.com/office/powerpoint/2010/main" val="2768474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48FE8-3AF4-49F0-8C23-8318970FFD1A}" type="datetimeFigureOut">
              <a:rPr lang="en-US" smtClean="0"/>
              <a:t>3/24/2023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480BB2-D547-4CC4-AB97-F26A22F7AC72}" type="slidenum">
              <a:rPr lang="en-US" smtClean="0"/>
              <a:t>‹#›</a:t>
            </a:fld>
            <a:endParaRPr lang="en-US"/>
          </a:p>
        </p:txBody>
      </p:sp>
    </p:spTree>
    <p:extLst>
      <p:ext uri="{BB962C8B-B14F-4D97-AF65-F5344CB8AC3E}">
        <p14:creationId xmlns:p14="http://schemas.microsoft.com/office/powerpoint/2010/main" val="3330452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348FE8-3AF4-49F0-8C23-8318970FFD1A}"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80BB2-D547-4CC4-AB97-F26A22F7AC72}" type="slidenum">
              <a:rPr lang="en-US" smtClean="0"/>
              <a:t>‹#›</a:t>
            </a:fld>
            <a:endParaRPr lang="en-US"/>
          </a:p>
        </p:txBody>
      </p:sp>
    </p:spTree>
    <p:extLst>
      <p:ext uri="{BB962C8B-B14F-4D97-AF65-F5344CB8AC3E}">
        <p14:creationId xmlns:p14="http://schemas.microsoft.com/office/powerpoint/2010/main" val="348486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348FE8-3AF4-49F0-8C23-8318970FFD1A}"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80BB2-D547-4CC4-AB97-F26A22F7AC72}" type="slidenum">
              <a:rPr lang="en-US" smtClean="0"/>
              <a:t>‹#›</a:t>
            </a:fld>
            <a:endParaRPr lang="en-US"/>
          </a:p>
        </p:txBody>
      </p:sp>
    </p:spTree>
    <p:extLst>
      <p:ext uri="{BB962C8B-B14F-4D97-AF65-F5344CB8AC3E}">
        <p14:creationId xmlns:p14="http://schemas.microsoft.com/office/powerpoint/2010/main" val="1782801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5B4A2">
            <a:alpha val="5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48FE8-3AF4-49F0-8C23-8318970FFD1A}" type="datetimeFigureOut">
              <a:rPr lang="en-US" smtClean="0"/>
              <a:t>3/24/2023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480BB2-D547-4CC4-AB97-F26A22F7AC72}" type="slidenum">
              <a:rPr lang="en-US" smtClean="0"/>
              <a:t>‹#›</a:t>
            </a:fld>
            <a:endParaRPr lang="en-US"/>
          </a:p>
        </p:txBody>
      </p:sp>
    </p:spTree>
    <p:extLst>
      <p:ext uri="{BB962C8B-B14F-4D97-AF65-F5344CB8AC3E}">
        <p14:creationId xmlns:p14="http://schemas.microsoft.com/office/powerpoint/2010/main" val="364729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48360" y="2234617"/>
            <a:ext cx="713064" cy="1711344"/>
            <a:chOff x="1048624" y="1166070"/>
            <a:chExt cx="713064" cy="1711344"/>
          </a:xfrm>
        </p:grpSpPr>
        <p:sp>
          <p:nvSpPr>
            <p:cNvPr id="10" name="Rectangle 9"/>
            <p:cNvSpPr/>
            <p:nvPr/>
          </p:nvSpPr>
          <p:spPr>
            <a:xfrm>
              <a:off x="1048624" y="1166070"/>
              <a:ext cx="713064" cy="285225"/>
            </a:xfrm>
            <a:prstGeom prst="rect">
              <a:avLst/>
            </a:prstGeom>
            <a:solidFill>
              <a:srgbClr val="9F8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48624" y="1451295"/>
              <a:ext cx="713064" cy="285225"/>
            </a:xfrm>
            <a:prstGeom prst="rect">
              <a:avLst/>
            </a:prstGeom>
            <a:solidFill>
              <a:srgbClr val="404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48624" y="1736520"/>
              <a:ext cx="713064" cy="285225"/>
            </a:xfrm>
            <a:prstGeom prst="rect">
              <a:avLst/>
            </a:prstGeom>
            <a:solidFill>
              <a:srgbClr val="657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48624" y="2021743"/>
              <a:ext cx="713064" cy="285225"/>
            </a:xfrm>
            <a:prstGeom prst="rect">
              <a:avLst/>
            </a:prstGeom>
            <a:solidFill>
              <a:srgbClr val="949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48624" y="2306966"/>
              <a:ext cx="713064" cy="285225"/>
            </a:xfrm>
            <a:prstGeom prst="rect">
              <a:avLst/>
            </a:prstGeom>
            <a:solidFill>
              <a:srgbClr val="B5B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48624" y="2592189"/>
              <a:ext cx="713064" cy="285225"/>
            </a:xfrm>
            <a:prstGeom prst="rect">
              <a:avLst/>
            </a:prstGeom>
            <a:solidFill>
              <a:srgbClr val="C7C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p:nvPr/>
        </p:nvSpPr>
        <p:spPr>
          <a:xfrm>
            <a:off x="-1684897" y="5634884"/>
            <a:ext cx="9090852" cy="1522981"/>
          </a:xfrm>
          <a:custGeom>
            <a:avLst/>
            <a:gdLst>
              <a:gd name="connsiteX0" fmla="*/ 1760983 w 8804521"/>
              <a:gd name="connsiteY0" fmla="*/ 615401 h 1316592"/>
              <a:gd name="connsiteX1" fmla="*/ 3526283 w 8804521"/>
              <a:gd name="connsiteY1" fmla="*/ 5801 h 1316592"/>
              <a:gd name="connsiteX2" fmla="*/ 5443983 w 8804521"/>
              <a:gd name="connsiteY2" fmla="*/ 1047201 h 1316592"/>
              <a:gd name="connsiteX3" fmla="*/ 7425183 w 8804521"/>
              <a:gd name="connsiteY3" fmla="*/ 539201 h 1316592"/>
              <a:gd name="connsiteX4" fmla="*/ 8466583 w 8804521"/>
              <a:gd name="connsiteY4" fmla="*/ 678901 h 1316592"/>
              <a:gd name="connsiteX5" fmla="*/ 8720583 w 8804521"/>
              <a:gd name="connsiteY5" fmla="*/ 945601 h 1316592"/>
              <a:gd name="connsiteX6" fmla="*/ 7145783 w 8804521"/>
              <a:gd name="connsiteY6" fmla="*/ 1313901 h 1316592"/>
              <a:gd name="connsiteX7" fmla="*/ 579883 w 8804521"/>
              <a:gd name="connsiteY7" fmla="*/ 1072601 h 1316592"/>
              <a:gd name="connsiteX8" fmla="*/ 465583 w 8804521"/>
              <a:gd name="connsiteY8" fmla="*/ 374101 h 1316592"/>
              <a:gd name="connsiteX9" fmla="*/ 1760983 w 8804521"/>
              <a:gd name="connsiteY9" fmla="*/ 615401 h 1316592"/>
              <a:gd name="connsiteX0" fmla="*/ 1760983 w 9090852"/>
              <a:gd name="connsiteY0" fmla="*/ 615401 h 1315084"/>
              <a:gd name="connsiteX1" fmla="*/ 3526283 w 9090852"/>
              <a:gd name="connsiteY1" fmla="*/ 5801 h 1315084"/>
              <a:gd name="connsiteX2" fmla="*/ 5443983 w 9090852"/>
              <a:gd name="connsiteY2" fmla="*/ 1047201 h 1315084"/>
              <a:gd name="connsiteX3" fmla="*/ 7425183 w 9090852"/>
              <a:gd name="connsiteY3" fmla="*/ 539201 h 1315084"/>
              <a:gd name="connsiteX4" fmla="*/ 8466583 w 9090852"/>
              <a:gd name="connsiteY4" fmla="*/ 678901 h 1315084"/>
              <a:gd name="connsiteX5" fmla="*/ 9038083 w 9090852"/>
              <a:gd name="connsiteY5" fmla="*/ 1142996 h 1315084"/>
              <a:gd name="connsiteX6" fmla="*/ 7145783 w 9090852"/>
              <a:gd name="connsiteY6" fmla="*/ 1313901 h 1315084"/>
              <a:gd name="connsiteX7" fmla="*/ 579883 w 9090852"/>
              <a:gd name="connsiteY7" fmla="*/ 1072601 h 1315084"/>
              <a:gd name="connsiteX8" fmla="*/ 465583 w 9090852"/>
              <a:gd name="connsiteY8" fmla="*/ 374101 h 1315084"/>
              <a:gd name="connsiteX9" fmla="*/ 1760983 w 9090852"/>
              <a:gd name="connsiteY9" fmla="*/ 615401 h 131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90852" h="1315084">
                <a:moveTo>
                  <a:pt x="1760983" y="615401"/>
                </a:moveTo>
                <a:cubicBezTo>
                  <a:pt x="2271100" y="554018"/>
                  <a:pt x="2912450" y="-66166"/>
                  <a:pt x="3526283" y="5801"/>
                </a:cubicBezTo>
                <a:cubicBezTo>
                  <a:pt x="4140116" y="77768"/>
                  <a:pt x="4794166" y="958301"/>
                  <a:pt x="5443983" y="1047201"/>
                </a:cubicBezTo>
                <a:cubicBezTo>
                  <a:pt x="6093800" y="1136101"/>
                  <a:pt x="6921416" y="600584"/>
                  <a:pt x="7425183" y="539201"/>
                </a:cubicBezTo>
                <a:cubicBezTo>
                  <a:pt x="7928950" y="477818"/>
                  <a:pt x="8197766" y="578269"/>
                  <a:pt x="8466583" y="678901"/>
                </a:cubicBezTo>
                <a:cubicBezTo>
                  <a:pt x="8735400" y="779534"/>
                  <a:pt x="9258216" y="1037163"/>
                  <a:pt x="9038083" y="1142996"/>
                </a:cubicBezTo>
                <a:cubicBezTo>
                  <a:pt x="8817950" y="1248829"/>
                  <a:pt x="8555483" y="1325633"/>
                  <a:pt x="7145783" y="1313901"/>
                </a:cubicBezTo>
                <a:cubicBezTo>
                  <a:pt x="5736083" y="1302169"/>
                  <a:pt x="1693250" y="1229234"/>
                  <a:pt x="579883" y="1072601"/>
                </a:cubicBezTo>
                <a:cubicBezTo>
                  <a:pt x="-533484" y="915968"/>
                  <a:pt x="262383" y="448184"/>
                  <a:pt x="465583" y="374101"/>
                </a:cubicBezTo>
                <a:cubicBezTo>
                  <a:pt x="668783" y="300018"/>
                  <a:pt x="1250866" y="676784"/>
                  <a:pt x="1760983" y="615401"/>
                </a:cubicBezTo>
                <a:close/>
              </a:path>
            </a:pathLst>
          </a:custGeom>
          <a:solidFill>
            <a:srgbClr val="9F8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852" y="2709947"/>
            <a:ext cx="3716023" cy="3716023"/>
          </a:xfrm>
          <a:prstGeom prst="rect">
            <a:avLst/>
          </a:prstGeom>
        </p:spPr>
      </p:pic>
      <p:sp>
        <p:nvSpPr>
          <p:cNvPr id="22" name="TextBox 21"/>
          <p:cNvSpPr txBox="1"/>
          <p:nvPr/>
        </p:nvSpPr>
        <p:spPr>
          <a:xfrm>
            <a:off x="4394899" y="1408589"/>
            <a:ext cx="7404100" cy="1754326"/>
          </a:xfrm>
          <a:prstGeom prst="rect">
            <a:avLst/>
          </a:prstGeom>
          <a:noFill/>
        </p:spPr>
        <p:txBody>
          <a:bodyPr wrap="square" rtlCol="0">
            <a:spAutoFit/>
          </a:bodyPr>
          <a:lstStyle/>
          <a:p>
            <a:pPr algn="ctr"/>
            <a:r>
              <a:rPr lang="ro-RO" sz="5400" b="1" u="sng" dirty="0"/>
              <a:t>Tema banului în literatură</a:t>
            </a:r>
            <a:endParaRPr lang="ro-RO" sz="5400" u="sng" dirty="0"/>
          </a:p>
        </p:txBody>
      </p:sp>
      <p:sp>
        <p:nvSpPr>
          <p:cNvPr id="17" name="TextBox 16">
            <a:extLst>
              <a:ext uri="{FF2B5EF4-FFF2-40B4-BE49-F238E27FC236}">
                <a16:creationId xmlns="" xmlns:a16="http://schemas.microsoft.com/office/drawing/2014/main" id="{8BC7BC2D-1F18-4850-9D36-DF802896204A}"/>
              </a:ext>
            </a:extLst>
          </p:cNvPr>
          <p:cNvSpPr txBox="1"/>
          <p:nvPr/>
        </p:nvSpPr>
        <p:spPr>
          <a:xfrm>
            <a:off x="4394899" y="3937234"/>
            <a:ext cx="7404100" cy="1323439"/>
          </a:xfrm>
          <a:prstGeom prst="rect">
            <a:avLst/>
          </a:prstGeom>
          <a:noFill/>
        </p:spPr>
        <p:txBody>
          <a:bodyPr wrap="square" rtlCol="0">
            <a:spAutoFit/>
          </a:bodyPr>
          <a:lstStyle/>
          <a:p>
            <a:pPr algn="r"/>
            <a:r>
              <a:rPr lang="ro-RO" sz="2000" b="1" dirty="0"/>
              <a:t>Prof. Vasile Florentina Gabriela</a:t>
            </a:r>
            <a:r>
              <a:rPr lang="en-US" sz="2000" b="1" dirty="0"/>
              <a:t/>
            </a:r>
            <a:br>
              <a:rPr lang="en-US" sz="2000" b="1" dirty="0"/>
            </a:br>
            <a:r>
              <a:rPr lang="ro-RO" sz="2000" b="1" dirty="0"/>
              <a:t>			                                                   Clasa a </a:t>
            </a:r>
            <a:r>
              <a:rPr lang="en-US" sz="2000" b="1" dirty="0" smtClean="0"/>
              <a:t>IX</a:t>
            </a:r>
            <a:r>
              <a:rPr lang="ro-RO" sz="2000" b="1" dirty="0" smtClean="0"/>
              <a:t>-a </a:t>
            </a:r>
            <a:r>
              <a:rPr lang="en-US" sz="2000" b="1" dirty="0" smtClean="0"/>
              <a:t>A</a:t>
            </a:r>
            <a:endParaRPr lang="ro-RO" sz="2000" b="1" dirty="0" smtClean="0"/>
          </a:p>
          <a:p>
            <a:pPr algn="r"/>
            <a:r>
              <a:rPr lang="ro-RO" sz="2000" b="1" dirty="0" smtClean="0"/>
              <a:t>COLEGIUL NAȚIONAL PEDAGOGIC ,,D.P. </a:t>
            </a:r>
            <a:r>
              <a:rPr lang="ro-RO" sz="2000" b="1" smtClean="0"/>
              <a:t>PERPESSICIUS” BRĂILA</a:t>
            </a:r>
            <a:endParaRPr lang="ro-RO" sz="2000" b="1" dirty="0"/>
          </a:p>
          <a:p>
            <a:pPr algn="r"/>
            <a:endParaRPr lang="ro-RO" sz="2000" b="1" dirty="0"/>
          </a:p>
        </p:txBody>
      </p:sp>
    </p:spTree>
    <p:extLst>
      <p:ext uri="{BB962C8B-B14F-4D97-AF65-F5344CB8AC3E}">
        <p14:creationId xmlns:p14="http://schemas.microsoft.com/office/powerpoint/2010/main" val="352206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25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rot="237698">
            <a:off x="2768790" y="6061715"/>
            <a:ext cx="6654418" cy="908199"/>
          </a:xfrm>
          <a:custGeom>
            <a:avLst/>
            <a:gdLst>
              <a:gd name="connsiteX0" fmla="*/ 325155 w 6654418"/>
              <a:gd name="connsiteY0" fmla="*/ 228696 h 623546"/>
              <a:gd name="connsiteX1" fmla="*/ 1411005 w 6654418"/>
              <a:gd name="connsiteY1" fmla="*/ 228696 h 623546"/>
              <a:gd name="connsiteX2" fmla="*/ 2706405 w 6654418"/>
              <a:gd name="connsiteY2" fmla="*/ 419196 h 623546"/>
              <a:gd name="connsiteX3" fmla="*/ 4173255 w 6654418"/>
              <a:gd name="connsiteY3" fmla="*/ 238221 h 623546"/>
              <a:gd name="connsiteX4" fmla="*/ 6468780 w 6654418"/>
              <a:gd name="connsiteY4" fmla="*/ 96 h 623546"/>
              <a:gd name="connsiteX5" fmla="*/ 6344955 w 6654418"/>
              <a:gd name="connsiteY5" fmla="*/ 266796 h 623546"/>
              <a:gd name="connsiteX6" fmla="*/ 4973355 w 6654418"/>
              <a:gd name="connsiteY6" fmla="*/ 457296 h 623546"/>
              <a:gd name="connsiteX7" fmla="*/ 3773205 w 6654418"/>
              <a:gd name="connsiteY7" fmla="*/ 476346 h 623546"/>
              <a:gd name="connsiteX8" fmla="*/ 1839630 w 6654418"/>
              <a:gd name="connsiteY8" fmla="*/ 609696 h 623546"/>
              <a:gd name="connsiteX9" fmla="*/ 610905 w 6654418"/>
              <a:gd name="connsiteY9" fmla="*/ 609696 h 623546"/>
              <a:gd name="connsiteX10" fmla="*/ 10830 w 6654418"/>
              <a:gd name="connsiteY10" fmla="*/ 523971 h 623546"/>
              <a:gd name="connsiteX11" fmla="*/ 325155 w 6654418"/>
              <a:gd name="connsiteY11" fmla="*/ 228696 h 62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54418" h="623546">
                <a:moveTo>
                  <a:pt x="325155" y="228696"/>
                </a:moveTo>
                <a:cubicBezTo>
                  <a:pt x="558517" y="179484"/>
                  <a:pt x="1014130" y="196946"/>
                  <a:pt x="1411005" y="228696"/>
                </a:cubicBezTo>
                <a:cubicBezTo>
                  <a:pt x="1807880" y="260446"/>
                  <a:pt x="2246030" y="417609"/>
                  <a:pt x="2706405" y="419196"/>
                </a:cubicBezTo>
                <a:cubicBezTo>
                  <a:pt x="3166780" y="420784"/>
                  <a:pt x="4173255" y="238221"/>
                  <a:pt x="4173255" y="238221"/>
                </a:cubicBezTo>
                <a:cubicBezTo>
                  <a:pt x="4800318" y="168371"/>
                  <a:pt x="6106830" y="-4667"/>
                  <a:pt x="6468780" y="96"/>
                </a:cubicBezTo>
                <a:cubicBezTo>
                  <a:pt x="6830730" y="4858"/>
                  <a:pt x="6594193" y="190596"/>
                  <a:pt x="6344955" y="266796"/>
                </a:cubicBezTo>
                <a:cubicBezTo>
                  <a:pt x="6095717" y="342996"/>
                  <a:pt x="5401980" y="422371"/>
                  <a:pt x="4973355" y="457296"/>
                </a:cubicBezTo>
                <a:cubicBezTo>
                  <a:pt x="4544730" y="492221"/>
                  <a:pt x="4295492" y="450946"/>
                  <a:pt x="3773205" y="476346"/>
                </a:cubicBezTo>
                <a:cubicBezTo>
                  <a:pt x="3250918" y="501746"/>
                  <a:pt x="2366680" y="587471"/>
                  <a:pt x="1839630" y="609696"/>
                </a:cubicBezTo>
                <a:cubicBezTo>
                  <a:pt x="1312580" y="631921"/>
                  <a:pt x="915705" y="623983"/>
                  <a:pt x="610905" y="609696"/>
                </a:cubicBezTo>
                <a:cubicBezTo>
                  <a:pt x="306105" y="595409"/>
                  <a:pt x="61630" y="585884"/>
                  <a:pt x="10830" y="523971"/>
                </a:cubicBezTo>
                <a:cubicBezTo>
                  <a:pt x="-39970" y="462059"/>
                  <a:pt x="91793" y="277908"/>
                  <a:pt x="325155" y="228696"/>
                </a:cubicBezTo>
                <a:close/>
              </a:path>
            </a:pathLst>
          </a:custGeom>
          <a:solidFill>
            <a:srgbClr val="9F8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6545" y="2035968"/>
            <a:ext cx="5383606" cy="5383606"/>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22" y="3558883"/>
            <a:ext cx="3291847" cy="3291847"/>
          </a:xfrm>
          <a:prstGeom prst="rect">
            <a:avLst/>
          </a:prstGeom>
        </p:spPr>
      </p:pic>
      <p:sp>
        <p:nvSpPr>
          <p:cNvPr id="17" name="TextBox 16">
            <a:extLst>
              <a:ext uri="{FF2B5EF4-FFF2-40B4-BE49-F238E27FC236}">
                <a16:creationId xmlns="" xmlns:a16="http://schemas.microsoft.com/office/drawing/2014/main" id="{73EC6868-375C-4BA4-9CFC-1936047302D5}"/>
              </a:ext>
            </a:extLst>
          </p:cNvPr>
          <p:cNvSpPr txBox="1"/>
          <p:nvPr/>
        </p:nvSpPr>
        <p:spPr>
          <a:xfrm>
            <a:off x="603174" y="452794"/>
            <a:ext cx="6802914" cy="888000"/>
          </a:xfrm>
          <a:prstGeom prst="rect">
            <a:avLst/>
          </a:prstGeom>
          <a:noFill/>
        </p:spPr>
        <p:txBody>
          <a:bodyPr wrap="square">
            <a:spAutoFit/>
          </a:bodyPr>
          <a:lstStyle/>
          <a:p>
            <a:pPr marL="457200" marR="0" algn="just">
              <a:lnSpc>
                <a:spcPct val="115000"/>
              </a:lnSpc>
              <a:spcBef>
                <a:spcPts val="0"/>
              </a:spcBef>
              <a:spcAft>
                <a:spcPts val="1000"/>
              </a:spcAft>
            </a:pPr>
            <a:r>
              <a:rPr lang="ro-RO"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Reflectează!</a:t>
            </a:r>
            <a:endParaRPr lang="ro-RO"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 xmlns:a16="http://schemas.microsoft.com/office/drawing/2014/main" id="{3131F09A-6C7B-4D14-B3FF-696E18A97C18}"/>
              </a:ext>
            </a:extLst>
          </p:cNvPr>
          <p:cNvSpPr txBox="1"/>
          <p:nvPr/>
        </p:nvSpPr>
        <p:spPr>
          <a:xfrm>
            <a:off x="900629" y="2033816"/>
            <a:ext cx="6802914" cy="1339662"/>
          </a:xfrm>
          <a:prstGeom prst="rect">
            <a:avLst/>
          </a:prstGeom>
          <a:noFill/>
        </p:spPr>
        <p:txBody>
          <a:bodyPr wrap="square">
            <a:spAutoFit/>
          </a:bodyPr>
          <a:lstStyle/>
          <a:p>
            <a:pPr marL="342900" marR="0" lvl="0" indent="-342900" algn="just">
              <a:lnSpc>
                <a:spcPct val="115000"/>
              </a:lnSpc>
              <a:spcBef>
                <a:spcPts val="0"/>
              </a:spcBef>
              <a:spcAft>
                <a:spcPts val="0"/>
              </a:spcAft>
              <a:buFont typeface="Symbol" panose="05050102010706020507" pitchFamily="18" charset="2"/>
              <a:buChar char=""/>
            </a:pPr>
            <a:r>
              <a:rPr lang="ro-RO"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Are banul o valoare pozitivă/negativă? Explică!</a:t>
            </a:r>
            <a:endParaRPr lang="ro-RO"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ro-RO"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 poate trăi fără bani?</a:t>
            </a:r>
            <a:endParaRPr lang="ro-RO"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ro-RO"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 ce ai face pentru a câștiga mai mulți bani?</a:t>
            </a:r>
            <a:endParaRPr lang="ro-RO"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386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54708E99-42D1-4A34-89EE-73561BA880E9}"/>
              </a:ext>
            </a:extLst>
          </p:cNvPr>
          <p:cNvSpPr txBox="1"/>
          <p:nvPr/>
        </p:nvSpPr>
        <p:spPr>
          <a:xfrm>
            <a:off x="7094862" y="881349"/>
            <a:ext cx="4087258" cy="954107"/>
          </a:xfrm>
          <a:prstGeom prst="rect">
            <a:avLst/>
          </a:prstGeom>
          <a:noFill/>
        </p:spPr>
        <p:txBody>
          <a:bodyPr wrap="square" rtlCol="0">
            <a:spAutoFit/>
          </a:bodyPr>
          <a:lstStyle/>
          <a:p>
            <a:r>
              <a:rPr lang="en-US" sz="2800" b="1" u="sng" dirty="0"/>
              <a:t>GALERIE FOTO</a:t>
            </a:r>
            <a:r>
              <a:rPr lang="en-US" sz="2800" b="1" u="sng" dirty="0" smtClean="0"/>
              <a:t>:</a:t>
            </a:r>
            <a:endParaRPr lang="ro-RO" sz="2800" b="1" u="sng" dirty="0" smtClean="0"/>
          </a:p>
          <a:p>
            <a:endParaRPr lang="ro-RO" sz="2800" b="1" u="sng" dirty="0"/>
          </a:p>
        </p:txBody>
      </p:sp>
      <p:sp>
        <p:nvSpPr>
          <p:cNvPr id="2" name="AutoShape 2" descr="blob:https://web.whatsapp.com/9fb002e8-9591-4f9e-aebd-4fdb203c772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905" y="709074"/>
            <a:ext cx="2767910" cy="2589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8439" y="709074"/>
            <a:ext cx="2361099" cy="4075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199" y="1473114"/>
            <a:ext cx="2754221" cy="5081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58050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600000">
            <a:off x="-320420" y="-878215"/>
            <a:ext cx="4636040" cy="4636040"/>
          </a:xfrm>
          <a:prstGeom prst="rect">
            <a:avLst/>
          </a:prstGeom>
        </p:spPr>
      </p:pic>
      <p:sp>
        <p:nvSpPr>
          <p:cNvPr id="28" name="TextBox 27">
            <a:extLst>
              <a:ext uri="{FF2B5EF4-FFF2-40B4-BE49-F238E27FC236}">
                <a16:creationId xmlns="" xmlns:a16="http://schemas.microsoft.com/office/drawing/2014/main" id="{A9CE6ED2-3E8E-4A00-A3EC-1CE77EAED123}"/>
              </a:ext>
            </a:extLst>
          </p:cNvPr>
          <p:cNvSpPr txBox="1"/>
          <p:nvPr/>
        </p:nvSpPr>
        <p:spPr>
          <a:xfrm>
            <a:off x="4544458" y="730572"/>
            <a:ext cx="6687238" cy="1755417"/>
          </a:xfrm>
          <a:prstGeom prst="rect">
            <a:avLst/>
          </a:prstGeom>
          <a:noFill/>
        </p:spPr>
        <p:txBody>
          <a:bodyPr wrap="square">
            <a:spAutoFit/>
          </a:bodyPr>
          <a:lstStyle/>
          <a:p>
            <a:pPr marL="342900" marR="0" lvl="0" indent="-342900" algn="just">
              <a:lnSpc>
                <a:spcPct val="115000"/>
              </a:lnSpc>
              <a:spcBef>
                <a:spcPts val="0"/>
              </a:spcBef>
              <a:spcAft>
                <a:spcPts val="1000"/>
              </a:spcAft>
              <a:buFont typeface="Symbol" panose="05050102010706020507" pitchFamily="18" charset="2"/>
              <a:buChar char=""/>
            </a:pPr>
            <a:r>
              <a:rPr lang="ro-RO"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Asociați substantivului ,,bani” primele trei cuvinte/ expresii care vă vin în minte.</a:t>
            </a:r>
            <a:endParaRPr lang="ro-RO"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9" name="Picture 28">
            <a:extLst>
              <a:ext uri="{FF2B5EF4-FFF2-40B4-BE49-F238E27FC236}">
                <a16:creationId xmlns="" xmlns:a16="http://schemas.microsoft.com/office/drawing/2014/main" id="{45C30083-2A8D-4B9E-A1AB-0A9AE03133B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1493" y="3294043"/>
            <a:ext cx="6332950" cy="3091653"/>
          </a:xfrm>
          <a:prstGeom prst="rect">
            <a:avLst/>
          </a:prstGeom>
          <a:noFill/>
          <a:ln>
            <a:noFill/>
          </a:ln>
        </p:spPr>
      </p:pic>
    </p:spTree>
    <p:extLst>
      <p:ext uri="{BB962C8B-B14F-4D97-AF65-F5344CB8AC3E}">
        <p14:creationId xmlns:p14="http://schemas.microsoft.com/office/powerpoint/2010/main" val="37977188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arn(inVertical)">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964277" y="2221960"/>
            <a:ext cx="4636040" cy="4636040"/>
          </a:xfrm>
          <a:prstGeom prst="rect">
            <a:avLst/>
          </a:prstGeom>
        </p:spPr>
      </p:pic>
      <p:sp>
        <p:nvSpPr>
          <p:cNvPr id="28" name="TextBox 27">
            <a:extLst>
              <a:ext uri="{FF2B5EF4-FFF2-40B4-BE49-F238E27FC236}">
                <a16:creationId xmlns="" xmlns:a16="http://schemas.microsoft.com/office/drawing/2014/main" id="{A9CE6ED2-3E8E-4A00-A3EC-1CE77EAED123}"/>
              </a:ext>
            </a:extLst>
          </p:cNvPr>
          <p:cNvSpPr txBox="1"/>
          <p:nvPr/>
        </p:nvSpPr>
        <p:spPr>
          <a:xfrm>
            <a:off x="699387" y="1490051"/>
            <a:ext cx="6687238" cy="1189108"/>
          </a:xfrm>
          <a:prstGeom prst="rect">
            <a:avLst/>
          </a:prstGeom>
          <a:noFill/>
        </p:spPr>
        <p:txBody>
          <a:bodyPr wrap="square">
            <a:spAutoFit/>
          </a:bodyPr>
          <a:lstStyle/>
          <a:p>
            <a:pPr marL="342900" marR="0" lvl="0" indent="-342900" algn="just">
              <a:lnSpc>
                <a:spcPct val="115000"/>
              </a:lnSpc>
              <a:spcBef>
                <a:spcPts val="0"/>
              </a:spcBef>
              <a:spcAft>
                <a:spcPts val="1000"/>
              </a:spcAft>
              <a:buFont typeface="Symbol" panose="05050102010706020507" pitchFamily="18" charset="2"/>
              <a:buChar char=""/>
            </a:pPr>
            <a:r>
              <a:rPr lang="ro-RO"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Explicați care este rolul banilor în viața noastră.</a:t>
            </a:r>
            <a:endParaRPr lang="ro-RO"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99930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rot="20700000">
            <a:off x="1899516" y="5818468"/>
            <a:ext cx="8493402" cy="5199780"/>
          </a:xfrm>
          <a:custGeom>
            <a:avLst/>
            <a:gdLst>
              <a:gd name="connsiteX0" fmla="*/ 1267380 w 7824451"/>
              <a:gd name="connsiteY0" fmla="*/ 3734365 h 4371300"/>
              <a:gd name="connsiteX1" fmla="*/ 2435780 w 7824451"/>
              <a:gd name="connsiteY1" fmla="*/ 2565965 h 4371300"/>
              <a:gd name="connsiteX2" fmla="*/ 4340780 w 7824451"/>
              <a:gd name="connsiteY2" fmla="*/ 4369365 h 4371300"/>
              <a:gd name="connsiteX3" fmla="*/ 6169580 w 7824451"/>
              <a:gd name="connsiteY3" fmla="*/ 2883465 h 4371300"/>
              <a:gd name="connsiteX4" fmla="*/ 7807880 w 7824451"/>
              <a:gd name="connsiteY4" fmla="*/ 1410265 h 4371300"/>
              <a:gd name="connsiteX5" fmla="*/ 5128180 w 7824451"/>
              <a:gd name="connsiteY5" fmla="*/ 140265 h 4371300"/>
              <a:gd name="connsiteX6" fmla="*/ 1572180 w 7824451"/>
              <a:gd name="connsiteY6" fmla="*/ 127565 h 4371300"/>
              <a:gd name="connsiteX7" fmla="*/ 35480 w 7824451"/>
              <a:gd name="connsiteY7" fmla="*/ 991165 h 4371300"/>
              <a:gd name="connsiteX8" fmla="*/ 518080 w 7824451"/>
              <a:gd name="connsiteY8" fmla="*/ 2083365 h 4371300"/>
              <a:gd name="connsiteX9" fmla="*/ 822880 w 7824451"/>
              <a:gd name="connsiteY9" fmla="*/ 3442265 h 4371300"/>
              <a:gd name="connsiteX10" fmla="*/ 1267380 w 7824451"/>
              <a:gd name="connsiteY10" fmla="*/ 3734365 h 437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24451" h="4371300">
                <a:moveTo>
                  <a:pt x="1267380" y="3734365"/>
                </a:moveTo>
                <a:cubicBezTo>
                  <a:pt x="1536197" y="3588315"/>
                  <a:pt x="1923547" y="2460132"/>
                  <a:pt x="2435780" y="2565965"/>
                </a:cubicBezTo>
                <a:cubicBezTo>
                  <a:pt x="2948013" y="2671798"/>
                  <a:pt x="3718480" y="4316448"/>
                  <a:pt x="4340780" y="4369365"/>
                </a:cubicBezTo>
                <a:cubicBezTo>
                  <a:pt x="4963080" y="4422282"/>
                  <a:pt x="5591730" y="3376648"/>
                  <a:pt x="6169580" y="2883465"/>
                </a:cubicBezTo>
                <a:cubicBezTo>
                  <a:pt x="6747430" y="2390282"/>
                  <a:pt x="7981447" y="1867465"/>
                  <a:pt x="7807880" y="1410265"/>
                </a:cubicBezTo>
                <a:cubicBezTo>
                  <a:pt x="7634313" y="953065"/>
                  <a:pt x="6167463" y="354048"/>
                  <a:pt x="5128180" y="140265"/>
                </a:cubicBezTo>
                <a:cubicBezTo>
                  <a:pt x="4088897" y="-73518"/>
                  <a:pt x="2420963" y="-14252"/>
                  <a:pt x="1572180" y="127565"/>
                </a:cubicBezTo>
                <a:cubicBezTo>
                  <a:pt x="723397" y="269382"/>
                  <a:pt x="211163" y="665198"/>
                  <a:pt x="35480" y="991165"/>
                </a:cubicBezTo>
                <a:cubicBezTo>
                  <a:pt x="-140203" y="1317132"/>
                  <a:pt x="386847" y="1674848"/>
                  <a:pt x="518080" y="2083365"/>
                </a:cubicBezTo>
                <a:cubicBezTo>
                  <a:pt x="649313" y="2491882"/>
                  <a:pt x="693763" y="3167098"/>
                  <a:pt x="822880" y="3442265"/>
                </a:cubicBezTo>
                <a:cubicBezTo>
                  <a:pt x="951997" y="3717432"/>
                  <a:pt x="998563" y="3880415"/>
                  <a:pt x="1267380" y="3734365"/>
                </a:cubicBezTo>
                <a:close/>
              </a:path>
            </a:pathLst>
          </a:custGeom>
          <a:noFill/>
          <a:ln w="38100">
            <a:solidFill>
              <a:srgbClr val="B5B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7100000">
            <a:off x="8776725" y="1854271"/>
            <a:ext cx="5930595" cy="4665889"/>
          </a:xfrm>
          <a:custGeom>
            <a:avLst/>
            <a:gdLst>
              <a:gd name="connsiteX0" fmla="*/ 1267380 w 7824451"/>
              <a:gd name="connsiteY0" fmla="*/ 3734365 h 4371300"/>
              <a:gd name="connsiteX1" fmla="*/ 2435780 w 7824451"/>
              <a:gd name="connsiteY1" fmla="*/ 2565965 h 4371300"/>
              <a:gd name="connsiteX2" fmla="*/ 4340780 w 7824451"/>
              <a:gd name="connsiteY2" fmla="*/ 4369365 h 4371300"/>
              <a:gd name="connsiteX3" fmla="*/ 6169580 w 7824451"/>
              <a:gd name="connsiteY3" fmla="*/ 2883465 h 4371300"/>
              <a:gd name="connsiteX4" fmla="*/ 7807880 w 7824451"/>
              <a:gd name="connsiteY4" fmla="*/ 1410265 h 4371300"/>
              <a:gd name="connsiteX5" fmla="*/ 5128180 w 7824451"/>
              <a:gd name="connsiteY5" fmla="*/ 140265 h 4371300"/>
              <a:gd name="connsiteX6" fmla="*/ 1572180 w 7824451"/>
              <a:gd name="connsiteY6" fmla="*/ 127565 h 4371300"/>
              <a:gd name="connsiteX7" fmla="*/ 35480 w 7824451"/>
              <a:gd name="connsiteY7" fmla="*/ 991165 h 4371300"/>
              <a:gd name="connsiteX8" fmla="*/ 518080 w 7824451"/>
              <a:gd name="connsiteY8" fmla="*/ 2083365 h 4371300"/>
              <a:gd name="connsiteX9" fmla="*/ 822880 w 7824451"/>
              <a:gd name="connsiteY9" fmla="*/ 3442265 h 4371300"/>
              <a:gd name="connsiteX10" fmla="*/ 1267380 w 7824451"/>
              <a:gd name="connsiteY10" fmla="*/ 3734365 h 437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24451" h="4371300">
                <a:moveTo>
                  <a:pt x="1267380" y="3734365"/>
                </a:moveTo>
                <a:cubicBezTo>
                  <a:pt x="1536197" y="3588315"/>
                  <a:pt x="1923547" y="2460132"/>
                  <a:pt x="2435780" y="2565965"/>
                </a:cubicBezTo>
                <a:cubicBezTo>
                  <a:pt x="2948013" y="2671798"/>
                  <a:pt x="3718480" y="4316448"/>
                  <a:pt x="4340780" y="4369365"/>
                </a:cubicBezTo>
                <a:cubicBezTo>
                  <a:pt x="4963080" y="4422282"/>
                  <a:pt x="5591730" y="3376648"/>
                  <a:pt x="6169580" y="2883465"/>
                </a:cubicBezTo>
                <a:cubicBezTo>
                  <a:pt x="6747430" y="2390282"/>
                  <a:pt x="7981447" y="1867465"/>
                  <a:pt x="7807880" y="1410265"/>
                </a:cubicBezTo>
                <a:cubicBezTo>
                  <a:pt x="7634313" y="953065"/>
                  <a:pt x="6167463" y="354048"/>
                  <a:pt x="5128180" y="140265"/>
                </a:cubicBezTo>
                <a:cubicBezTo>
                  <a:pt x="4088897" y="-73518"/>
                  <a:pt x="2420963" y="-14252"/>
                  <a:pt x="1572180" y="127565"/>
                </a:cubicBezTo>
                <a:cubicBezTo>
                  <a:pt x="723397" y="269382"/>
                  <a:pt x="211163" y="665198"/>
                  <a:pt x="35480" y="991165"/>
                </a:cubicBezTo>
                <a:cubicBezTo>
                  <a:pt x="-140203" y="1317132"/>
                  <a:pt x="386847" y="1674848"/>
                  <a:pt x="518080" y="2083365"/>
                </a:cubicBezTo>
                <a:cubicBezTo>
                  <a:pt x="649313" y="2491882"/>
                  <a:pt x="693763" y="3167098"/>
                  <a:pt x="822880" y="3442265"/>
                </a:cubicBezTo>
                <a:cubicBezTo>
                  <a:pt x="951997" y="3717432"/>
                  <a:pt x="998563" y="3880415"/>
                  <a:pt x="1267380" y="3734365"/>
                </a:cubicBezTo>
                <a:close/>
              </a:path>
            </a:pathLst>
          </a:custGeom>
          <a:noFill/>
          <a:ln w="38100">
            <a:solidFill>
              <a:srgbClr val="949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148360" y="2234617"/>
            <a:ext cx="713064" cy="1711344"/>
            <a:chOff x="1048624" y="1166070"/>
            <a:chExt cx="713064" cy="1711344"/>
          </a:xfrm>
        </p:grpSpPr>
        <p:sp>
          <p:nvSpPr>
            <p:cNvPr id="5" name="Rectangle 4"/>
            <p:cNvSpPr/>
            <p:nvPr/>
          </p:nvSpPr>
          <p:spPr>
            <a:xfrm>
              <a:off x="1048624" y="1166070"/>
              <a:ext cx="713064" cy="285225"/>
            </a:xfrm>
            <a:prstGeom prst="rect">
              <a:avLst/>
            </a:prstGeom>
            <a:solidFill>
              <a:srgbClr val="9F8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48624" y="1451295"/>
              <a:ext cx="713064" cy="285225"/>
            </a:xfrm>
            <a:prstGeom prst="rect">
              <a:avLst/>
            </a:prstGeom>
            <a:solidFill>
              <a:srgbClr val="404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48624" y="1736520"/>
              <a:ext cx="713064" cy="285225"/>
            </a:xfrm>
            <a:prstGeom prst="rect">
              <a:avLst/>
            </a:prstGeom>
            <a:solidFill>
              <a:srgbClr val="657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48624" y="2021743"/>
              <a:ext cx="713064" cy="285225"/>
            </a:xfrm>
            <a:prstGeom prst="rect">
              <a:avLst/>
            </a:prstGeom>
            <a:solidFill>
              <a:srgbClr val="949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48624" y="2306966"/>
              <a:ext cx="713064" cy="285225"/>
            </a:xfrm>
            <a:prstGeom prst="rect">
              <a:avLst/>
            </a:prstGeom>
            <a:solidFill>
              <a:srgbClr val="B5B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48624" y="2592189"/>
              <a:ext cx="713064" cy="285225"/>
            </a:xfrm>
            <a:prstGeom prst="rect">
              <a:avLst/>
            </a:prstGeom>
            <a:solidFill>
              <a:srgbClr val="C7C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reeform 11"/>
          <p:cNvSpPr/>
          <p:nvPr/>
        </p:nvSpPr>
        <p:spPr>
          <a:xfrm>
            <a:off x="5635852" y="6552698"/>
            <a:ext cx="7569578" cy="905234"/>
          </a:xfrm>
          <a:custGeom>
            <a:avLst/>
            <a:gdLst>
              <a:gd name="connsiteX0" fmla="*/ 6721248 w 7569578"/>
              <a:gd name="connsiteY0" fmla="*/ 25902 h 905234"/>
              <a:gd name="connsiteX1" fmla="*/ 2657248 w 7569578"/>
              <a:gd name="connsiteY1" fmla="*/ 102102 h 905234"/>
              <a:gd name="connsiteX2" fmla="*/ 1399948 w 7569578"/>
              <a:gd name="connsiteY2" fmla="*/ 51302 h 905234"/>
              <a:gd name="connsiteX3" fmla="*/ 180748 w 7569578"/>
              <a:gd name="connsiteY3" fmla="*/ 457702 h 905234"/>
              <a:gd name="connsiteX4" fmla="*/ 5565548 w 7569578"/>
              <a:gd name="connsiteY4" fmla="*/ 902202 h 905234"/>
              <a:gd name="connsiteX5" fmla="*/ 7495948 w 7569578"/>
              <a:gd name="connsiteY5" fmla="*/ 622802 h 905234"/>
              <a:gd name="connsiteX6" fmla="*/ 6721248 w 7569578"/>
              <a:gd name="connsiteY6" fmla="*/ 25902 h 90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69578" h="905234">
                <a:moveTo>
                  <a:pt x="6721248" y="25902"/>
                </a:moveTo>
                <a:cubicBezTo>
                  <a:pt x="5914798" y="-60881"/>
                  <a:pt x="3544131" y="97869"/>
                  <a:pt x="2657248" y="102102"/>
                </a:cubicBezTo>
                <a:cubicBezTo>
                  <a:pt x="1770365" y="106335"/>
                  <a:pt x="1812698" y="-7965"/>
                  <a:pt x="1399948" y="51302"/>
                </a:cubicBezTo>
                <a:cubicBezTo>
                  <a:pt x="987198" y="110569"/>
                  <a:pt x="-513519" y="315885"/>
                  <a:pt x="180748" y="457702"/>
                </a:cubicBezTo>
                <a:cubicBezTo>
                  <a:pt x="875015" y="599519"/>
                  <a:pt x="4346348" y="874685"/>
                  <a:pt x="5565548" y="902202"/>
                </a:cubicBezTo>
                <a:cubicBezTo>
                  <a:pt x="6784748" y="929719"/>
                  <a:pt x="7303331" y="764619"/>
                  <a:pt x="7495948" y="622802"/>
                </a:cubicBezTo>
                <a:cubicBezTo>
                  <a:pt x="7688565" y="480985"/>
                  <a:pt x="7527698" y="112685"/>
                  <a:pt x="6721248" y="25902"/>
                </a:cubicBezTo>
                <a:close/>
              </a:path>
            </a:pathLst>
          </a:custGeom>
          <a:solidFill>
            <a:srgbClr val="9F8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5676" y="2234617"/>
            <a:ext cx="4757424" cy="4757424"/>
          </a:xfrm>
          <a:prstGeom prst="rect">
            <a:avLst/>
          </a:prstGeom>
        </p:spPr>
      </p:pic>
      <p:sp>
        <p:nvSpPr>
          <p:cNvPr id="13" name="Freeform 12"/>
          <p:cNvSpPr/>
          <p:nvPr/>
        </p:nvSpPr>
        <p:spPr>
          <a:xfrm rot="8727139">
            <a:off x="-2398184" y="-1791594"/>
            <a:ext cx="6214171" cy="3684935"/>
          </a:xfrm>
          <a:custGeom>
            <a:avLst/>
            <a:gdLst>
              <a:gd name="connsiteX0" fmla="*/ 1267380 w 7824451"/>
              <a:gd name="connsiteY0" fmla="*/ 3734365 h 4371300"/>
              <a:gd name="connsiteX1" fmla="*/ 2435780 w 7824451"/>
              <a:gd name="connsiteY1" fmla="*/ 2565965 h 4371300"/>
              <a:gd name="connsiteX2" fmla="*/ 4340780 w 7824451"/>
              <a:gd name="connsiteY2" fmla="*/ 4369365 h 4371300"/>
              <a:gd name="connsiteX3" fmla="*/ 6169580 w 7824451"/>
              <a:gd name="connsiteY3" fmla="*/ 2883465 h 4371300"/>
              <a:gd name="connsiteX4" fmla="*/ 7807880 w 7824451"/>
              <a:gd name="connsiteY4" fmla="*/ 1410265 h 4371300"/>
              <a:gd name="connsiteX5" fmla="*/ 5128180 w 7824451"/>
              <a:gd name="connsiteY5" fmla="*/ 140265 h 4371300"/>
              <a:gd name="connsiteX6" fmla="*/ 1572180 w 7824451"/>
              <a:gd name="connsiteY6" fmla="*/ 127565 h 4371300"/>
              <a:gd name="connsiteX7" fmla="*/ 35480 w 7824451"/>
              <a:gd name="connsiteY7" fmla="*/ 991165 h 4371300"/>
              <a:gd name="connsiteX8" fmla="*/ 518080 w 7824451"/>
              <a:gd name="connsiteY8" fmla="*/ 2083365 h 4371300"/>
              <a:gd name="connsiteX9" fmla="*/ 822880 w 7824451"/>
              <a:gd name="connsiteY9" fmla="*/ 3442265 h 4371300"/>
              <a:gd name="connsiteX10" fmla="*/ 1267380 w 7824451"/>
              <a:gd name="connsiteY10" fmla="*/ 3734365 h 437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24451" h="4371300">
                <a:moveTo>
                  <a:pt x="1267380" y="3734365"/>
                </a:moveTo>
                <a:cubicBezTo>
                  <a:pt x="1536197" y="3588315"/>
                  <a:pt x="1923547" y="2460132"/>
                  <a:pt x="2435780" y="2565965"/>
                </a:cubicBezTo>
                <a:cubicBezTo>
                  <a:pt x="2948013" y="2671798"/>
                  <a:pt x="3718480" y="4316448"/>
                  <a:pt x="4340780" y="4369365"/>
                </a:cubicBezTo>
                <a:cubicBezTo>
                  <a:pt x="4963080" y="4422282"/>
                  <a:pt x="5591730" y="3376648"/>
                  <a:pt x="6169580" y="2883465"/>
                </a:cubicBezTo>
                <a:cubicBezTo>
                  <a:pt x="6747430" y="2390282"/>
                  <a:pt x="7981447" y="1867465"/>
                  <a:pt x="7807880" y="1410265"/>
                </a:cubicBezTo>
                <a:cubicBezTo>
                  <a:pt x="7634313" y="953065"/>
                  <a:pt x="6167463" y="354048"/>
                  <a:pt x="5128180" y="140265"/>
                </a:cubicBezTo>
                <a:cubicBezTo>
                  <a:pt x="4088897" y="-73518"/>
                  <a:pt x="2420963" y="-14252"/>
                  <a:pt x="1572180" y="127565"/>
                </a:cubicBezTo>
                <a:cubicBezTo>
                  <a:pt x="723397" y="269382"/>
                  <a:pt x="211163" y="665198"/>
                  <a:pt x="35480" y="991165"/>
                </a:cubicBezTo>
                <a:cubicBezTo>
                  <a:pt x="-140203" y="1317132"/>
                  <a:pt x="386847" y="1674848"/>
                  <a:pt x="518080" y="2083365"/>
                </a:cubicBezTo>
                <a:cubicBezTo>
                  <a:pt x="649313" y="2491882"/>
                  <a:pt x="693763" y="3167098"/>
                  <a:pt x="822880" y="3442265"/>
                </a:cubicBezTo>
                <a:cubicBezTo>
                  <a:pt x="951997" y="3717432"/>
                  <a:pt x="998563" y="3880415"/>
                  <a:pt x="1267380" y="3734365"/>
                </a:cubicBezTo>
                <a:close/>
              </a:path>
            </a:pathLst>
          </a:custGeom>
          <a:noFill/>
          <a:ln w="38100">
            <a:solidFill>
              <a:srgbClr val="949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19800000">
            <a:off x="-4255446" y="1675656"/>
            <a:ext cx="6214171" cy="3684935"/>
          </a:xfrm>
          <a:custGeom>
            <a:avLst/>
            <a:gdLst>
              <a:gd name="connsiteX0" fmla="*/ 1267380 w 7824451"/>
              <a:gd name="connsiteY0" fmla="*/ 3734365 h 4371300"/>
              <a:gd name="connsiteX1" fmla="*/ 2435780 w 7824451"/>
              <a:gd name="connsiteY1" fmla="*/ 2565965 h 4371300"/>
              <a:gd name="connsiteX2" fmla="*/ 4340780 w 7824451"/>
              <a:gd name="connsiteY2" fmla="*/ 4369365 h 4371300"/>
              <a:gd name="connsiteX3" fmla="*/ 6169580 w 7824451"/>
              <a:gd name="connsiteY3" fmla="*/ 2883465 h 4371300"/>
              <a:gd name="connsiteX4" fmla="*/ 7807880 w 7824451"/>
              <a:gd name="connsiteY4" fmla="*/ 1410265 h 4371300"/>
              <a:gd name="connsiteX5" fmla="*/ 5128180 w 7824451"/>
              <a:gd name="connsiteY5" fmla="*/ 140265 h 4371300"/>
              <a:gd name="connsiteX6" fmla="*/ 1572180 w 7824451"/>
              <a:gd name="connsiteY6" fmla="*/ 127565 h 4371300"/>
              <a:gd name="connsiteX7" fmla="*/ 35480 w 7824451"/>
              <a:gd name="connsiteY7" fmla="*/ 991165 h 4371300"/>
              <a:gd name="connsiteX8" fmla="*/ 518080 w 7824451"/>
              <a:gd name="connsiteY8" fmla="*/ 2083365 h 4371300"/>
              <a:gd name="connsiteX9" fmla="*/ 822880 w 7824451"/>
              <a:gd name="connsiteY9" fmla="*/ 3442265 h 4371300"/>
              <a:gd name="connsiteX10" fmla="*/ 1267380 w 7824451"/>
              <a:gd name="connsiteY10" fmla="*/ 3734365 h 437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24451" h="4371300">
                <a:moveTo>
                  <a:pt x="1267380" y="3734365"/>
                </a:moveTo>
                <a:cubicBezTo>
                  <a:pt x="1536197" y="3588315"/>
                  <a:pt x="1923547" y="2460132"/>
                  <a:pt x="2435780" y="2565965"/>
                </a:cubicBezTo>
                <a:cubicBezTo>
                  <a:pt x="2948013" y="2671798"/>
                  <a:pt x="3718480" y="4316448"/>
                  <a:pt x="4340780" y="4369365"/>
                </a:cubicBezTo>
                <a:cubicBezTo>
                  <a:pt x="4963080" y="4422282"/>
                  <a:pt x="5591730" y="3376648"/>
                  <a:pt x="6169580" y="2883465"/>
                </a:cubicBezTo>
                <a:cubicBezTo>
                  <a:pt x="6747430" y="2390282"/>
                  <a:pt x="7981447" y="1867465"/>
                  <a:pt x="7807880" y="1410265"/>
                </a:cubicBezTo>
                <a:cubicBezTo>
                  <a:pt x="7634313" y="953065"/>
                  <a:pt x="6167463" y="354048"/>
                  <a:pt x="5128180" y="140265"/>
                </a:cubicBezTo>
                <a:cubicBezTo>
                  <a:pt x="4088897" y="-73518"/>
                  <a:pt x="2420963" y="-14252"/>
                  <a:pt x="1572180" y="127565"/>
                </a:cubicBezTo>
                <a:cubicBezTo>
                  <a:pt x="723397" y="269382"/>
                  <a:pt x="211163" y="665198"/>
                  <a:pt x="35480" y="991165"/>
                </a:cubicBezTo>
                <a:cubicBezTo>
                  <a:pt x="-140203" y="1317132"/>
                  <a:pt x="386847" y="1674848"/>
                  <a:pt x="518080" y="2083365"/>
                </a:cubicBezTo>
                <a:cubicBezTo>
                  <a:pt x="649313" y="2491882"/>
                  <a:pt x="693763" y="3167098"/>
                  <a:pt x="822880" y="3442265"/>
                </a:cubicBezTo>
                <a:cubicBezTo>
                  <a:pt x="951997" y="3717432"/>
                  <a:pt x="998563" y="3880415"/>
                  <a:pt x="1267380" y="3734365"/>
                </a:cubicBezTo>
                <a:close/>
              </a:path>
            </a:pathLst>
          </a:custGeom>
          <a:noFill/>
          <a:ln w="38100">
            <a:solidFill>
              <a:srgbClr val="949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688244" y="368956"/>
            <a:ext cx="9065356" cy="6333508"/>
          </a:xfrm>
          <a:custGeom>
            <a:avLst/>
            <a:gdLst>
              <a:gd name="connsiteX0" fmla="*/ 275846 w 5201500"/>
              <a:gd name="connsiteY0" fmla="*/ 932925 h 2976803"/>
              <a:gd name="connsiteX1" fmla="*/ 1152146 w 5201500"/>
              <a:gd name="connsiteY1" fmla="*/ 69325 h 2976803"/>
              <a:gd name="connsiteX2" fmla="*/ 4822446 w 5201500"/>
              <a:gd name="connsiteY2" fmla="*/ 247125 h 2976803"/>
              <a:gd name="connsiteX3" fmla="*/ 4847846 w 5201500"/>
              <a:gd name="connsiteY3" fmla="*/ 1783825 h 2976803"/>
              <a:gd name="connsiteX4" fmla="*/ 2726946 w 5201500"/>
              <a:gd name="connsiteY4" fmla="*/ 2444225 h 2976803"/>
              <a:gd name="connsiteX5" fmla="*/ 948946 w 5201500"/>
              <a:gd name="connsiteY5" fmla="*/ 2964925 h 2976803"/>
              <a:gd name="connsiteX6" fmla="*/ 34546 w 5201500"/>
              <a:gd name="connsiteY6" fmla="*/ 1923525 h 2976803"/>
              <a:gd name="connsiteX7" fmla="*/ 275846 w 5201500"/>
              <a:gd name="connsiteY7" fmla="*/ 932925 h 297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1500" h="2976803">
                <a:moveTo>
                  <a:pt x="275846" y="932925"/>
                </a:moveTo>
                <a:cubicBezTo>
                  <a:pt x="462113" y="623892"/>
                  <a:pt x="394379" y="183625"/>
                  <a:pt x="1152146" y="69325"/>
                </a:cubicBezTo>
                <a:cubicBezTo>
                  <a:pt x="1909913" y="-44975"/>
                  <a:pt x="4206496" y="-38625"/>
                  <a:pt x="4822446" y="247125"/>
                </a:cubicBezTo>
                <a:cubicBezTo>
                  <a:pt x="5438396" y="532875"/>
                  <a:pt x="5197096" y="1417642"/>
                  <a:pt x="4847846" y="1783825"/>
                </a:cubicBezTo>
                <a:cubicBezTo>
                  <a:pt x="4498596" y="2150008"/>
                  <a:pt x="3376763" y="2247375"/>
                  <a:pt x="2726946" y="2444225"/>
                </a:cubicBezTo>
                <a:cubicBezTo>
                  <a:pt x="2077129" y="2641075"/>
                  <a:pt x="1397679" y="3051708"/>
                  <a:pt x="948946" y="2964925"/>
                </a:cubicBezTo>
                <a:cubicBezTo>
                  <a:pt x="500213" y="2878142"/>
                  <a:pt x="142496" y="2266425"/>
                  <a:pt x="34546" y="1923525"/>
                </a:cubicBezTo>
                <a:cubicBezTo>
                  <a:pt x="-73404" y="1580625"/>
                  <a:pt x="89579" y="1241958"/>
                  <a:pt x="275846" y="932925"/>
                </a:cubicBezTo>
                <a:close/>
              </a:path>
            </a:pathLst>
          </a:custGeom>
          <a:noFill/>
          <a:ln w="38100">
            <a:solidFill>
              <a:srgbClr val="404C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000000">
            <a:off x="-2614934" y="3896350"/>
            <a:ext cx="4782373" cy="5199780"/>
          </a:xfrm>
          <a:custGeom>
            <a:avLst/>
            <a:gdLst>
              <a:gd name="connsiteX0" fmla="*/ 1267380 w 7824451"/>
              <a:gd name="connsiteY0" fmla="*/ 3734365 h 4371300"/>
              <a:gd name="connsiteX1" fmla="*/ 2435780 w 7824451"/>
              <a:gd name="connsiteY1" fmla="*/ 2565965 h 4371300"/>
              <a:gd name="connsiteX2" fmla="*/ 4340780 w 7824451"/>
              <a:gd name="connsiteY2" fmla="*/ 4369365 h 4371300"/>
              <a:gd name="connsiteX3" fmla="*/ 6169580 w 7824451"/>
              <a:gd name="connsiteY3" fmla="*/ 2883465 h 4371300"/>
              <a:gd name="connsiteX4" fmla="*/ 7807880 w 7824451"/>
              <a:gd name="connsiteY4" fmla="*/ 1410265 h 4371300"/>
              <a:gd name="connsiteX5" fmla="*/ 5128180 w 7824451"/>
              <a:gd name="connsiteY5" fmla="*/ 140265 h 4371300"/>
              <a:gd name="connsiteX6" fmla="*/ 1572180 w 7824451"/>
              <a:gd name="connsiteY6" fmla="*/ 127565 h 4371300"/>
              <a:gd name="connsiteX7" fmla="*/ 35480 w 7824451"/>
              <a:gd name="connsiteY7" fmla="*/ 991165 h 4371300"/>
              <a:gd name="connsiteX8" fmla="*/ 518080 w 7824451"/>
              <a:gd name="connsiteY8" fmla="*/ 2083365 h 4371300"/>
              <a:gd name="connsiteX9" fmla="*/ 822880 w 7824451"/>
              <a:gd name="connsiteY9" fmla="*/ 3442265 h 4371300"/>
              <a:gd name="connsiteX10" fmla="*/ 1267380 w 7824451"/>
              <a:gd name="connsiteY10" fmla="*/ 3734365 h 437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24451" h="4371300">
                <a:moveTo>
                  <a:pt x="1267380" y="3734365"/>
                </a:moveTo>
                <a:cubicBezTo>
                  <a:pt x="1536197" y="3588315"/>
                  <a:pt x="1923547" y="2460132"/>
                  <a:pt x="2435780" y="2565965"/>
                </a:cubicBezTo>
                <a:cubicBezTo>
                  <a:pt x="2948013" y="2671798"/>
                  <a:pt x="3718480" y="4316448"/>
                  <a:pt x="4340780" y="4369365"/>
                </a:cubicBezTo>
                <a:cubicBezTo>
                  <a:pt x="4963080" y="4422282"/>
                  <a:pt x="5591730" y="3376648"/>
                  <a:pt x="6169580" y="2883465"/>
                </a:cubicBezTo>
                <a:cubicBezTo>
                  <a:pt x="6747430" y="2390282"/>
                  <a:pt x="7981447" y="1867465"/>
                  <a:pt x="7807880" y="1410265"/>
                </a:cubicBezTo>
                <a:cubicBezTo>
                  <a:pt x="7634313" y="953065"/>
                  <a:pt x="6167463" y="354048"/>
                  <a:pt x="5128180" y="140265"/>
                </a:cubicBezTo>
                <a:cubicBezTo>
                  <a:pt x="4088897" y="-73518"/>
                  <a:pt x="2420963" y="-14252"/>
                  <a:pt x="1572180" y="127565"/>
                </a:cubicBezTo>
                <a:cubicBezTo>
                  <a:pt x="723397" y="269382"/>
                  <a:pt x="211163" y="665198"/>
                  <a:pt x="35480" y="991165"/>
                </a:cubicBezTo>
                <a:cubicBezTo>
                  <a:pt x="-140203" y="1317132"/>
                  <a:pt x="386847" y="1674848"/>
                  <a:pt x="518080" y="2083365"/>
                </a:cubicBezTo>
                <a:cubicBezTo>
                  <a:pt x="649313" y="2491882"/>
                  <a:pt x="693763" y="3167098"/>
                  <a:pt x="822880" y="3442265"/>
                </a:cubicBezTo>
                <a:cubicBezTo>
                  <a:pt x="951997" y="3717432"/>
                  <a:pt x="998563" y="3880415"/>
                  <a:pt x="1267380" y="3734365"/>
                </a:cubicBezTo>
                <a:close/>
              </a:path>
            </a:pathLst>
          </a:custGeom>
          <a:noFill/>
          <a:ln w="38100">
            <a:solidFill>
              <a:srgbClr val="949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800000">
            <a:off x="7757236" y="-1483759"/>
            <a:ext cx="5930595" cy="3684935"/>
          </a:xfrm>
          <a:custGeom>
            <a:avLst/>
            <a:gdLst>
              <a:gd name="connsiteX0" fmla="*/ 1267380 w 7824451"/>
              <a:gd name="connsiteY0" fmla="*/ 3734365 h 4371300"/>
              <a:gd name="connsiteX1" fmla="*/ 2435780 w 7824451"/>
              <a:gd name="connsiteY1" fmla="*/ 2565965 h 4371300"/>
              <a:gd name="connsiteX2" fmla="*/ 4340780 w 7824451"/>
              <a:gd name="connsiteY2" fmla="*/ 4369365 h 4371300"/>
              <a:gd name="connsiteX3" fmla="*/ 6169580 w 7824451"/>
              <a:gd name="connsiteY3" fmla="*/ 2883465 h 4371300"/>
              <a:gd name="connsiteX4" fmla="*/ 7807880 w 7824451"/>
              <a:gd name="connsiteY4" fmla="*/ 1410265 h 4371300"/>
              <a:gd name="connsiteX5" fmla="*/ 5128180 w 7824451"/>
              <a:gd name="connsiteY5" fmla="*/ 140265 h 4371300"/>
              <a:gd name="connsiteX6" fmla="*/ 1572180 w 7824451"/>
              <a:gd name="connsiteY6" fmla="*/ 127565 h 4371300"/>
              <a:gd name="connsiteX7" fmla="*/ 35480 w 7824451"/>
              <a:gd name="connsiteY7" fmla="*/ 991165 h 4371300"/>
              <a:gd name="connsiteX8" fmla="*/ 518080 w 7824451"/>
              <a:gd name="connsiteY8" fmla="*/ 2083365 h 4371300"/>
              <a:gd name="connsiteX9" fmla="*/ 822880 w 7824451"/>
              <a:gd name="connsiteY9" fmla="*/ 3442265 h 4371300"/>
              <a:gd name="connsiteX10" fmla="*/ 1267380 w 7824451"/>
              <a:gd name="connsiteY10" fmla="*/ 3734365 h 437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24451" h="4371300">
                <a:moveTo>
                  <a:pt x="1267380" y="3734365"/>
                </a:moveTo>
                <a:cubicBezTo>
                  <a:pt x="1536197" y="3588315"/>
                  <a:pt x="1923547" y="2460132"/>
                  <a:pt x="2435780" y="2565965"/>
                </a:cubicBezTo>
                <a:cubicBezTo>
                  <a:pt x="2948013" y="2671798"/>
                  <a:pt x="3718480" y="4316448"/>
                  <a:pt x="4340780" y="4369365"/>
                </a:cubicBezTo>
                <a:cubicBezTo>
                  <a:pt x="4963080" y="4422282"/>
                  <a:pt x="5591730" y="3376648"/>
                  <a:pt x="6169580" y="2883465"/>
                </a:cubicBezTo>
                <a:cubicBezTo>
                  <a:pt x="6747430" y="2390282"/>
                  <a:pt x="7981447" y="1867465"/>
                  <a:pt x="7807880" y="1410265"/>
                </a:cubicBezTo>
                <a:cubicBezTo>
                  <a:pt x="7634313" y="953065"/>
                  <a:pt x="6167463" y="354048"/>
                  <a:pt x="5128180" y="140265"/>
                </a:cubicBezTo>
                <a:cubicBezTo>
                  <a:pt x="4088897" y="-73518"/>
                  <a:pt x="2420963" y="-14252"/>
                  <a:pt x="1572180" y="127565"/>
                </a:cubicBezTo>
                <a:cubicBezTo>
                  <a:pt x="723397" y="269382"/>
                  <a:pt x="211163" y="665198"/>
                  <a:pt x="35480" y="991165"/>
                </a:cubicBezTo>
                <a:cubicBezTo>
                  <a:pt x="-140203" y="1317132"/>
                  <a:pt x="386847" y="1674848"/>
                  <a:pt x="518080" y="2083365"/>
                </a:cubicBezTo>
                <a:cubicBezTo>
                  <a:pt x="649313" y="2491882"/>
                  <a:pt x="693763" y="3167098"/>
                  <a:pt x="822880" y="3442265"/>
                </a:cubicBezTo>
                <a:cubicBezTo>
                  <a:pt x="951997" y="3717432"/>
                  <a:pt x="998563" y="3880415"/>
                  <a:pt x="1267380" y="3734365"/>
                </a:cubicBezTo>
                <a:close/>
              </a:path>
            </a:pathLst>
          </a:custGeom>
          <a:noFill/>
          <a:ln w="38100">
            <a:solidFill>
              <a:srgbClr val="949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066185" y="665101"/>
            <a:ext cx="4635729" cy="830997"/>
          </a:xfrm>
          <a:prstGeom prst="rect">
            <a:avLst/>
          </a:prstGeom>
          <a:noFill/>
        </p:spPr>
        <p:txBody>
          <a:bodyPr wrap="square" rtlCol="0">
            <a:spAutoFit/>
          </a:bodyPr>
          <a:lstStyle/>
          <a:p>
            <a:pPr lvl="0" algn="ctr"/>
            <a:r>
              <a:rPr lang="ro-RO" sz="2400" b="1" dirty="0">
                <a:effectLst>
                  <a:outerShdw blurRad="38100" dist="38100" dir="2700000" algn="tl">
                    <a:srgbClr val="000000">
                      <a:alpha val="43137"/>
                    </a:srgbClr>
                  </a:outerShdw>
                </a:effectLst>
              </a:rPr>
              <a:t>Alegeți un citat despre bani și explicați semnificația acestuia:</a:t>
            </a:r>
          </a:p>
        </p:txBody>
      </p:sp>
      <p:sp>
        <p:nvSpPr>
          <p:cNvPr id="20" name="Rectangle 19"/>
          <p:cNvSpPr/>
          <p:nvPr/>
        </p:nvSpPr>
        <p:spPr>
          <a:xfrm>
            <a:off x="2018597" y="1836068"/>
            <a:ext cx="6096000" cy="3416320"/>
          </a:xfrm>
          <a:prstGeom prst="rect">
            <a:avLst/>
          </a:prstGeom>
        </p:spPr>
        <p:txBody>
          <a:bodyPr>
            <a:spAutoFit/>
          </a:bodyPr>
          <a:lstStyle/>
          <a:p>
            <a:pPr algn="just"/>
            <a:r>
              <a:rPr lang="ro-RO" sz="2400" dirty="0">
                <a:effectLst>
                  <a:outerShdw blurRad="38100" dist="38100" dir="2700000" algn="tl">
                    <a:srgbClr val="000000">
                      <a:alpha val="43137"/>
                    </a:srgbClr>
                  </a:outerShdw>
                </a:effectLst>
              </a:rPr>
              <a:t>-,,</a:t>
            </a:r>
            <a:r>
              <a:rPr lang="ro-RO" sz="2400" i="1" dirty="0">
                <a:effectLst>
                  <a:outerShdw blurRad="38100" dist="38100" dir="2700000" algn="tl">
                    <a:srgbClr val="000000">
                      <a:alpha val="43137"/>
                    </a:srgbClr>
                  </a:outerShdw>
                </a:effectLst>
              </a:rPr>
              <a:t>Banii sunt un șef teribil, dar un servitor excelent</a:t>
            </a:r>
            <a:r>
              <a:rPr lang="ro-RO" sz="2400" dirty="0">
                <a:effectLst>
                  <a:outerShdw blurRad="38100" dist="38100" dir="2700000" algn="tl">
                    <a:srgbClr val="000000">
                      <a:alpha val="43137"/>
                    </a:srgbClr>
                  </a:outerShdw>
                </a:effectLst>
              </a:rPr>
              <a:t>” (P.T. </a:t>
            </a:r>
            <a:r>
              <a:rPr lang="ro-RO" sz="2400" dirty="0" err="1">
                <a:effectLst>
                  <a:outerShdw blurRad="38100" dist="38100" dir="2700000" algn="tl">
                    <a:srgbClr val="000000">
                      <a:alpha val="43137"/>
                    </a:srgbClr>
                  </a:outerShdw>
                </a:effectLst>
              </a:rPr>
              <a:t>Barnum</a:t>
            </a:r>
            <a:r>
              <a:rPr lang="ro-RO" sz="2400" dirty="0">
                <a:effectLst>
                  <a:outerShdw blurRad="38100" dist="38100" dir="2700000" algn="tl">
                    <a:srgbClr val="000000">
                      <a:alpha val="43137"/>
                    </a:srgbClr>
                  </a:outerShdw>
                </a:effectLst>
              </a:rPr>
              <a:t>)</a:t>
            </a:r>
          </a:p>
          <a:p>
            <a:pPr algn="just"/>
            <a:r>
              <a:rPr lang="ro-RO" sz="2400" dirty="0">
                <a:effectLst>
                  <a:outerShdw blurRad="38100" dist="38100" dir="2700000" algn="tl">
                    <a:srgbClr val="000000">
                      <a:alpha val="43137"/>
                    </a:srgbClr>
                  </a:outerShdw>
                </a:effectLst>
              </a:rPr>
              <a:t>-,,</a:t>
            </a:r>
            <a:r>
              <a:rPr lang="ro-RO" sz="2400" i="1" dirty="0">
                <a:effectLst>
                  <a:outerShdw blurRad="38100" dist="38100" dir="2700000" algn="tl">
                    <a:srgbClr val="000000">
                      <a:alpha val="43137"/>
                    </a:srgbClr>
                  </a:outerShdw>
                </a:effectLst>
              </a:rPr>
              <a:t>Nu prețui banul mai mult sau mai puțin decât merită; el poate fi un servitor bun, dar și un stăpân crud</a:t>
            </a:r>
            <a:r>
              <a:rPr lang="ro-RO" sz="2400" dirty="0">
                <a:effectLst>
                  <a:outerShdw blurRad="38100" dist="38100" dir="2700000" algn="tl">
                    <a:srgbClr val="000000">
                      <a:alpha val="43137"/>
                    </a:srgbClr>
                  </a:outerShdw>
                </a:effectLst>
              </a:rPr>
              <a:t>.” (Alexandre Dumas –fiul)</a:t>
            </a:r>
          </a:p>
          <a:p>
            <a:pPr algn="just"/>
            <a:r>
              <a:rPr lang="ro-RO" sz="2400" dirty="0">
                <a:effectLst>
                  <a:outerShdw blurRad="38100" dist="38100" dir="2700000" algn="tl">
                    <a:srgbClr val="000000">
                      <a:alpha val="43137"/>
                    </a:srgbClr>
                  </a:outerShdw>
                </a:effectLst>
              </a:rPr>
              <a:t>-,,</a:t>
            </a:r>
            <a:r>
              <a:rPr lang="ro-RO" sz="2400" i="1" dirty="0">
                <a:effectLst>
                  <a:outerShdw blurRad="38100" dist="38100" dir="2700000" algn="tl">
                    <a:srgbClr val="000000">
                      <a:alpha val="43137"/>
                    </a:srgbClr>
                  </a:outerShdw>
                </a:effectLst>
              </a:rPr>
              <a:t>Money </a:t>
            </a:r>
            <a:r>
              <a:rPr lang="ro-RO" sz="2400" i="1" dirty="0" err="1">
                <a:effectLst>
                  <a:outerShdw blurRad="38100" dist="38100" dir="2700000" algn="tl">
                    <a:srgbClr val="000000">
                      <a:alpha val="43137"/>
                    </a:srgbClr>
                  </a:outerShdw>
                </a:effectLst>
              </a:rPr>
              <a:t>grows</a:t>
            </a:r>
            <a:r>
              <a:rPr lang="ro-RO" sz="2400" i="1" dirty="0">
                <a:effectLst>
                  <a:outerShdw blurRad="38100" dist="38100" dir="2700000" algn="tl">
                    <a:srgbClr val="000000">
                      <a:alpha val="43137"/>
                    </a:srgbClr>
                  </a:outerShdw>
                </a:effectLst>
              </a:rPr>
              <a:t> </a:t>
            </a:r>
            <a:r>
              <a:rPr lang="ro-RO" sz="2400" i="1" dirty="0" err="1">
                <a:effectLst>
                  <a:outerShdw blurRad="38100" dist="38100" dir="2700000" algn="tl">
                    <a:srgbClr val="000000">
                      <a:alpha val="43137"/>
                    </a:srgbClr>
                  </a:outerShdw>
                </a:effectLst>
              </a:rPr>
              <a:t>pn</a:t>
            </a:r>
            <a:r>
              <a:rPr lang="ro-RO" sz="2400" i="1" dirty="0">
                <a:effectLst>
                  <a:outerShdw blurRad="38100" dist="38100" dir="2700000" algn="tl">
                    <a:srgbClr val="000000">
                      <a:alpha val="43137"/>
                    </a:srgbClr>
                  </a:outerShdw>
                </a:effectLst>
              </a:rPr>
              <a:t> </a:t>
            </a:r>
            <a:r>
              <a:rPr lang="ro-RO" sz="2400" i="1" dirty="0" err="1">
                <a:effectLst>
                  <a:outerShdw blurRad="38100" dist="38100" dir="2700000" algn="tl">
                    <a:srgbClr val="000000">
                      <a:alpha val="43137"/>
                    </a:srgbClr>
                  </a:outerShdw>
                </a:effectLst>
              </a:rPr>
              <a:t>the</a:t>
            </a:r>
            <a:r>
              <a:rPr lang="ro-RO" sz="2400" i="1" dirty="0">
                <a:effectLst>
                  <a:outerShdw blurRad="38100" dist="38100" dir="2700000" algn="tl">
                    <a:srgbClr val="000000">
                      <a:alpha val="43137"/>
                    </a:srgbClr>
                  </a:outerShdw>
                </a:effectLst>
              </a:rPr>
              <a:t> </a:t>
            </a:r>
            <a:r>
              <a:rPr lang="ro-RO" sz="2400" i="1" dirty="0" err="1">
                <a:effectLst>
                  <a:outerShdw blurRad="38100" dist="38100" dir="2700000" algn="tl">
                    <a:srgbClr val="000000">
                      <a:alpha val="43137"/>
                    </a:srgbClr>
                  </a:outerShdw>
                </a:effectLst>
              </a:rPr>
              <a:t>tree</a:t>
            </a:r>
            <a:r>
              <a:rPr lang="ro-RO" sz="2400" i="1" dirty="0">
                <a:effectLst>
                  <a:outerShdw blurRad="38100" dist="38100" dir="2700000" algn="tl">
                    <a:srgbClr val="000000">
                      <a:alpha val="43137"/>
                    </a:srgbClr>
                  </a:outerShdw>
                </a:effectLst>
              </a:rPr>
              <a:t> of </a:t>
            </a:r>
            <a:r>
              <a:rPr lang="ro-RO" sz="2400" i="1" dirty="0" err="1">
                <a:effectLst>
                  <a:outerShdw blurRad="38100" dist="38100" dir="2700000" algn="tl">
                    <a:srgbClr val="000000">
                      <a:alpha val="43137"/>
                    </a:srgbClr>
                  </a:outerShdw>
                </a:effectLst>
              </a:rPr>
              <a:t>Patience</a:t>
            </a:r>
            <a:r>
              <a:rPr lang="ro-RO" sz="2400" dirty="0">
                <a:effectLst>
                  <a:outerShdw blurRad="38100" dist="38100" dir="2700000" algn="tl">
                    <a:srgbClr val="000000">
                      <a:alpha val="43137"/>
                    </a:srgbClr>
                  </a:outerShdw>
                </a:effectLst>
              </a:rPr>
              <a:t>”</a:t>
            </a:r>
          </a:p>
          <a:p>
            <a:pPr algn="just"/>
            <a:r>
              <a:rPr lang="ro-RO" sz="2400" dirty="0">
                <a:effectLst>
                  <a:outerShdw blurRad="38100" dist="38100" dir="2700000" algn="tl">
                    <a:srgbClr val="000000">
                      <a:alpha val="43137"/>
                    </a:srgbClr>
                  </a:outerShdw>
                </a:effectLst>
              </a:rPr>
              <a:t>-,,</a:t>
            </a:r>
            <a:r>
              <a:rPr lang="ro-RO" sz="2400" i="1" dirty="0">
                <a:effectLst>
                  <a:outerShdw blurRad="38100" dist="38100" dir="2700000" algn="tl">
                    <a:srgbClr val="000000">
                      <a:alpha val="43137"/>
                    </a:srgbClr>
                  </a:outerShdw>
                </a:effectLst>
              </a:rPr>
              <a:t>Dacă banii nu aduc fericirea, atunci vreau să îmi trăiesc nefericirea într-un confort total</a:t>
            </a:r>
            <a:r>
              <a:rPr lang="ro-RO" sz="2400" dirty="0">
                <a:effectLst>
                  <a:outerShdw blurRad="38100" dist="38100" dir="2700000" algn="tl">
                    <a:srgbClr val="000000">
                      <a:alpha val="43137"/>
                    </a:srgbClr>
                  </a:outerShdw>
                </a:effectLst>
              </a:rPr>
              <a:t>” (Oscar Wilde)</a:t>
            </a:r>
          </a:p>
        </p:txBody>
      </p:sp>
    </p:spTree>
    <p:extLst>
      <p:ext uri="{BB962C8B-B14F-4D97-AF65-F5344CB8AC3E}">
        <p14:creationId xmlns:p14="http://schemas.microsoft.com/office/powerpoint/2010/main" val="223951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450"/>
                                        <p:tgtEl>
                                          <p:spTgt spid="20"/>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anim calcmode="lin" valueType="num">
                                      <p:cBhvr>
                                        <p:cTn id="14" dur="750" fill="hold"/>
                                        <p:tgtEl>
                                          <p:spTgt spid="12"/>
                                        </p:tgtEl>
                                        <p:attrNameLst>
                                          <p:attrName>ppt_x</p:attrName>
                                        </p:attrNameLst>
                                      </p:cBhvr>
                                      <p:tavLst>
                                        <p:tav tm="0">
                                          <p:val>
                                            <p:strVal val="#ppt_x"/>
                                          </p:val>
                                        </p:tav>
                                        <p:tav tm="100000">
                                          <p:val>
                                            <p:strVal val="#ppt_x"/>
                                          </p:val>
                                        </p:tav>
                                      </p:tavLst>
                                    </p:anim>
                                    <p:anim calcmode="lin" valueType="num">
                                      <p:cBhvr>
                                        <p:cTn id="15" dur="75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750"/>
                                        <p:tgtEl>
                                          <p:spTgt spid="11"/>
                                        </p:tgtEl>
                                      </p:cBhvr>
                                    </p:animEffect>
                                    <p:anim calcmode="lin" valueType="num">
                                      <p:cBhvr>
                                        <p:cTn id="19" dur="750" fill="hold"/>
                                        <p:tgtEl>
                                          <p:spTgt spid="11"/>
                                        </p:tgtEl>
                                        <p:attrNameLst>
                                          <p:attrName>ppt_x</p:attrName>
                                        </p:attrNameLst>
                                      </p:cBhvr>
                                      <p:tavLst>
                                        <p:tav tm="0">
                                          <p:val>
                                            <p:strVal val="#ppt_x"/>
                                          </p:val>
                                        </p:tav>
                                        <p:tav tm="100000">
                                          <p:val>
                                            <p:strVal val="#ppt_x"/>
                                          </p:val>
                                        </p:tav>
                                      </p:tavLst>
                                    </p:anim>
                                    <p:anim calcmode="lin" valueType="num">
                                      <p:cBhvr>
                                        <p:cTn id="20" dur="750" fill="hold"/>
                                        <p:tgtEl>
                                          <p:spTgt spid="11"/>
                                        </p:tgtEl>
                                        <p:attrNameLst>
                                          <p:attrName>ppt_y</p:attrName>
                                        </p:attrNameLst>
                                      </p:cBhvr>
                                      <p:tavLst>
                                        <p:tav tm="0">
                                          <p:val>
                                            <p:strVal val="#ppt_y+.1"/>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0-#ppt_w/2"/>
                                          </p:val>
                                        </p:tav>
                                        <p:tav tm="100000">
                                          <p:val>
                                            <p:strVal val="#ppt_x"/>
                                          </p:val>
                                        </p:tav>
                                      </p:tavLst>
                                    </p:anim>
                                    <p:anim calcmode="lin" valueType="num">
                                      <p:cBhvr additive="base">
                                        <p:cTn id="24" dur="1000" fill="hold"/>
                                        <p:tgtEl>
                                          <p:spTgt spid="13"/>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1+#ppt_w/2"/>
                                          </p:val>
                                        </p:tav>
                                        <p:tav tm="100000">
                                          <p:val>
                                            <p:strVal val="#ppt_x"/>
                                          </p:val>
                                        </p:tav>
                                      </p:tavLst>
                                    </p:anim>
                                    <p:anim calcmode="lin" valueType="num">
                                      <p:cBhvr additive="base">
                                        <p:cTn id="28" dur="1000" fill="hold"/>
                                        <p:tgtEl>
                                          <p:spTgt spid="18"/>
                                        </p:tgtEl>
                                        <p:attrNameLst>
                                          <p:attrName>ppt_y</p:attrName>
                                        </p:attrNameLst>
                                      </p:cBhvr>
                                      <p:tavLst>
                                        <p:tav tm="0">
                                          <p:val>
                                            <p:strVal val="0-#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0-#ppt_w/2"/>
                                          </p:val>
                                        </p:tav>
                                        <p:tav tm="100000">
                                          <p:val>
                                            <p:strVal val="#ppt_x"/>
                                          </p:val>
                                        </p:tav>
                                      </p:tavLst>
                                    </p:anim>
                                    <p:anim calcmode="lin" valueType="num">
                                      <p:cBhvr additive="base">
                                        <p:cTn id="36" dur="10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1000" fill="hold"/>
                                        <p:tgtEl>
                                          <p:spTgt spid="22"/>
                                        </p:tgtEl>
                                        <p:attrNameLst>
                                          <p:attrName>ppt_x</p:attrName>
                                        </p:attrNameLst>
                                      </p:cBhvr>
                                      <p:tavLst>
                                        <p:tav tm="0">
                                          <p:val>
                                            <p:strVal val="#ppt_x"/>
                                          </p:val>
                                        </p:tav>
                                        <p:tav tm="100000">
                                          <p:val>
                                            <p:strVal val="#ppt_x"/>
                                          </p:val>
                                        </p:tav>
                                      </p:tavLst>
                                    </p:anim>
                                    <p:anim calcmode="lin" valueType="num">
                                      <p:cBhvr additive="base">
                                        <p:cTn id="40" dur="10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1000" fill="hold"/>
                                        <p:tgtEl>
                                          <p:spTgt spid="19"/>
                                        </p:tgtEl>
                                        <p:attrNameLst>
                                          <p:attrName>ppt_x</p:attrName>
                                        </p:attrNameLst>
                                      </p:cBhvr>
                                      <p:tavLst>
                                        <p:tav tm="0">
                                          <p:val>
                                            <p:strVal val="1+#ppt_w/2"/>
                                          </p:val>
                                        </p:tav>
                                        <p:tav tm="100000">
                                          <p:val>
                                            <p:strVal val="#ppt_x"/>
                                          </p:val>
                                        </p:tav>
                                      </p:tavLst>
                                    </p:anim>
                                    <p:anim calcmode="lin" valueType="num">
                                      <p:cBhvr additive="base">
                                        <p:cTn id="44" dur="1000" fill="hold"/>
                                        <p:tgtEl>
                                          <p:spTgt spid="19"/>
                                        </p:tgtEl>
                                        <p:attrNameLst>
                                          <p:attrName>ppt_y</p:attrName>
                                        </p:attrNameLst>
                                      </p:cBhvr>
                                      <p:tavLst>
                                        <p:tav tm="0">
                                          <p:val>
                                            <p:strVal val="#ppt_y"/>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9" grpId="0" animBg="1"/>
      <p:bldP spid="12" grpId="0" animBg="1"/>
      <p:bldP spid="13" grpId="0" animBg="1"/>
      <p:bldP spid="14" grpId="0" animBg="1"/>
      <p:bldP spid="16" grpId="0" animBg="1"/>
      <p:bldP spid="17" grpId="0" animBg="1"/>
      <p:bldP spid="18" grpId="0" animBg="1"/>
      <p:bldP spid="23"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a:off x="124079" y="1772940"/>
            <a:ext cx="3348102" cy="5085060"/>
          </a:xfrm>
          <a:custGeom>
            <a:avLst/>
            <a:gdLst>
              <a:gd name="connsiteX0" fmla="*/ 280650 w 2703839"/>
              <a:gd name="connsiteY0" fmla="*/ 2143725 h 5085060"/>
              <a:gd name="connsiteX1" fmla="*/ 280650 w 2703839"/>
              <a:gd name="connsiteY1" fmla="*/ 2042125 h 5085060"/>
              <a:gd name="connsiteX2" fmla="*/ 420350 w 2703839"/>
              <a:gd name="connsiteY2" fmla="*/ 683225 h 5085060"/>
              <a:gd name="connsiteX3" fmla="*/ 1474450 w 2703839"/>
              <a:gd name="connsiteY3" fmla="*/ 10125 h 5085060"/>
              <a:gd name="connsiteX4" fmla="*/ 2579350 w 2703839"/>
              <a:gd name="connsiteY4" fmla="*/ 1165825 h 5085060"/>
              <a:gd name="connsiteX5" fmla="*/ 2452350 w 2703839"/>
              <a:gd name="connsiteY5" fmla="*/ 2804125 h 5085060"/>
              <a:gd name="connsiteX6" fmla="*/ 2680950 w 2703839"/>
              <a:gd name="connsiteY6" fmla="*/ 4594825 h 5085060"/>
              <a:gd name="connsiteX7" fmla="*/ 1791950 w 2703839"/>
              <a:gd name="connsiteY7" fmla="*/ 5077425 h 5085060"/>
              <a:gd name="connsiteX8" fmla="*/ 445750 w 2703839"/>
              <a:gd name="connsiteY8" fmla="*/ 4328125 h 5085060"/>
              <a:gd name="connsiteX9" fmla="*/ 1250 w 2703839"/>
              <a:gd name="connsiteY9" fmla="*/ 3248625 h 5085060"/>
              <a:gd name="connsiteX10" fmla="*/ 280650 w 2703839"/>
              <a:gd name="connsiteY10" fmla="*/ 2143725 h 508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839" h="5085060">
                <a:moveTo>
                  <a:pt x="280650" y="2143725"/>
                </a:moveTo>
                <a:cubicBezTo>
                  <a:pt x="327217" y="1942642"/>
                  <a:pt x="257367" y="2285542"/>
                  <a:pt x="280650" y="2042125"/>
                </a:cubicBezTo>
                <a:cubicBezTo>
                  <a:pt x="303933" y="1798708"/>
                  <a:pt x="221383" y="1021891"/>
                  <a:pt x="420350" y="683225"/>
                </a:cubicBezTo>
                <a:cubicBezTo>
                  <a:pt x="619317" y="344559"/>
                  <a:pt x="1114617" y="-70308"/>
                  <a:pt x="1474450" y="10125"/>
                </a:cubicBezTo>
                <a:cubicBezTo>
                  <a:pt x="1834283" y="90558"/>
                  <a:pt x="2416367" y="700158"/>
                  <a:pt x="2579350" y="1165825"/>
                </a:cubicBezTo>
                <a:cubicBezTo>
                  <a:pt x="2742333" y="1631492"/>
                  <a:pt x="2435417" y="2232625"/>
                  <a:pt x="2452350" y="2804125"/>
                </a:cubicBezTo>
                <a:cubicBezTo>
                  <a:pt x="2469283" y="3375625"/>
                  <a:pt x="2791017" y="4215942"/>
                  <a:pt x="2680950" y="4594825"/>
                </a:cubicBezTo>
                <a:cubicBezTo>
                  <a:pt x="2570883" y="4973708"/>
                  <a:pt x="2164483" y="5121875"/>
                  <a:pt x="1791950" y="5077425"/>
                </a:cubicBezTo>
                <a:cubicBezTo>
                  <a:pt x="1419417" y="5032975"/>
                  <a:pt x="744200" y="4632925"/>
                  <a:pt x="445750" y="4328125"/>
                </a:cubicBezTo>
                <a:cubicBezTo>
                  <a:pt x="147300" y="4023325"/>
                  <a:pt x="22417" y="3616925"/>
                  <a:pt x="1250" y="3248625"/>
                </a:cubicBezTo>
                <a:cubicBezTo>
                  <a:pt x="-19917" y="2880325"/>
                  <a:pt x="234083" y="2344808"/>
                  <a:pt x="280650" y="2143725"/>
                </a:cubicBezTo>
                <a:close/>
              </a:path>
            </a:pathLst>
          </a:custGeom>
          <a:solidFill>
            <a:srgbClr val="B5B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7000" y="3375513"/>
            <a:ext cx="3736063" cy="3736063"/>
          </a:xfrm>
          <a:prstGeom prst="rect">
            <a:avLst/>
          </a:prstGeom>
        </p:spPr>
      </p:pic>
      <p:sp>
        <p:nvSpPr>
          <p:cNvPr id="18" name="Freeform 17"/>
          <p:cNvSpPr/>
          <p:nvPr/>
        </p:nvSpPr>
        <p:spPr>
          <a:xfrm>
            <a:off x="2888003" y="573756"/>
            <a:ext cx="9068404" cy="6085220"/>
          </a:xfrm>
          <a:custGeom>
            <a:avLst/>
            <a:gdLst>
              <a:gd name="connsiteX0" fmla="*/ 416906 w 9503113"/>
              <a:gd name="connsiteY0" fmla="*/ 4023644 h 6085220"/>
              <a:gd name="connsiteX1" fmla="*/ 632806 w 9503113"/>
              <a:gd name="connsiteY1" fmla="*/ 3210844 h 6085220"/>
              <a:gd name="connsiteX2" fmla="*/ 556606 w 9503113"/>
              <a:gd name="connsiteY2" fmla="*/ 2029744 h 6085220"/>
              <a:gd name="connsiteX3" fmla="*/ 35906 w 9503113"/>
              <a:gd name="connsiteY3" fmla="*/ 1140744 h 6085220"/>
              <a:gd name="connsiteX4" fmla="*/ 201006 w 9503113"/>
              <a:gd name="connsiteY4" fmla="*/ 277144 h 6085220"/>
              <a:gd name="connsiteX5" fmla="*/ 1445606 w 9503113"/>
              <a:gd name="connsiteY5" fmla="*/ 10444 h 6085220"/>
              <a:gd name="connsiteX6" fmla="*/ 3503006 w 9503113"/>
              <a:gd name="connsiteY6" fmla="*/ 569244 h 6085220"/>
              <a:gd name="connsiteX7" fmla="*/ 5827106 w 9503113"/>
              <a:gd name="connsiteY7" fmla="*/ 35844 h 6085220"/>
              <a:gd name="connsiteX8" fmla="*/ 8138506 w 9503113"/>
              <a:gd name="connsiteY8" fmla="*/ 1089944 h 6085220"/>
              <a:gd name="connsiteX9" fmla="*/ 9421206 w 9503113"/>
              <a:gd name="connsiteY9" fmla="*/ 2867944 h 6085220"/>
              <a:gd name="connsiteX10" fmla="*/ 9357706 w 9503113"/>
              <a:gd name="connsiteY10" fmla="*/ 4709444 h 6085220"/>
              <a:gd name="connsiteX11" fmla="*/ 9230706 w 9503113"/>
              <a:gd name="connsiteY11" fmla="*/ 6042944 h 6085220"/>
              <a:gd name="connsiteX12" fmla="*/ 6119206 w 9503113"/>
              <a:gd name="connsiteY12" fmla="*/ 5776244 h 6085220"/>
              <a:gd name="connsiteX13" fmla="*/ 3337906 w 9503113"/>
              <a:gd name="connsiteY13" fmla="*/ 6017544 h 6085220"/>
              <a:gd name="connsiteX14" fmla="*/ 1471006 w 9503113"/>
              <a:gd name="connsiteY14" fmla="*/ 5776244 h 6085220"/>
              <a:gd name="connsiteX15" fmla="*/ 785206 w 9503113"/>
              <a:gd name="connsiteY15" fmla="*/ 5153944 h 6085220"/>
              <a:gd name="connsiteX16" fmla="*/ 416906 w 9503113"/>
              <a:gd name="connsiteY16" fmla="*/ 4023644 h 608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03113" h="6085220">
                <a:moveTo>
                  <a:pt x="416906" y="4023644"/>
                </a:moveTo>
                <a:cubicBezTo>
                  <a:pt x="391506" y="3699794"/>
                  <a:pt x="609523" y="3543161"/>
                  <a:pt x="632806" y="3210844"/>
                </a:cubicBezTo>
                <a:cubicBezTo>
                  <a:pt x="656089" y="2878527"/>
                  <a:pt x="656089" y="2374761"/>
                  <a:pt x="556606" y="2029744"/>
                </a:cubicBezTo>
                <a:cubicBezTo>
                  <a:pt x="457123" y="1684727"/>
                  <a:pt x="95173" y="1432844"/>
                  <a:pt x="35906" y="1140744"/>
                </a:cubicBezTo>
                <a:cubicBezTo>
                  <a:pt x="-23361" y="848644"/>
                  <a:pt x="-33944" y="465527"/>
                  <a:pt x="201006" y="277144"/>
                </a:cubicBezTo>
                <a:cubicBezTo>
                  <a:pt x="435956" y="88761"/>
                  <a:pt x="895273" y="-38239"/>
                  <a:pt x="1445606" y="10444"/>
                </a:cubicBezTo>
                <a:cubicBezTo>
                  <a:pt x="1995939" y="59127"/>
                  <a:pt x="2772756" y="565011"/>
                  <a:pt x="3503006" y="569244"/>
                </a:cubicBezTo>
                <a:cubicBezTo>
                  <a:pt x="4233256" y="573477"/>
                  <a:pt x="5054523" y="-50939"/>
                  <a:pt x="5827106" y="35844"/>
                </a:cubicBezTo>
                <a:cubicBezTo>
                  <a:pt x="6599689" y="122627"/>
                  <a:pt x="7539489" y="617927"/>
                  <a:pt x="8138506" y="1089944"/>
                </a:cubicBezTo>
                <a:cubicBezTo>
                  <a:pt x="8737523" y="1561961"/>
                  <a:pt x="9218006" y="2264694"/>
                  <a:pt x="9421206" y="2867944"/>
                </a:cubicBezTo>
                <a:cubicBezTo>
                  <a:pt x="9624406" y="3471194"/>
                  <a:pt x="9389456" y="4180278"/>
                  <a:pt x="9357706" y="4709444"/>
                </a:cubicBezTo>
                <a:cubicBezTo>
                  <a:pt x="9325956" y="5238610"/>
                  <a:pt x="9770456" y="5865144"/>
                  <a:pt x="9230706" y="6042944"/>
                </a:cubicBezTo>
                <a:cubicBezTo>
                  <a:pt x="8690956" y="6220744"/>
                  <a:pt x="7101339" y="5780477"/>
                  <a:pt x="6119206" y="5776244"/>
                </a:cubicBezTo>
                <a:cubicBezTo>
                  <a:pt x="5137073" y="5772011"/>
                  <a:pt x="4112606" y="6017544"/>
                  <a:pt x="3337906" y="6017544"/>
                </a:cubicBezTo>
                <a:cubicBezTo>
                  <a:pt x="2563206" y="6017544"/>
                  <a:pt x="1896456" y="5920177"/>
                  <a:pt x="1471006" y="5776244"/>
                </a:cubicBezTo>
                <a:cubicBezTo>
                  <a:pt x="1045556" y="5632311"/>
                  <a:pt x="956656" y="5446044"/>
                  <a:pt x="785206" y="5153944"/>
                </a:cubicBezTo>
                <a:cubicBezTo>
                  <a:pt x="613756" y="4861844"/>
                  <a:pt x="442306" y="4347494"/>
                  <a:pt x="416906" y="4023644"/>
                </a:cubicBezTo>
                <a:close/>
              </a:path>
            </a:pathLst>
          </a:custGeom>
          <a:noFill/>
          <a:ln w="38100">
            <a:solidFill>
              <a:srgbClr val="404C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45318" y="-611726"/>
            <a:ext cx="3656758" cy="2989646"/>
          </a:xfrm>
          <a:custGeom>
            <a:avLst/>
            <a:gdLst>
              <a:gd name="connsiteX0" fmla="*/ 85544 w 3656758"/>
              <a:gd name="connsiteY0" fmla="*/ 457990 h 2989646"/>
              <a:gd name="connsiteX1" fmla="*/ 85544 w 3656758"/>
              <a:gd name="connsiteY1" fmla="*/ 2235990 h 2989646"/>
              <a:gd name="connsiteX2" fmla="*/ 530044 w 3656758"/>
              <a:gd name="connsiteY2" fmla="*/ 2985290 h 2989646"/>
              <a:gd name="connsiteX3" fmla="*/ 949144 w 3656758"/>
              <a:gd name="connsiteY3" fmla="*/ 2528090 h 2989646"/>
              <a:gd name="connsiteX4" fmla="*/ 1584144 w 3656758"/>
              <a:gd name="connsiteY4" fmla="*/ 2185190 h 2989646"/>
              <a:gd name="connsiteX5" fmla="*/ 2219144 w 3656758"/>
              <a:gd name="connsiteY5" fmla="*/ 2312190 h 2989646"/>
              <a:gd name="connsiteX6" fmla="*/ 2574744 w 3656758"/>
              <a:gd name="connsiteY6" fmla="*/ 1981990 h 2989646"/>
              <a:gd name="connsiteX7" fmla="*/ 2828744 w 3656758"/>
              <a:gd name="connsiteY7" fmla="*/ 1042190 h 2989646"/>
              <a:gd name="connsiteX8" fmla="*/ 3578044 w 3656758"/>
              <a:gd name="connsiteY8" fmla="*/ 762790 h 2989646"/>
              <a:gd name="connsiteX9" fmla="*/ 3476444 w 3656758"/>
              <a:gd name="connsiteY9" fmla="*/ 140490 h 2989646"/>
              <a:gd name="connsiteX10" fmla="*/ 2181044 w 3656758"/>
              <a:gd name="connsiteY10" fmla="*/ 790 h 2989646"/>
              <a:gd name="connsiteX11" fmla="*/ 974544 w 3656758"/>
              <a:gd name="connsiteY11" fmla="*/ 102390 h 2989646"/>
              <a:gd name="connsiteX12" fmla="*/ 85544 w 3656758"/>
              <a:gd name="connsiteY12" fmla="*/ 457990 h 298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6758" h="2989646">
                <a:moveTo>
                  <a:pt x="85544" y="457990"/>
                </a:moveTo>
                <a:cubicBezTo>
                  <a:pt x="-62623" y="813590"/>
                  <a:pt x="11461" y="1814773"/>
                  <a:pt x="85544" y="2235990"/>
                </a:cubicBezTo>
                <a:cubicBezTo>
                  <a:pt x="159627" y="2657207"/>
                  <a:pt x="386111" y="2936607"/>
                  <a:pt x="530044" y="2985290"/>
                </a:cubicBezTo>
                <a:cubicBezTo>
                  <a:pt x="673977" y="3033973"/>
                  <a:pt x="773461" y="2661440"/>
                  <a:pt x="949144" y="2528090"/>
                </a:cubicBezTo>
                <a:cubicBezTo>
                  <a:pt x="1124827" y="2394740"/>
                  <a:pt x="1372477" y="2221173"/>
                  <a:pt x="1584144" y="2185190"/>
                </a:cubicBezTo>
                <a:cubicBezTo>
                  <a:pt x="1795811" y="2149207"/>
                  <a:pt x="2054044" y="2346057"/>
                  <a:pt x="2219144" y="2312190"/>
                </a:cubicBezTo>
                <a:cubicBezTo>
                  <a:pt x="2384244" y="2278323"/>
                  <a:pt x="2473144" y="2193657"/>
                  <a:pt x="2574744" y="1981990"/>
                </a:cubicBezTo>
                <a:cubicBezTo>
                  <a:pt x="2676344" y="1770323"/>
                  <a:pt x="2661527" y="1245390"/>
                  <a:pt x="2828744" y="1042190"/>
                </a:cubicBezTo>
                <a:cubicBezTo>
                  <a:pt x="2995961" y="838990"/>
                  <a:pt x="3470094" y="913073"/>
                  <a:pt x="3578044" y="762790"/>
                </a:cubicBezTo>
                <a:cubicBezTo>
                  <a:pt x="3685994" y="612507"/>
                  <a:pt x="3709277" y="267490"/>
                  <a:pt x="3476444" y="140490"/>
                </a:cubicBezTo>
                <a:cubicBezTo>
                  <a:pt x="3243611" y="13490"/>
                  <a:pt x="2598027" y="7140"/>
                  <a:pt x="2181044" y="790"/>
                </a:cubicBezTo>
                <a:cubicBezTo>
                  <a:pt x="1764061" y="-5560"/>
                  <a:pt x="1321677" y="26190"/>
                  <a:pt x="974544" y="102390"/>
                </a:cubicBezTo>
                <a:cubicBezTo>
                  <a:pt x="627411" y="178590"/>
                  <a:pt x="233711" y="102390"/>
                  <a:pt x="85544" y="457990"/>
                </a:cubicBezTo>
                <a:close/>
              </a:path>
            </a:pathLst>
          </a:custGeom>
          <a:solidFill>
            <a:srgbClr val="9F8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3930160" y="-814622"/>
            <a:ext cx="4283386" cy="1697719"/>
          </a:xfrm>
          <a:custGeom>
            <a:avLst/>
            <a:gdLst>
              <a:gd name="connsiteX0" fmla="*/ 68001 w 4283386"/>
              <a:gd name="connsiteY0" fmla="*/ 356963 h 1697719"/>
              <a:gd name="connsiteX1" fmla="*/ 182301 w 4283386"/>
              <a:gd name="connsiteY1" fmla="*/ 979263 h 1697719"/>
              <a:gd name="connsiteX2" fmla="*/ 1122101 w 4283386"/>
              <a:gd name="connsiteY2" fmla="*/ 1436463 h 1697719"/>
              <a:gd name="connsiteX3" fmla="*/ 1896801 w 4283386"/>
              <a:gd name="connsiteY3" fmla="*/ 1652363 h 1697719"/>
              <a:gd name="connsiteX4" fmla="*/ 2303201 w 4283386"/>
              <a:gd name="connsiteY4" fmla="*/ 1690463 h 1697719"/>
              <a:gd name="connsiteX5" fmla="*/ 3065201 w 4283386"/>
              <a:gd name="connsiteY5" fmla="*/ 1550763 h 1697719"/>
              <a:gd name="connsiteX6" fmla="*/ 3636701 w 4283386"/>
              <a:gd name="connsiteY6" fmla="*/ 1284063 h 1697719"/>
              <a:gd name="connsiteX7" fmla="*/ 4043101 w 4283386"/>
              <a:gd name="connsiteY7" fmla="*/ 1080863 h 1697719"/>
              <a:gd name="connsiteX8" fmla="*/ 4259001 w 4283386"/>
              <a:gd name="connsiteY8" fmla="*/ 623663 h 1697719"/>
              <a:gd name="connsiteX9" fmla="*/ 3471601 w 4283386"/>
              <a:gd name="connsiteY9" fmla="*/ 14063 h 1697719"/>
              <a:gd name="connsiteX10" fmla="*/ 2493701 w 4283386"/>
              <a:gd name="connsiteY10" fmla="*/ 191863 h 1697719"/>
              <a:gd name="connsiteX11" fmla="*/ 969701 w 4283386"/>
              <a:gd name="connsiteY11" fmla="*/ 153763 h 1697719"/>
              <a:gd name="connsiteX12" fmla="*/ 68001 w 4283386"/>
              <a:gd name="connsiteY12" fmla="*/ 356963 h 169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83386" h="1697719">
                <a:moveTo>
                  <a:pt x="68001" y="356963"/>
                </a:moveTo>
                <a:cubicBezTo>
                  <a:pt x="-63232" y="494546"/>
                  <a:pt x="6618" y="799346"/>
                  <a:pt x="182301" y="979263"/>
                </a:cubicBezTo>
                <a:cubicBezTo>
                  <a:pt x="357984" y="1159180"/>
                  <a:pt x="836351" y="1324280"/>
                  <a:pt x="1122101" y="1436463"/>
                </a:cubicBezTo>
                <a:cubicBezTo>
                  <a:pt x="1407851" y="1548646"/>
                  <a:pt x="1699951" y="1610030"/>
                  <a:pt x="1896801" y="1652363"/>
                </a:cubicBezTo>
                <a:cubicBezTo>
                  <a:pt x="2093651" y="1694696"/>
                  <a:pt x="2108468" y="1707396"/>
                  <a:pt x="2303201" y="1690463"/>
                </a:cubicBezTo>
                <a:cubicBezTo>
                  <a:pt x="2497934" y="1673530"/>
                  <a:pt x="2842951" y="1618496"/>
                  <a:pt x="3065201" y="1550763"/>
                </a:cubicBezTo>
                <a:cubicBezTo>
                  <a:pt x="3287451" y="1483030"/>
                  <a:pt x="3473718" y="1362380"/>
                  <a:pt x="3636701" y="1284063"/>
                </a:cubicBezTo>
                <a:cubicBezTo>
                  <a:pt x="3799684" y="1205746"/>
                  <a:pt x="3939384" y="1190930"/>
                  <a:pt x="4043101" y="1080863"/>
                </a:cubicBezTo>
                <a:cubicBezTo>
                  <a:pt x="4146818" y="970796"/>
                  <a:pt x="4354251" y="801463"/>
                  <a:pt x="4259001" y="623663"/>
                </a:cubicBezTo>
                <a:cubicBezTo>
                  <a:pt x="4163751" y="445863"/>
                  <a:pt x="3765818" y="86030"/>
                  <a:pt x="3471601" y="14063"/>
                </a:cubicBezTo>
                <a:cubicBezTo>
                  <a:pt x="3177384" y="-57904"/>
                  <a:pt x="2910684" y="168580"/>
                  <a:pt x="2493701" y="191863"/>
                </a:cubicBezTo>
                <a:cubicBezTo>
                  <a:pt x="2076718" y="215146"/>
                  <a:pt x="1371868" y="122013"/>
                  <a:pt x="969701" y="153763"/>
                </a:cubicBezTo>
                <a:cubicBezTo>
                  <a:pt x="567534" y="185513"/>
                  <a:pt x="199234" y="219380"/>
                  <a:pt x="68001" y="356963"/>
                </a:cubicBezTo>
                <a:close/>
              </a:path>
            </a:pathLst>
          </a:custGeom>
          <a:solidFill>
            <a:srgbClr val="657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015966" y="1098784"/>
            <a:ext cx="5625742" cy="646331"/>
          </a:xfrm>
          <a:prstGeom prst="rect">
            <a:avLst/>
          </a:prstGeom>
          <a:noFill/>
        </p:spPr>
        <p:txBody>
          <a:bodyPr wrap="square" rtlCol="0">
            <a:spAutoFit/>
          </a:bodyPr>
          <a:lstStyle/>
          <a:p>
            <a:pPr algn="ctr"/>
            <a:r>
              <a:rPr lang="ro-RO" sz="3600" b="1" u="sng" dirty="0">
                <a:effectLst>
                  <a:outerShdw blurRad="38100" dist="38100" dir="2700000" algn="tl">
                    <a:srgbClr val="000000">
                      <a:alpha val="43137"/>
                    </a:srgbClr>
                  </a:outerShdw>
                </a:effectLst>
              </a:rPr>
              <a:t>Tema banului în literatură</a:t>
            </a:r>
            <a:endParaRPr lang="ro-RO" sz="3600" u="sng" dirty="0">
              <a:effectLst>
                <a:outerShdw blurRad="38100" dist="38100" dir="2700000" algn="tl">
                  <a:srgbClr val="000000">
                    <a:alpha val="43137"/>
                  </a:srgbClr>
                </a:outerShdw>
              </a:effectLst>
            </a:endParaRPr>
          </a:p>
        </p:txBody>
      </p:sp>
      <p:sp>
        <p:nvSpPr>
          <p:cNvPr id="24" name="Freeform 23"/>
          <p:cNvSpPr/>
          <p:nvPr/>
        </p:nvSpPr>
        <p:spPr>
          <a:xfrm>
            <a:off x="8320240" y="-1494525"/>
            <a:ext cx="5221236" cy="5210551"/>
          </a:xfrm>
          <a:custGeom>
            <a:avLst/>
            <a:gdLst>
              <a:gd name="connsiteX0" fmla="*/ 1153960 w 5221236"/>
              <a:gd name="connsiteY0" fmla="*/ 643625 h 5210551"/>
              <a:gd name="connsiteX1" fmla="*/ 1103160 w 5221236"/>
              <a:gd name="connsiteY1" fmla="*/ 630925 h 5210551"/>
              <a:gd name="connsiteX2" fmla="*/ 252260 w 5221236"/>
              <a:gd name="connsiteY2" fmla="*/ 1011925 h 5210551"/>
              <a:gd name="connsiteX3" fmla="*/ 176060 w 5221236"/>
              <a:gd name="connsiteY3" fmla="*/ 1723125 h 5210551"/>
              <a:gd name="connsiteX4" fmla="*/ 2423960 w 5221236"/>
              <a:gd name="connsiteY4" fmla="*/ 2561325 h 5210551"/>
              <a:gd name="connsiteX5" fmla="*/ 4024160 w 5221236"/>
              <a:gd name="connsiteY5" fmla="*/ 5164825 h 5210551"/>
              <a:gd name="connsiteX6" fmla="*/ 5078260 w 5221236"/>
              <a:gd name="connsiteY6" fmla="*/ 4021825 h 5210551"/>
              <a:gd name="connsiteX7" fmla="*/ 5052860 w 5221236"/>
              <a:gd name="connsiteY7" fmla="*/ 1519925 h 5210551"/>
              <a:gd name="connsiteX8" fmla="*/ 3617760 w 5221236"/>
              <a:gd name="connsiteY8" fmla="*/ 21325 h 5210551"/>
              <a:gd name="connsiteX9" fmla="*/ 1153960 w 5221236"/>
              <a:gd name="connsiteY9" fmla="*/ 643625 h 521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21236" h="5210551">
                <a:moveTo>
                  <a:pt x="1153960" y="643625"/>
                </a:moveTo>
                <a:cubicBezTo>
                  <a:pt x="734860" y="745225"/>
                  <a:pt x="1253443" y="569542"/>
                  <a:pt x="1103160" y="630925"/>
                </a:cubicBezTo>
                <a:cubicBezTo>
                  <a:pt x="952877" y="692308"/>
                  <a:pt x="406777" y="829892"/>
                  <a:pt x="252260" y="1011925"/>
                </a:cubicBezTo>
                <a:cubicBezTo>
                  <a:pt x="97743" y="1193958"/>
                  <a:pt x="-185890" y="1464892"/>
                  <a:pt x="176060" y="1723125"/>
                </a:cubicBezTo>
                <a:cubicBezTo>
                  <a:pt x="538010" y="1981358"/>
                  <a:pt x="1782610" y="1987708"/>
                  <a:pt x="2423960" y="2561325"/>
                </a:cubicBezTo>
                <a:cubicBezTo>
                  <a:pt x="3065310" y="3134942"/>
                  <a:pt x="3581777" y="4921408"/>
                  <a:pt x="4024160" y="5164825"/>
                </a:cubicBezTo>
                <a:cubicBezTo>
                  <a:pt x="4466543" y="5408242"/>
                  <a:pt x="4906810" y="4629308"/>
                  <a:pt x="5078260" y="4021825"/>
                </a:cubicBezTo>
                <a:cubicBezTo>
                  <a:pt x="5249710" y="3414342"/>
                  <a:pt x="5296277" y="2186675"/>
                  <a:pt x="5052860" y="1519925"/>
                </a:cubicBezTo>
                <a:cubicBezTo>
                  <a:pt x="4809443" y="853175"/>
                  <a:pt x="4267577" y="169492"/>
                  <a:pt x="3617760" y="21325"/>
                </a:cubicBezTo>
                <a:cubicBezTo>
                  <a:pt x="2967943" y="-126842"/>
                  <a:pt x="1573060" y="542025"/>
                  <a:pt x="1153960" y="643625"/>
                </a:cubicBezTo>
                <a:close/>
              </a:path>
            </a:pathLst>
          </a:custGeom>
          <a:solidFill>
            <a:srgbClr val="949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30352" y="2377920"/>
            <a:ext cx="6096000" cy="2677656"/>
          </a:xfrm>
          <a:prstGeom prst="rect">
            <a:avLst/>
          </a:prstGeom>
        </p:spPr>
        <p:txBody>
          <a:bodyPr>
            <a:spAutoFit/>
          </a:bodyPr>
          <a:lstStyle/>
          <a:p>
            <a:r>
              <a:rPr lang="ro-RO" sz="2800" dirty="0">
                <a:effectLst>
                  <a:outerShdw blurRad="38100" dist="38100" dir="2700000" algn="tl">
                    <a:srgbClr val="000000">
                      <a:alpha val="43137"/>
                    </a:srgbClr>
                  </a:outerShdw>
                </a:effectLst>
              </a:rPr>
              <a:t>În literatură, banul a constituit o sursa de inspirație pentru scriitori, iar tema a fost tratată din perspective diferite. Banul/ averea/ moștenirea, dorința de a avea mai mult are atât conotații pozitive, cât și conotații negative. </a:t>
            </a:r>
          </a:p>
        </p:txBody>
      </p:sp>
    </p:spTree>
    <p:extLst>
      <p:ext uri="{BB962C8B-B14F-4D97-AF65-F5344CB8AC3E}">
        <p14:creationId xmlns:p14="http://schemas.microsoft.com/office/powerpoint/2010/main" val="163171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750" fill="hold"/>
                                        <p:tgtEl>
                                          <p:spTgt spid="20"/>
                                        </p:tgtEl>
                                        <p:attrNameLst>
                                          <p:attrName>ppt_x</p:attrName>
                                        </p:attrNameLst>
                                      </p:cBhvr>
                                      <p:tavLst>
                                        <p:tav tm="0">
                                          <p:val>
                                            <p:strVal val="0-#ppt_w/2"/>
                                          </p:val>
                                        </p:tav>
                                        <p:tav tm="100000">
                                          <p:val>
                                            <p:strVal val="#ppt_x"/>
                                          </p:val>
                                        </p:tav>
                                      </p:tavLst>
                                    </p:anim>
                                    <p:anim calcmode="lin" valueType="num">
                                      <p:cBhvr additive="base">
                                        <p:cTn id="22" dur="750" fill="hold"/>
                                        <p:tgtEl>
                                          <p:spTgt spid="20"/>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750" fill="hold"/>
                                        <p:tgtEl>
                                          <p:spTgt spid="15"/>
                                        </p:tgtEl>
                                        <p:attrNameLst>
                                          <p:attrName>ppt_x</p:attrName>
                                        </p:attrNameLst>
                                      </p:cBhvr>
                                      <p:tavLst>
                                        <p:tav tm="0">
                                          <p:val>
                                            <p:strVal val="0-#ppt_w/2"/>
                                          </p:val>
                                        </p:tav>
                                        <p:tav tm="100000">
                                          <p:val>
                                            <p:strVal val="#ppt_x"/>
                                          </p:val>
                                        </p:tav>
                                      </p:tavLst>
                                    </p:anim>
                                    <p:anim calcmode="lin" valueType="num">
                                      <p:cBhvr additive="base">
                                        <p:cTn id="27" dur="750" fill="hold"/>
                                        <p:tgtEl>
                                          <p:spTgt spid="15"/>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750" fill="hold"/>
                                        <p:tgtEl>
                                          <p:spTgt spid="21"/>
                                        </p:tgtEl>
                                        <p:attrNameLst>
                                          <p:attrName>ppt_x</p:attrName>
                                        </p:attrNameLst>
                                      </p:cBhvr>
                                      <p:tavLst>
                                        <p:tav tm="0">
                                          <p:val>
                                            <p:strVal val="#ppt_x"/>
                                          </p:val>
                                        </p:tav>
                                        <p:tav tm="100000">
                                          <p:val>
                                            <p:strVal val="#ppt_x"/>
                                          </p:val>
                                        </p:tav>
                                      </p:tavLst>
                                    </p:anim>
                                    <p:anim calcmode="lin" valueType="num">
                                      <p:cBhvr additive="base">
                                        <p:cTn id="32" dur="750" fill="hold"/>
                                        <p:tgtEl>
                                          <p:spTgt spid="21"/>
                                        </p:tgtEl>
                                        <p:attrNameLst>
                                          <p:attrName>ppt_y</p:attrName>
                                        </p:attrNameLst>
                                      </p:cBhvr>
                                      <p:tavLst>
                                        <p:tav tm="0">
                                          <p:val>
                                            <p:strVal val="0-#ppt_h/2"/>
                                          </p:val>
                                        </p:tav>
                                        <p:tav tm="100000">
                                          <p:val>
                                            <p:strVal val="#ppt_y"/>
                                          </p:val>
                                        </p:tav>
                                      </p:tavLst>
                                    </p:anim>
                                  </p:childTnLst>
                                </p:cTn>
                              </p:par>
                            </p:childTnLst>
                          </p:cTn>
                        </p:par>
                        <p:par>
                          <p:cTn id="33" fill="hold">
                            <p:stCondLst>
                              <p:cond delay="3750"/>
                            </p:stCondLst>
                            <p:childTnLst>
                              <p:par>
                                <p:cTn id="34" presetID="2" presetClass="entr" presetSubtype="3"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750" fill="hold"/>
                                        <p:tgtEl>
                                          <p:spTgt spid="24"/>
                                        </p:tgtEl>
                                        <p:attrNameLst>
                                          <p:attrName>ppt_x</p:attrName>
                                        </p:attrNameLst>
                                      </p:cBhvr>
                                      <p:tavLst>
                                        <p:tav tm="0">
                                          <p:val>
                                            <p:strVal val="1+#ppt_w/2"/>
                                          </p:val>
                                        </p:tav>
                                        <p:tav tm="100000">
                                          <p:val>
                                            <p:strVal val="#ppt_x"/>
                                          </p:val>
                                        </p:tav>
                                      </p:tavLst>
                                    </p:anim>
                                    <p:anim calcmode="lin" valueType="num">
                                      <p:cBhvr additive="base">
                                        <p:cTn id="37" dur="750" fill="hold"/>
                                        <p:tgtEl>
                                          <p:spTgt spid="24"/>
                                        </p:tgtEl>
                                        <p:attrNameLst>
                                          <p:attrName>ppt_y</p:attrName>
                                        </p:attrNameLst>
                                      </p:cBhvr>
                                      <p:tavLst>
                                        <p:tav tm="0">
                                          <p:val>
                                            <p:strVal val="0-#ppt_h/2"/>
                                          </p:val>
                                        </p:tav>
                                        <p:tav tm="100000">
                                          <p:val>
                                            <p:strVal val="#ppt_y"/>
                                          </p:val>
                                        </p:tav>
                                      </p:tavLst>
                                    </p:anim>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0" grpId="0" animBg="1"/>
      <p:bldP spid="21" grpId="0" animBg="1"/>
      <p:bldP spid="23" grpId="0"/>
      <p:bldP spid="24"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166486" y="-880950"/>
            <a:ext cx="632767" cy="9368595"/>
          </a:xfrm>
          <a:custGeom>
            <a:avLst/>
            <a:gdLst>
              <a:gd name="connsiteX0" fmla="*/ 632767 w 632767"/>
              <a:gd name="connsiteY0" fmla="*/ 0 h 9368595"/>
              <a:gd name="connsiteX1" fmla="*/ 454967 w 632767"/>
              <a:gd name="connsiteY1" fmla="*/ 1803400 h 9368595"/>
              <a:gd name="connsiteX2" fmla="*/ 493067 w 632767"/>
              <a:gd name="connsiteY2" fmla="*/ 3606800 h 9368595"/>
              <a:gd name="connsiteX3" fmla="*/ 175567 w 632767"/>
              <a:gd name="connsiteY3" fmla="*/ 4178300 h 9368595"/>
              <a:gd name="connsiteX4" fmla="*/ 251767 w 632767"/>
              <a:gd name="connsiteY4" fmla="*/ 5473700 h 9368595"/>
              <a:gd name="connsiteX5" fmla="*/ 594667 w 632767"/>
              <a:gd name="connsiteY5" fmla="*/ 7099300 h 9368595"/>
              <a:gd name="connsiteX6" fmla="*/ 48567 w 632767"/>
              <a:gd name="connsiteY6" fmla="*/ 9169400 h 9368595"/>
              <a:gd name="connsiteX7" fmla="*/ 61267 w 632767"/>
              <a:gd name="connsiteY7" fmla="*/ 9169400 h 936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767" h="9368595">
                <a:moveTo>
                  <a:pt x="632767" y="0"/>
                </a:moveTo>
                <a:cubicBezTo>
                  <a:pt x="555508" y="601133"/>
                  <a:pt x="478250" y="1202267"/>
                  <a:pt x="454967" y="1803400"/>
                </a:cubicBezTo>
                <a:cubicBezTo>
                  <a:pt x="431684" y="2404533"/>
                  <a:pt x="539634" y="3210983"/>
                  <a:pt x="493067" y="3606800"/>
                </a:cubicBezTo>
                <a:cubicBezTo>
                  <a:pt x="446500" y="4002617"/>
                  <a:pt x="215784" y="3867150"/>
                  <a:pt x="175567" y="4178300"/>
                </a:cubicBezTo>
                <a:cubicBezTo>
                  <a:pt x="135350" y="4489450"/>
                  <a:pt x="181917" y="4986867"/>
                  <a:pt x="251767" y="5473700"/>
                </a:cubicBezTo>
                <a:cubicBezTo>
                  <a:pt x="321617" y="5960533"/>
                  <a:pt x="628534" y="6483350"/>
                  <a:pt x="594667" y="7099300"/>
                </a:cubicBezTo>
                <a:cubicBezTo>
                  <a:pt x="560800" y="7715250"/>
                  <a:pt x="48567" y="9169400"/>
                  <a:pt x="48567" y="9169400"/>
                </a:cubicBezTo>
                <a:cubicBezTo>
                  <a:pt x="-40333" y="9514417"/>
                  <a:pt x="10467" y="9341908"/>
                  <a:pt x="61267" y="9169400"/>
                </a:cubicBezTo>
              </a:path>
            </a:pathLst>
          </a:custGeom>
          <a:noFill/>
          <a:ln w="38100">
            <a:solidFill>
              <a:srgbClr val="949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0467" y="-1041400"/>
            <a:ext cx="632767" cy="9368595"/>
          </a:xfrm>
          <a:custGeom>
            <a:avLst/>
            <a:gdLst>
              <a:gd name="connsiteX0" fmla="*/ 632767 w 632767"/>
              <a:gd name="connsiteY0" fmla="*/ 0 h 9368595"/>
              <a:gd name="connsiteX1" fmla="*/ 454967 w 632767"/>
              <a:gd name="connsiteY1" fmla="*/ 1803400 h 9368595"/>
              <a:gd name="connsiteX2" fmla="*/ 493067 w 632767"/>
              <a:gd name="connsiteY2" fmla="*/ 3606800 h 9368595"/>
              <a:gd name="connsiteX3" fmla="*/ 175567 w 632767"/>
              <a:gd name="connsiteY3" fmla="*/ 4178300 h 9368595"/>
              <a:gd name="connsiteX4" fmla="*/ 251767 w 632767"/>
              <a:gd name="connsiteY4" fmla="*/ 5473700 h 9368595"/>
              <a:gd name="connsiteX5" fmla="*/ 594667 w 632767"/>
              <a:gd name="connsiteY5" fmla="*/ 7099300 h 9368595"/>
              <a:gd name="connsiteX6" fmla="*/ 48567 w 632767"/>
              <a:gd name="connsiteY6" fmla="*/ 9169400 h 9368595"/>
              <a:gd name="connsiteX7" fmla="*/ 61267 w 632767"/>
              <a:gd name="connsiteY7" fmla="*/ 9169400 h 936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767" h="9368595">
                <a:moveTo>
                  <a:pt x="632767" y="0"/>
                </a:moveTo>
                <a:cubicBezTo>
                  <a:pt x="555508" y="601133"/>
                  <a:pt x="478250" y="1202267"/>
                  <a:pt x="454967" y="1803400"/>
                </a:cubicBezTo>
                <a:cubicBezTo>
                  <a:pt x="431684" y="2404533"/>
                  <a:pt x="539634" y="3210983"/>
                  <a:pt x="493067" y="3606800"/>
                </a:cubicBezTo>
                <a:cubicBezTo>
                  <a:pt x="446500" y="4002617"/>
                  <a:pt x="215784" y="3867150"/>
                  <a:pt x="175567" y="4178300"/>
                </a:cubicBezTo>
                <a:cubicBezTo>
                  <a:pt x="135350" y="4489450"/>
                  <a:pt x="181917" y="4986867"/>
                  <a:pt x="251767" y="5473700"/>
                </a:cubicBezTo>
                <a:cubicBezTo>
                  <a:pt x="321617" y="5960533"/>
                  <a:pt x="628534" y="6483350"/>
                  <a:pt x="594667" y="7099300"/>
                </a:cubicBezTo>
                <a:cubicBezTo>
                  <a:pt x="560800" y="7715250"/>
                  <a:pt x="48567" y="9169400"/>
                  <a:pt x="48567" y="9169400"/>
                </a:cubicBezTo>
                <a:cubicBezTo>
                  <a:pt x="-40333" y="9514417"/>
                  <a:pt x="10467" y="9341908"/>
                  <a:pt x="61267" y="9169400"/>
                </a:cubicBezTo>
              </a:path>
            </a:pathLst>
          </a:custGeom>
          <a:noFill/>
          <a:ln w="38100">
            <a:solidFill>
              <a:srgbClr val="949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364148" y="6585951"/>
            <a:ext cx="14632100" cy="979645"/>
          </a:xfrm>
          <a:custGeom>
            <a:avLst/>
            <a:gdLst>
              <a:gd name="connsiteX0" fmla="*/ 856148 w 14632100"/>
              <a:gd name="connsiteY0" fmla="*/ 208549 h 979645"/>
              <a:gd name="connsiteX1" fmla="*/ 1783248 w 14632100"/>
              <a:gd name="connsiteY1" fmla="*/ 195849 h 979645"/>
              <a:gd name="connsiteX2" fmla="*/ 2888148 w 14632100"/>
              <a:gd name="connsiteY2" fmla="*/ 208549 h 979645"/>
              <a:gd name="connsiteX3" fmla="*/ 3967648 w 14632100"/>
              <a:gd name="connsiteY3" fmla="*/ 56149 h 979645"/>
              <a:gd name="connsiteX4" fmla="*/ 5339248 w 14632100"/>
              <a:gd name="connsiteY4" fmla="*/ 94249 h 979645"/>
              <a:gd name="connsiteX5" fmla="*/ 7142648 w 14632100"/>
              <a:gd name="connsiteY5" fmla="*/ 119649 h 979645"/>
              <a:gd name="connsiteX6" fmla="*/ 10838348 w 14632100"/>
              <a:gd name="connsiteY6" fmla="*/ 145049 h 979645"/>
              <a:gd name="connsiteX7" fmla="*/ 13581548 w 14632100"/>
              <a:gd name="connsiteY7" fmla="*/ 5349 h 979645"/>
              <a:gd name="connsiteX8" fmla="*/ 14445148 w 14632100"/>
              <a:gd name="connsiteY8" fmla="*/ 360949 h 979645"/>
              <a:gd name="connsiteX9" fmla="*/ 10216048 w 14632100"/>
              <a:gd name="connsiteY9" fmla="*/ 970549 h 979645"/>
              <a:gd name="connsiteX10" fmla="*/ 691048 w 14632100"/>
              <a:gd name="connsiteY10" fmla="*/ 691149 h 979645"/>
              <a:gd name="connsiteX11" fmla="*/ 856148 w 14632100"/>
              <a:gd name="connsiteY11" fmla="*/ 208549 h 97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32100" h="979645">
                <a:moveTo>
                  <a:pt x="856148" y="208549"/>
                </a:moveTo>
                <a:cubicBezTo>
                  <a:pt x="1038181" y="125999"/>
                  <a:pt x="1444581" y="195849"/>
                  <a:pt x="1783248" y="195849"/>
                </a:cubicBezTo>
                <a:cubicBezTo>
                  <a:pt x="2121915" y="195849"/>
                  <a:pt x="2524081" y="231832"/>
                  <a:pt x="2888148" y="208549"/>
                </a:cubicBezTo>
                <a:cubicBezTo>
                  <a:pt x="3252215" y="185266"/>
                  <a:pt x="3559131" y="75199"/>
                  <a:pt x="3967648" y="56149"/>
                </a:cubicBezTo>
                <a:cubicBezTo>
                  <a:pt x="4376165" y="37099"/>
                  <a:pt x="5339248" y="94249"/>
                  <a:pt x="5339248" y="94249"/>
                </a:cubicBezTo>
                <a:lnTo>
                  <a:pt x="7142648" y="119649"/>
                </a:lnTo>
                <a:cubicBezTo>
                  <a:pt x="8059165" y="128116"/>
                  <a:pt x="9765198" y="164099"/>
                  <a:pt x="10838348" y="145049"/>
                </a:cubicBezTo>
                <a:cubicBezTo>
                  <a:pt x="11911498" y="125999"/>
                  <a:pt x="12980415" y="-30634"/>
                  <a:pt x="13581548" y="5349"/>
                </a:cubicBezTo>
                <a:cubicBezTo>
                  <a:pt x="14182681" y="41332"/>
                  <a:pt x="15006065" y="200082"/>
                  <a:pt x="14445148" y="360949"/>
                </a:cubicBezTo>
                <a:cubicBezTo>
                  <a:pt x="13884231" y="521816"/>
                  <a:pt x="12508398" y="915516"/>
                  <a:pt x="10216048" y="970549"/>
                </a:cubicBezTo>
                <a:cubicBezTo>
                  <a:pt x="7923698" y="1025582"/>
                  <a:pt x="2251031" y="818149"/>
                  <a:pt x="691048" y="691149"/>
                </a:cubicBezTo>
                <a:cubicBezTo>
                  <a:pt x="-868935" y="564149"/>
                  <a:pt x="674115" y="291099"/>
                  <a:pt x="856148" y="208549"/>
                </a:cubicBezTo>
                <a:close/>
              </a:path>
            </a:pathLst>
          </a:custGeom>
          <a:solidFill>
            <a:srgbClr val="9F8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596" y="2805067"/>
            <a:ext cx="4336383" cy="4336383"/>
          </a:xfrm>
          <a:prstGeom prst="rect">
            <a:avLst/>
          </a:prstGeom>
        </p:spPr>
      </p:pic>
      <p:sp>
        <p:nvSpPr>
          <p:cNvPr id="14" name="TextBox 13"/>
          <p:cNvSpPr txBox="1"/>
          <p:nvPr/>
        </p:nvSpPr>
        <p:spPr>
          <a:xfrm>
            <a:off x="3659787" y="856568"/>
            <a:ext cx="4635729" cy="830997"/>
          </a:xfrm>
          <a:prstGeom prst="rect">
            <a:avLst/>
          </a:prstGeom>
          <a:noFill/>
        </p:spPr>
        <p:txBody>
          <a:bodyPr wrap="square" rtlCol="0">
            <a:spAutoFit/>
          </a:bodyPr>
          <a:lstStyle/>
          <a:p>
            <a:pPr algn="ctr"/>
            <a:r>
              <a:rPr lang="en-US" sz="4800" dirty="0" err="1">
                <a:solidFill>
                  <a:srgbClr val="404C42"/>
                </a:solidFill>
              </a:rPr>
              <a:t>Texte</a:t>
            </a:r>
            <a:r>
              <a:rPr lang="en-US" sz="4800" dirty="0">
                <a:solidFill>
                  <a:srgbClr val="404C42"/>
                </a:solidFill>
              </a:rPr>
              <a:t> suggestive:</a:t>
            </a:r>
          </a:p>
        </p:txBody>
      </p:sp>
      <p:sp>
        <p:nvSpPr>
          <p:cNvPr id="17" name="Freeform 16"/>
          <p:cNvSpPr/>
          <p:nvPr/>
        </p:nvSpPr>
        <p:spPr>
          <a:xfrm>
            <a:off x="-419100" y="266602"/>
            <a:ext cx="13449300" cy="419541"/>
          </a:xfrm>
          <a:custGeom>
            <a:avLst/>
            <a:gdLst>
              <a:gd name="connsiteX0" fmla="*/ 0 w 13449300"/>
              <a:gd name="connsiteY0" fmla="*/ 88998 h 419541"/>
              <a:gd name="connsiteX1" fmla="*/ 2387600 w 13449300"/>
              <a:gd name="connsiteY1" fmla="*/ 139798 h 419541"/>
              <a:gd name="connsiteX2" fmla="*/ 4178300 w 13449300"/>
              <a:gd name="connsiteY2" fmla="*/ 152498 h 419541"/>
              <a:gd name="connsiteX3" fmla="*/ 5537200 w 13449300"/>
              <a:gd name="connsiteY3" fmla="*/ 98 h 419541"/>
              <a:gd name="connsiteX4" fmla="*/ 6426200 w 13449300"/>
              <a:gd name="connsiteY4" fmla="*/ 177898 h 419541"/>
              <a:gd name="connsiteX5" fmla="*/ 8674100 w 13449300"/>
              <a:gd name="connsiteY5" fmla="*/ 152498 h 419541"/>
              <a:gd name="connsiteX6" fmla="*/ 9271000 w 13449300"/>
              <a:gd name="connsiteY6" fmla="*/ 419198 h 419541"/>
              <a:gd name="connsiteX7" fmla="*/ 11722100 w 13449300"/>
              <a:gd name="connsiteY7" fmla="*/ 88998 h 419541"/>
              <a:gd name="connsiteX8" fmla="*/ 13449300 w 13449300"/>
              <a:gd name="connsiteY8" fmla="*/ 38198 h 41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9300" h="419541">
                <a:moveTo>
                  <a:pt x="0" y="88998"/>
                </a:moveTo>
                <a:lnTo>
                  <a:pt x="2387600" y="139798"/>
                </a:lnTo>
                <a:cubicBezTo>
                  <a:pt x="3083983" y="150381"/>
                  <a:pt x="3653367" y="175781"/>
                  <a:pt x="4178300" y="152498"/>
                </a:cubicBezTo>
                <a:cubicBezTo>
                  <a:pt x="4703233" y="129215"/>
                  <a:pt x="5162550" y="-4135"/>
                  <a:pt x="5537200" y="98"/>
                </a:cubicBezTo>
                <a:cubicBezTo>
                  <a:pt x="5911850" y="4331"/>
                  <a:pt x="5903383" y="152498"/>
                  <a:pt x="6426200" y="177898"/>
                </a:cubicBezTo>
                <a:cubicBezTo>
                  <a:pt x="6949017" y="203298"/>
                  <a:pt x="8199967" y="112281"/>
                  <a:pt x="8674100" y="152498"/>
                </a:cubicBezTo>
                <a:cubicBezTo>
                  <a:pt x="9148233" y="192715"/>
                  <a:pt x="8763000" y="429781"/>
                  <a:pt x="9271000" y="419198"/>
                </a:cubicBezTo>
                <a:cubicBezTo>
                  <a:pt x="9779000" y="408615"/>
                  <a:pt x="11025717" y="152498"/>
                  <a:pt x="11722100" y="88998"/>
                </a:cubicBezTo>
                <a:cubicBezTo>
                  <a:pt x="12418483" y="25498"/>
                  <a:pt x="12933891" y="31848"/>
                  <a:pt x="13449300" y="38198"/>
                </a:cubicBezTo>
              </a:path>
            </a:pathLst>
          </a:custGeom>
          <a:noFill/>
          <a:ln w="28575">
            <a:solidFill>
              <a:srgbClr val="6571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19100" y="52038"/>
            <a:ext cx="13449300" cy="419541"/>
          </a:xfrm>
          <a:custGeom>
            <a:avLst/>
            <a:gdLst>
              <a:gd name="connsiteX0" fmla="*/ 0 w 13449300"/>
              <a:gd name="connsiteY0" fmla="*/ 88998 h 419541"/>
              <a:gd name="connsiteX1" fmla="*/ 2387600 w 13449300"/>
              <a:gd name="connsiteY1" fmla="*/ 139798 h 419541"/>
              <a:gd name="connsiteX2" fmla="*/ 4178300 w 13449300"/>
              <a:gd name="connsiteY2" fmla="*/ 152498 h 419541"/>
              <a:gd name="connsiteX3" fmla="*/ 5537200 w 13449300"/>
              <a:gd name="connsiteY3" fmla="*/ 98 h 419541"/>
              <a:gd name="connsiteX4" fmla="*/ 6426200 w 13449300"/>
              <a:gd name="connsiteY4" fmla="*/ 177898 h 419541"/>
              <a:gd name="connsiteX5" fmla="*/ 8674100 w 13449300"/>
              <a:gd name="connsiteY5" fmla="*/ 152498 h 419541"/>
              <a:gd name="connsiteX6" fmla="*/ 9271000 w 13449300"/>
              <a:gd name="connsiteY6" fmla="*/ 419198 h 419541"/>
              <a:gd name="connsiteX7" fmla="*/ 11722100 w 13449300"/>
              <a:gd name="connsiteY7" fmla="*/ 88998 h 419541"/>
              <a:gd name="connsiteX8" fmla="*/ 13449300 w 13449300"/>
              <a:gd name="connsiteY8" fmla="*/ 38198 h 41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9300" h="419541">
                <a:moveTo>
                  <a:pt x="0" y="88998"/>
                </a:moveTo>
                <a:lnTo>
                  <a:pt x="2387600" y="139798"/>
                </a:lnTo>
                <a:cubicBezTo>
                  <a:pt x="3083983" y="150381"/>
                  <a:pt x="3653367" y="175781"/>
                  <a:pt x="4178300" y="152498"/>
                </a:cubicBezTo>
                <a:cubicBezTo>
                  <a:pt x="4703233" y="129215"/>
                  <a:pt x="5162550" y="-4135"/>
                  <a:pt x="5537200" y="98"/>
                </a:cubicBezTo>
                <a:cubicBezTo>
                  <a:pt x="5911850" y="4331"/>
                  <a:pt x="5903383" y="152498"/>
                  <a:pt x="6426200" y="177898"/>
                </a:cubicBezTo>
                <a:cubicBezTo>
                  <a:pt x="6949017" y="203298"/>
                  <a:pt x="8199967" y="112281"/>
                  <a:pt x="8674100" y="152498"/>
                </a:cubicBezTo>
                <a:cubicBezTo>
                  <a:pt x="9148233" y="192715"/>
                  <a:pt x="8763000" y="429781"/>
                  <a:pt x="9271000" y="419198"/>
                </a:cubicBezTo>
                <a:cubicBezTo>
                  <a:pt x="9779000" y="408615"/>
                  <a:pt x="11025717" y="152498"/>
                  <a:pt x="11722100" y="88998"/>
                </a:cubicBezTo>
                <a:cubicBezTo>
                  <a:pt x="12418483" y="25498"/>
                  <a:pt x="12933891" y="31848"/>
                  <a:pt x="13449300" y="38198"/>
                </a:cubicBezTo>
              </a:path>
            </a:pathLst>
          </a:custGeom>
          <a:noFill/>
          <a:ln w="28575">
            <a:solidFill>
              <a:srgbClr val="6571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1518179" y="-596900"/>
            <a:ext cx="597621" cy="8739712"/>
          </a:xfrm>
          <a:custGeom>
            <a:avLst/>
            <a:gdLst>
              <a:gd name="connsiteX0" fmla="*/ 203921 w 597621"/>
              <a:gd name="connsiteY0" fmla="*/ 0 h 8739712"/>
              <a:gd name="connsiteX1" fmla="*/ 330921 w 597621"/>
              <a:gd name="connsiteY1" fmla="*/ 1435100 h 8739712"/>
              <a:gd name="connsiteX2" fmla="*/ 115021 w 597621"/>
              <a:gd name="connsiteY2" fmla="*/ 4089400 h 8739712"/>
              <a:gd name="connsiteX3" fmla="*/ 721 w 597621"/>
              <a:gd name="connsiteY3" fmla="*/ 5270500 h 8739712"/>
              <a:gd name="connsiteX4" fmla="*/ 165821 w 597621"/>
              <a:gd name="connsiteY4" fmla="*/ 6731000 h 8739712"/>
              <a:gd name="connsiteX5" fmla="*/ 267421 w 597621"/>
              <a:gd name="connsiteY5" fmla="*/ 8534400 h 8739712"/>
              <a:gd name="connsiteX6" fmla="*/ 597621 w 597621"/>
              <a:gd name="connsiteY6" fmla="*/ 8623300 h 873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621" h="8739712">
                <a:moveTo>
                  <a:pt x="203921" y="0"/>
                </a:moveTo>
                <a:cubicBezTo>
                  <a:pt x="274829" y="376766"/>
                  <a:pt x="345738" y="753533"/>
                  <a:pt x="330921" y="1435100"/>
                </a:cubicBezTo>
                <a:cubicBezTo>
                  <a:pt x="316104" y="2116667"/>
                  <a:pt x="170054" y="3450167"/>
                  <a:pt x="115021" y="4089400"/>
                </a:cubicBezTo>
                <a:cubicBezTo>
                  <a:pt x="59988" y="4728633"/>
                  <a:pt x="-7746" y="4830233"/>
                  <a:pt x="721" y="5270500"/>
                </a:cubicBezTo>
                <a:cubicBezTo>
                  <a:pt x="9188" y="5710767"/>
                  <a:pt x="121371" y="6187017"/>
                  <a:pt x="165821" y="6731000"/>
                </a:cubicBezTo>
                <a:cubicBezTo>
                  <a:pt x="210271" y="7274983"/>
                  <a:pt x="195454" y="8219017"/>
                  <a:pt x="267421" y="8534400"/>
                </a:cubicBezTo>
                <a:cubicBezTo>
                  <a:pt x="339388" y="8849783"/>
                  <a:pt x="468504" y="8736541"/>
                  <a:pt x="597621" y="8623300"/>
                </a:cubicBezTo>
              </a:path>
            </a:pathLst>
          </a:custGeom>
          <a:noFill/>
          <a:ln w="28575">
            <a:solidFill>
              <a:srgbClr val="6571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1707957" y="-596900"/>
            <a:ext cx="597621" cy="8739712"/>
          </a:xfrm>
          <a:custGeom>
            <a:avLst/>
            <a:gdLst>
              <a:gd name="connsiteX0" fmla="*/ 203921 w 597621"/>
              <a:gd name="connsiteY0" fmla="*/ 0 h 8739712"/>
              <a:gd name="connsiteX1" fmla="*/ 330921 w 597621"/>
              <a:gd name="connsiteY1" fmla="*/ 1435100 h 8739712"/>
              <a:gd name="connsiteX2" fmla="*/ 115021 w 597621"/>
              <a:gd name="connsiteY2" fmla="*/ 4089400 h 8739712"/>
              <a:gd name="connsiteX3" fmla="*/ 721 w 597621"/>
              <a:gd name="connsiteY3" fmla="*/ 5270500 h 8739712"/>
              <a:gd name="connsiteX4" fmla="*/ 165821 w 597621"/>
              <a:gd name="connsiteY4" fmla="*/ 6731000 h 8739712"/>
              <a:gd name="connsiteX5" fmla="*/ 267421 w 597621"/>
              <a:gd name="connsiteY5" fmla="*/ 8534400 h 8739712"/>
              <a:gd name="connsiteX6" fmla="*/ 597621 w 597621"/>
              <a:gd name="connsiteY6" fmla="*/ 8623300 h 873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621" h="8739712">
                <a:moveTo>
                  <a:pt x="203921" y="0"/>
                </a:moveTo>
                <a:cubicBezTo>
                  <a:pt x="274829" y="376766"/>
                  <a:pt x="345738" y="753533"/>
                  <a:pt x="330921" y="1435100"/>
                </a:cubicBezTo>
                <a:cubicBezTo>
                  <a:pt x="316104" y="2116667"/>
                  <a:pt x="170054" y="3450167"/>
                  <a:pt x="115021" y="4089400"/>
                </a:cubicBezTo>
                <a:cubicBezTo>
                  <a:pt x="59988" y="4728633"/>
                  <a:pt x="-7746" y="4830233"/>
                  <a:pt x="721" y="5270500"/>
                </a:cubicBezTo>
                <a:cubicBezTo>
                  <a:pt x="9188" y="5710767"/>
                  <a:pt x="121371" y="6187017"/>
                  <a:pt x="165821" y="6731000"/>
                </a:cubicBezTo>
                <a:cubicBezTo>
                  <a:pt x="210271" y="7274983"/>
                  <a:pt x="195454" y="8219017"/>
                  <a:pt x="267421" y="8534400"/>
                </a:cubicBezTo>
                <a:cubicBezTo>
                  <a:pt x="339388" y="8849783"/>
                  <a:pt x="468504" y="8736541"/>
                  <a:pt x="597621" y="8623300"/>
                </a:cubicBezTo>
              </a:path>
            </a:pathLst>
          </a:custGeom>
          <a:noFill/>
          <a:ln w="28575">
            <a:solidFill>
              <a:srgbClr val="6571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589630" y="2061636"/>
            <a:ext cx="7405726" cy="4524315"/>
          </a:xfrm>
          <a:prstGeom prst="rect">
            <a:avLst/>
          </a:prstGeom>
        </p:spPr>
        <p:txBody>
          <a:bodyPr wrap="square">
            <a:spAutoFit/>
          </a:bodyPr>
          <a:lstStyle/>
          <a:p>
            <a:pPr lvl="0"/>
            <a:r>
              <a:rPr lang="ro-RO" sz="3200" i="1" dirty="0"/>
              <a:t>Punguța cu doi bani, </a:t>
            </a:r>
            <a:r>
              <a:rPr lang="ro-RO" sz="3200" dirty="0"/>
              <a:t>Ion Creangă</a:t>
            </a:r>
          </a:p>
          <a:p>
            <a:pPr lvl="0"/>
            <a:r>
              <a:rPr lang="ro-RO" sz="3200" i="1" dirty="0"/>
              <a:t>Fata babei și fata moșneagului</a:t>
            </a:r>
            <a:r>
              <a:rPr lang="ro-RO" sz="3200" dirty="0"/>
              <a:t>, Ion Creangă</a:t>
            </a:r>
          </a:p>
          <a:p>
            <a:pPr lvl="0"/>
            <a:r>
              <a:rPr lang="ro-RO" sz="3200" i="1" dirty="0"/>
              <a:t>Jack și vrejul de fasole</a:t>
            </a:r>
            <a:r>
              <a:rPr lang="ro-RO" sz="3200" dirty="0"/>
              <a:t>, </a:t>
            </a:r>
            <a:r>
              <a:rPr lang="ro-RO" sz="3200" dirty="0" err="1"/>
              <a:t>Josepf</a:t>
            </a:r>
            <a:r>
              <a:rPr lang="ro-RO" sz="3200" dirty="0"/>
              <a:t> </a:t>
            </a:r>
            <a:r>
              <a:rPr lang="ro-RO" sz="3200" dirty="0" err="1"/>
              <a:t>Jakobs</a:t>
            </a:r>
            <a:endParaRPr lang="ro-RO" sz="3200" dirty="0"/>
          </a:p>
          <a:p>
            <a:pPr lvl="0"/>
            <a:r>
              <a:rPr lang="ro-RO" sz="3200" i="1" dirty="0"/>
              <a:t>Moara lui Călifar</a:t>
            </a:r>
            <a:r>
              <a:rPr lang="ro-RO" sz="3200" dirty="0"/>
              <a:t>, Gala Galaction</a:t>
            </a:r>
          </a:p>
          <a:p>
            <a:pPr lvl="0"/>
            <a:r>
              <a:rPr lang="ro-RO" sz="3200" i="1" dirty="0"/>
              <a:t>Hagi-Tudose, </a:t>
            </a:r>
            <a:r>
              <a:rPr lang="ro-RO" sz="3200" dirty="0"/>
              <a:t>Barbu Ștefănescu Delavrancea</a:t>
            </a:r>
          </a:p>
          <a:p>
            <a:pPr lvl="0"/>
            <a:r>
              <a:rPr lang="ro-RO" sz="3200" i="1" dirty="0"/>
              <a:t>La hanul lui </a:t>
            </a:r>
            <a:r>
              <a:rPr lang="ro-RO" sz="3200" i="1" dirty="0" err="1"/>
              <a:t>Mânjoală</a:t>
            </a:r>
            <a:r>
              <a:rPr lang="ro-RO" sz="3200" dirty="0"/>
              <a:t>, I.L. Caragiale</a:t>
            </a:r>
          </a:p>
          <a:p>
            <a:pPr lvl="0"/>
            <a:r>
              <a:rPr lang="ro-RO" sz="3200" i="1" dirty="0"/>
              <a:t>Mara</a:t>
            </a:r>
            <a:r>
              <a:rPr lang="ro-RO" sz="3200" dirty="0"/>
              <a:t>, Ioan Slavici</a:t>
            </a:r>
          </a:p>
          <a:p>
            <a:pPr lvl="0"/>
            <a:r>
              <a:rPr lang="ro-RO" sz="3200" i="1" dirty="0"/>
              <a:t>Moara cu noroc</a:t>
            </a:r>
            <a:r>
              <a:rPr lang="ro-RO" sz="3200" dirty="0"/>
              <a:t>, Ioan Slavici</a:t>
            </a:r>
          </a:p>
        </p:txBody>
      </p:sp>
    </p:spTree>
    <p:extLst>
      <p:ext uri="{BB962C8B-B14F-4D97-AF65-F5344CB8AC3E}">
        <p14:creationId xmlns:p14="http://schemas.microsoft.com/office/powerpoint/2010/main" val="98790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1+#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1+#ppt_w/2"/>
                                          </p:val>
                                        </p:tav>
                                        <p:tav tm="100000">
                                          <p:val>
                                            <p:strVal val="#ppt_x"/>
                                          </p:val>
                                        </p:tav>
                                      </p:tavLst>
                                    </p:anim>
                                    <p:anim calcmode="lin" valueType="num">
                                      <p:cBhvr additive="base">
                                        <p:cTn id="43" dur="500" fill="hold"/>
                                        <p:tgtEl>
                                          <p:spTgt spid="20"/>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1"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2" presetClass="entr" presetSubtype="1"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3" grpId="0" animBg="1"/>
      <p:bldP spid="14" grpId="0"/>
      <p:bldP spid="17" grpId="0" animBg="1"/>
      <p:bldP spid="18" grpId="0" animBg="1"/>
      <p:bldP spid="19" grpId="0" animBg="1"/>
      <p:bldP spid="20"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3771900" y="-584200"/>
            <a:ext cx="9209783" cy="2844800"/>
          </a:xfrm>
          <a:custGeom>
            <a:avLst/>
            <a:gdLst>
              <a:gd name="connsiteX0" fmla="*/ 0 w 9209783"/>
              <a:gd name="connsiteY0" fmla="*/ 0 h 2844800"/>
              <a:gd name="connsiteX1" fmla="*/ 1054100 w 9209783"/>
              <a:gd name="connsiteY1" fmla="*/ 1371600 h 2844800"/>
              <a:gd name="connsiteX2" fmla="*/ 2501900 w 9209783"/>
              <a:gd name="connsiteY2" fmla="*/ 1079500 h 2844800"/>
              <a:gd name="connsiteX3" fmla="*/ 3441700 w 9209783"/>
              <a:gd name="connsiteY3" fmla="*/ 774700 h 2844800"/>
              <a:gd name="connsiteX4" fmla="*/ 5473700 w 9209783"/>
              <a:gd name="connsiteY4" fmla="*/ 1155700 h 2844800"/>
              <a:gd name="connsiteX5" fmla="*/ 7721600 w 9209783"/>
              <a:gd name="connsiteY5" fmla="*/ 1079500 h 2844800"/>
              <a:gd name="connsiteX6" fmla="*/ 9105900 w 9209783"/>
              <a:gd name="connsiteY6" fmla="*/ 1181100 h 2844800"/>
              <a:gd name="connsiteX7" fmla="*/ 9004300 w 9209783"/>
              <a:gd name="connsiteY7" fmla="*/ 2844800 h 284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9783" h="2844800">
                <a:moveTo>
                  <a:pt x="0" y="0"/>
                </a:moveTo>
                <a:cubicBezTo>
                  <a:pt x="318558" y="595841"/>
                  <a:pt x="637117" y="1191683"/>
                  <a:pt x="1054100" y="1371600"/>
                </a:cubicBezTo>
                <a:cubicBezTo>
                  <a:pt x="1471083" y="1551517"/>
                  <a:pt x="2103967" y="1178983"/>
                  <a:pt x="2501900" y="1079500"/>
                </a:cubicBezTo>
                <a:cubicBezTo>
                  <a:pt x="2899833" y="980017"/>
                  <a:pt x="2946400" y="762000"/>
                  <a:pt x="3441700" y="774700"/>
                </a:cubicBezTo>
                <a:cubicBezTo>
                  <a:pt x="3937000" y="787400"/>
                  <a:pt x="4760383" y="1104900"/>
                  <a:pt x="5473700" y="1155700"/>
                </a:cubicBezTo>
                <a:cubicBezTo>
                  <a:pt x="6187017" y="1206500"/>
                  <a:pt x="7116233" y="1075267"/>
                  <a:pt x="7721600" y="1079500"/>
                </a:cubicBezTo>
                <a:cubicBezTo>
                  <a:pt x="8326967" y="1083733"/>
                  <a:pt x="8892117" y="886883"/>
                  <a:pt x="9105900" y="1181100"/>
                </a:cubicBezTo>
                <a:cubicBezTo>
                  <a:pt x="9319683" y="1475317"/>
                  <a:pt x="9161991" y="2160058"/>
                  <a:pt x="9004300" y="2844800"/>
                </a:cubicBezTo>
              </a:path>
            </a:pathLst>
          </a:custGeom>
          <a:noFill/>
          <a:ln w="38100">
            <a:solidFill>
              <a:srgbClr val="9F8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62231" y="6143693"/>
            <a:ext cx="13705673" cy="1253472"/>
          </a:xfrm>
          <a:custGeom>
            <a:avLst/>
            <a:gdLst>
              <a:gd name="connsiteX0" fmla="*/ 549592 w 13705673"/>
              <a:gd name="connsiteY0" fmla="*/ 338992 h 1253472"/>
              <a:gd name="connsiteX1" fmla="*/ 1971992 w 13705673"/>
              <a:gd name="connsiteY1" fmla="*/ 110392 h 1253472"/>
              <a:gd name="connsiteX2" fmla="*/ 3762692 w 13705673"/>
              <a:gd name="connsiteY2" fmla="*/ 8792 h 1253472"/>
              <a:gd name="connsiteX3" fmla="*/ 4918392 w 13705673"/>
              <a:gd name="connsiteY3" fmla="*/ 326292 h 1253472"/>
              <a:gd name="connsiteX4" fmla="*/ 7013892 w 13705673"/>
              <a:gd name="connsiteY4" fmla="*/ 148492 h 1253472"/>
              <a:gd name="connsiteX5" fmla="*/ 8398192 w 13705673"/>
              <a:gd name="connsiteY5" fmla="*/ 161192 h 1253472"/>
              <a:gd name="connsiteX6" fmla="*/ 9185592 w 13705673"/>
              <a:gd name="connsiteY6" fmla="*/ 237392 h 1253472"/>
              <a:gd name="connsiteX7" fmla="*/ 11916092 w 13705673"/>
              <a:gd name="connsiteY7" fmla="*/ 46892 h 1253472"/>
              <a:gd name="connsiteX8" fmla="*/ 13427392 w 13705673"/>
              <a:gd name="connsiteY8" fmla="*/ 135792 h 1253472"/>
              <a:gd name="connsiteX9" fmla="*/ 13681392 w 13705673"/>
              <a:gd name="connsiteY9" fmla="*/ 859692 h 1253472"/>
              <a:gd name="connsiteX10" fmla="*/ 13109892 w 13705673"/>
              <a:gd name="connsiteY10" fmla="*/ 1050192 h 1253472"/>
              <a:gd name="connsiteX11" fmla="*/ 10252392 w 13705673"/>
              <a:gd name="connsiteY11" fmla="*/ 999392 h 1253472"/>
              <a:gd name="connsiteX12" fmla="*/ 6645592 w 13705673"/>
              <a:gd name="connsiteY12" fmla="*/ 1075592 h 1253472"/>
              <a:gd name="connsiteX13" fmla="*/ 4816792 w 13705673"/>
              <a:gd name="connsiteY13" fmla="*/ 1202592 h 1253472"/>
              <a:gd name="connsiteX14" fmla="*/ 3749992 w 13705673"/>
              <a:gd name="connsiteY14" fmla="*/ 1253392 h 1253472"/>
              <a:gd name="connsiteX15" fmla="*/ 2632392 w 13705673"/>
              <a:gd name="connsiteY15" fmla="*/ 1215292 h 1253472"/>
              <a:gd name="connsiteX16" fmla="*/ 1578292 w 13705673"/>
              <a:gd name="connsiteY16" fmla="*/ 1227992 h 1253472"/>
              <a:gd name="connsiteX17" fmla="*/ 701992 w 13705673"/>
              <a:gd name="connsiteY17" fmla="*/ 1151792 h 1253472"/>
              <a:gd name="connsiteX18" fmla="*/ 193992 w 13705673"/>
              <a:gd name="connsiteY18" fmla="*/ 1024792 h 1253472"/>
              <a:gd name="connsiteX19" fmla="*/ 16192 w 13705673"/>
              <a:gd name="connsiteY19" fmla="*/ 770792 h 1253472"/>
              <a:gd name="connsiteX20" fmla="*/ 549592 w 13705673"/>
              <a:gd name="connsiteY20" fmla="*/ 338992 h 125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705673" h="1253472">
                <a:moveTo>
                  <a:pt x="549592" y="338992"/>
                </a:moveTo>
                <a:cubicBezTo>
                  <a:pt x="875559" y="228925"/>
                  <a:pt x="1436475" y="165425"/>
                  <a:pt x="1971992" y="110392"/>
                </a:cubicBezTo>
                <a:cubicBezTo>
                  <a:pt x="2507509" y="55359"/>
                  <a:pt x="3271625" y="-27191"/>
                  <a:pt x="3762692" y="8792"/>
                </a:cubicBezTo>
                <a:cubicBezTo>
                  <a:pt x="4253759" y="44775"/>
                  <a:pt x="4376525" y="303009"/>
                  <a:pt x="4918392" y="326292"/>
                </a:cubicBezTo>
                <a:cubicBezTo>
                  <a:pt x="5460259" y="349575"/>
                  <a:pt x="6433925" y="176009"/>
                  <a:pt x="7013892" y="148492"/>
                </a:cubicBezTo>
                <a:cubicBezTo>
                  <a:pt x="7593859" y="120975"/>
                  <a:pt x="8036242" y="146375"/>
                  <a:pt x="8398192" y="161192"/>
                </a:cubicBezTo>
                <a:cubicBezTo>
                  <a:pt x="8760142" y="176009"/>
                  <a:pt x="8599275" y="256442"/>
                  <a:pt x="9185592" y="237392"/>
                </a:cubicBezTo>
                <a:cubicBezTo>
                  <a:pt x="9771909" y="218342"/>
                  <a:pt x="11209126" y="63825"/>
                  <a:pt x="11916092" y="46892"/>
                </a:cubicBezTo>
                <a:cubicBezTo>
                  <a:pt x="12623058" y="29959"/>
                  <a:pt x="13133175" y="325"/>
                  <a:pt x="13427392" y="135792"/>
                </a:cubicBezTo>
                <a:cubicBezTo>
                  <a:pt x="13721609" y="271259"/>
                  <a:pt x="13734309" y="707292"/>
                  <a:pt x="13681392" y="859692"/>
                </a:cubicBezTo>
                <a:cubicBezTo>
                  <a:pt x="13628475" y="1012092"/>
                  <a:pt x="13681392" y="1026909"/>
                  <a:pt x="13109892" y="1050192"/>
                </a:cubicBezTo>
                <a:cubicBezTo>
                  <a:pt x="12538392" y="1073475"/>
                  <a:pt x="11329775" y="995159"/>
                  <a:pt x="10252392" y="999392"/>
                </a:cubicBezTo>
                <a:cubicBezTo>
                  <a:pt x="9175009" y="1003625"/>
                  <a:pt x="7551525" y="1041725"/>
                  <a:pt x="6645592" y="1075592"/>
                </a:cubicBezTo>
                <a:cubicBezTo>
                  <a:pt x="5739659" y="1109459"/>
                  <a:pt x="5299392" y="1172959"/>
                  <a:pt x="4816792" y="1202592"/>
                </a:cubicBezTo>
                <a:cubicBezTo>
                  <a:pt x="4334192" y="1232225"/>
                  <a:pt x="4114059" y="1251275"/>
                  <a:pt x="3749992" y="1253392"/>
                </a:cubicBezTo>
                <a:cubicBezTo>
                  <a:pt x="3385925" y="1255509"/>
                  <a:pt x="2632392" y="1215292"/>
                  <a:pt x="2632392" y="1215292"/>
                </a:cubicBezTo>
                <a:cubicBezTo>
                  <a:pt x="2270442" y="1211059"/>
                  <a:pt x="1900025" y="1238575"/>
                  <a:pt x="1578292" y="1227992"/>
                </a:cubicBezTo>
                <a:cubicBezTo>
                  <a:pt x="1256559" y="1217409"/>
                  <a:pt x="932709" y="1185659"/>
                  <a:pt x="701992" y="1151792"/>
                </a:cubicBezTo>
                <a:cubicBezTo>
                  <a:pt x="471275" y="1117925"/>
                  <a:pt x="308292" y="1088292"/>
                  <a:pt x="193992" y="1024792"/>
                </a:cubicBezTo>
                <a:cubicBezTo>
                  <a:pt x="79692" y="961292"/>
                  <a:pt x="-45191" y="880859"/>
                  <a:pt x="16192" y="770792"/>
                </a:cubicBezTo>
                <a:cubicBezTo>
                  <a:pt x="77575" y="660725"/>
                  <a:pt x="223625" y="449059"/>
                  <a:pt x="549592" y="338992"/>
                </a:cubicBezTo>
                <a:close/>
              </a:path>
            </a:pathLst>
          </a:custGeom>
          <a:solidFill>
            <a:srgbClr val="9F8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877255" y="-1926767"/>
            <a:ext cx="6885946" cy="9237830"/>
            <a:chOff x="-6604444" y="-2517317"/>
            <a:chExt cx="6885946" cy="923783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00000">
              <a:off x="-6587604" y="1995834"/>
              <a:ext cx="3291847" cy="3291847"/>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00000">
              <a:off x="-6460464" y="-1466524"/>
              <a:ext cx="3291847" cy="3291847"/>
            </a:xfrm>
            <a:prstGeom prst="rect">
              <a:avLst/>
            </a:prstGeom>
          </p:spPr>
        </p:pic>
        <p:grpSp>
          <p:nvGrpSpPr>
            <p:cNvPr id="2" name="Group 1"/>
            <p:cNvGrpSpPr/>
            <p:nvPr/>
          </p:nvGrpSpPr>
          <p:grpSpPr>
            <a:xfrm>
              <a:off x="-6604444" y="-2517317"/>
              <a:ext cx="6885946" cy="9237830"/>
              <a:chOff x="-1620523" y="-1730979"/>
              <a:chExt cx="6885946" cy="923783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00000">
                <a:off x="-1620523" y="1210630"/>
                <a:ext cx="3291847" cy="3291847"/>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100000">
                <a:off x="55876" y="-1545272"/>
                <a:ext cx="3291847" cy="3291847"/>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100000">
                <a:off x="1973576" y="-1730979"/>
                <a:ext cx="3291847" cy="3291847"/>
              </a:xfrm>
              <a:prstGeom prst="rect">
                <a:avLst/>
              </a:prstGeom>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00000">
                <a:off x="-1315724" y="4215004"/>
                <a:ext cx="3291847" cy="3291847"/>
              </a:xfrm>
              <a:prstGeom prst="rect">
                <a:avLst/>
              </a:prstGeom>
            </p:spPr>
          </p:pic>
        </p:grpSp>
      </p:grpSp>
      <p:sp>
        <p:nvSpPr>
          <p:cNvPr id="11" name="Rectangle 10"/>
          <p:cNvSpPr/>
          <p:nvPr/>
        </p:nvSpPr>
        <p:spPr>
          <a:xfrm>
            <a:off x="5896384" y="1758122"/>
            <a:ext cx="6096000" cy="4524315"/>
          </a:xfrm>
          <a:prstGeom prst="rect">
            <a:avLst/>
          </a:prstGeom>
        </p:spPr>
        <p:txBody>
          <a:bodyPr>
            <a:spAutoFit/>
          </a:bodyPr>
          <a:lstStyle/>
          <a:p>
            <a:r>
              <a:rPr lang="ro-RO" sz="3200" dirty="0"/>
              <a:t>Un tânăr orfan, </a:t>
            </a:r>
            <a:r>
              <a:rPr lang="ro-RO" sz="3200" dirty="0" err="1"/>
              <a:t>Stoicea</a:t>
            </a:r>
            <a:r>
              <a:rPr lang="ro-RO" sz="3200" dirty="0"/>
              <a:t>, ispitit de dorința îmbogățirii, merge la un bătrân morar, despre care oamenii cred ca si-a vândut sufletul diavolului. Bătrânul îl ,,căpătuiește”, fără ca tânărul să realizeze că prețul bogăției trecătoare și iluzorii este chiar robia veșnică în slujba necuratului.</a:t>
            </a:r>
          </a:p>
        </p:txBody>
      </p:sp>
      <p:sp>
        <p:nvSpPr>
          <p:cNvPr id="13" name="TextBox 12"/>
          <p:cNvSpPr txBox="1"/>
          <p:nvPr/>
        </p:nvSpPr>
        <p:spPr>
          <a:xfrm>
            <a:off x="5896384" y="898481"/>
            <a:ext cx="5869630" cy="523220"/>
          </a:xfrm>
          <a:prstGeom prst="rect">
            <a:avLst/>
          </a:prstGeom>
          <a:noFill/>
        </p:spPr>
        <p:txBody>
          <a:bodyPr wrap="square" rtlCol="0">
            <a:spAutoFit/>
          </a:bodyPr>
          <a:lstStyle/>
          <a:p>
            <a:r>
              <a:rPr lang="ro-RO" sz="2800" i="1" u="sng" dirty="0"/>
              <a:t>Moara lui Călifar de Gala Galaction</a:t>
            </a:r>
          </a:p>
        </p:txBody>
      </p:sp>
      <p:pic>
        <p:nvPicPr>
          <p:cNvPr id="2050" name="Picture 2" descr="Moara lui Califar by Gala Galaction | Goodreads">
            <a:extLst>
              <a:ext uri="{FF2B5EF4-FFF2-40B4-BE49-F238E27FC236}">
                <a16:creationId xmlns="" xmlns:a16="http://schemas.microsoft.com/office/drawing/2014/main" id="{1F03707A-EAAA-4B8E-84F1-15443748BC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857" y="1527618"/>
            <a:ext cx="2836641" cy="4402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41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750"/>
                                        <p:tgtEl>
                                          <p:spTgt spid="11"/>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par>
                          <p:cTn id="16" fill="hold">
                            <p:stCondLst>
                              <p:cond delay="2000"/>
                            </p:stCondLst>
                            <p:childTnLst>
                              <p:par>
                                <p:cTn id="17" presetID="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750" fill="hold"/>
                                        <p:tgtEl>
                                          <p:spTgt spid="3"/>
                                        </p:tgtEl>
                                        <p:attrNameLst>
                                          <p:attrName>ppt_x</p:attrName>
                                        </p:attrNameLst>
                                      </p:cBhvr>
                                      <p:tavLst>
                                        <p:tav tm="0">
                                          <p:val>
                                            <p:strVal val="0-#ppt_w/2"/>
                                          </p:val>
                                        </p:tav>
                                        <p:tav tm="100000">
                                          <p:val>
                                            <p:strVal val="#ppt_x"/>
                                          </p:val>
                                        </p:tav>
                                      </p:tavLst>
                                    </p:anim>
                                    <p:anim calcmode="lin" valueType="num">
                                      <p:cBhvr additive="base">
                                        <p:cTn id="25" dur="750" fill="hold"/>
                                        <p:tgtEl>
                                          <p:spTgt spid="3"/>
                                        </p:tgtEl>
                                        <p:attrNameLst>
                                          <p:attrName>ppt_y</p:attrName>
                                        </p:attrNameLst>
                                      </p:cBhvr>
                                      <p:tavLst>
                                        <p:tav tm="0">
                                          <p:val>
                                            <p:strVal val="#ppt_y"/>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p:nvPr/>
        </p:nvSpPr>
        <p:spPr>
          <a:xfrm>
            <a:off x="76067" y="-495300"/>
            <a:ext cx="6388233" cy="8089900"/>
          </a:xfrm>
          <a:custGeom>
            <a:avLst/>
            <a:gdLst>
              <a:gd name="connsiteX0" fmla="*/ 216033 w 6388233"/>
              <a:gd name="connsiteY0" fmla="*/ 0 h 8089900"/>
              <a:gd name="connsiteX1" fmla="*/ 304933 w 6388233"/>
              <a:gd name="connsiteY1" fmla="*/ 1625600 h 8089900"/>
              <a:gd name="connsiteX2" fmla="*/ 266833 w 6388233"/>
              <a:gd name="connsiteY2" fmla="*/ 3276600 h 8089900"/>
              <a:gd name="connsiteX3" fmla="*/ 133 w 6388233"/>
              <a:gd name="connsiteY3" fmla="*/ 3987800 h 8089900"/>
              <a:gd name="connsiteX4" fmla="*/ 304933 w 6388233"/>
              <a:gd name="connsiteY4" fmla="*/ 5969000 h 8089900"/>
              <a:gd name="connsiteX5" fmla="*/ 190633 w 6388233"/>
              <a:gd name="connsiteY5" fmla="*/ 7264400 h 8089900"/>
              <a:gd name="connsiteX6" fmla="*/ 901833 w 6388233"/>
              <a:gd name="connsiteY6" fmla="*/ 7442200 h 8089900"/>
              <a:gd name="connsiteX7" fmla="*/ 1841633 w 6388233"/>
              <a:gd name="connsiteY7" fmla="*/ 7086600 h 8089900"/>
              <a:gd name="connsiteX8" fmla="*/ 3518033 w 6388233"/>
              <a:gd name="connsiteY8" fmla="*/ 7467600 h 8089900"/>
              <a:gd name="connsiteX9" fmla="*/ 4851533 w 6388233"/>
              <a:gd name="connsiteY9" fmla="*/ 7048500 h 8089900"/>
              <a:gd name="connsiteX10" fmla="*/ 5804033 w 6388233"/>
              <a:gd name="connsiteY10" fmla="*/ 7734300 h 8089900"/>
              <a:gd name="connsiteX11" fmla="*/ 6388233 w 6388233"/>
              <a:gd name="connsiteY11" fmla="*/ 8089900 h 808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88233" h="8089900">
                <a:moveTo>
                  <a:pt x="216033" y="0"/>
                </a:moveTo>
                <a:cubicBezTo>
                  <a:pt x="256249" y="539750"/>
                  <a:pt x="296466" y="1079500"/>
                  <a:pt x="304933" y="1625600"/>
                </a:cubicBezTo>
                <a:cubicBezTo>
                  <a:pt x="313400" y="2171700"/>
                  <a:pt x="317633" y="2882900"/>
                  <a:pt x="266833" y="3276600"/>
                </a:cubicBezTo>
                <a:cubicBezTo>
                  <a:pt x="216033" y="3670300"/>
                  <a:pt x="-6217" y="3539067"/>
                  <a:pt x="133" y="3987800"/>
                </a:cubicBezTo>
                <a:cubicBezTo>
                  <a:pt x="6483" y="4436533"/>
                  <a:pt x="273183" y="5422900"/>
                  <a:pt x="304933" y="5969000"/>
                </a:cubicBezTo>
                <a:cubicBezTo>
                  <a:pt x="336683" y="6515100"/>
                  <a:pt x="91150" y="7018867"/>
                  <a:pt x="190633" y="7264400"/>
                </a:cubicBezTo>
                <a:cubicBezTo>
                  <a:pt x="290116" y="7509933"/>
                  <a:pt x="626666" y="7471833"/>
                  <a:pt x="901833" y="7442200"/>
                </a:cubicBezTo>
                <a:cubicBezTo>
                  <a:pt x="1177000" y="7412567"/>
                  <a:pt x="1405600" y="7082367"/>
                  <a:pt x="1841633" y="7086600"/>
                </a:cubicBezTo>
                <a:cubicBezTo>
                  <a:pt x="2277666" y="7090833"/>
                  <a:pt x="3016383" y="7473950"/>
                  <a:pt x="3518033" y="7467600"/>
                </a:cubicBezTo>
                <a:cubicBezTo>
                  <a:pt x="4019683" y="7461250"/>
                  <a:pt x="4470533" y="7004050"/>
                  <a:pt x="4851533" y="7048500"/>
                </a:cubicBezTo>
                <a:cubicBezTo>
                  <a:pt x="5232533" y="7092950"/>
                  <a:pt x="5547916" y="7560733"/>
                  <a:pt x="5804033" y="7734300"/>
                </a:cubicBezTo>
                <a:cubicBezTo>
                  <a:pt x="6060150" y="7907867"/>
                  <a:pt x="6224191" y="7998883"/>
                  <a:pt x="6388233" y="8089900"/>
                </a:cubicBezTo>
              </a:path>
            </a:pathLst>
          </a:custGeom>
          <a:noFill/>
          <a:ln w="38100">
            <a:solidFill>
              <a:srgbClr val="949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8719367" y="-997037"/>
            <a:ext cx="3381358" cy="9277437"/>
          </a:xfrm>
          <a:custGeom>
            <a:avLst/>
            <a:gdLst>
              <a:gd name="connsiteX0" fmla="*/ 119833 w 3381358"/>
              <a:gd name="connsiteY0" fmla="*/ 82637 h 9277437"/>
              <a:gd name="connsiteX1" fmla="*/ 132533 w 3381358"/>
              <a:gd name="connsiteY1" fmla="*/ 146137 h 9277437"/>
              <a:gd name="connsiteX2" fmla="*/ 1466033 w 3381358"/>
              <a:gd name="connsiteY2" fmla="*/ 1428837 h 9277437"/>
              <a:gd name="connsiteX3" fmla="*/ 3028133 w 3381358"/>
              <a:gd name="connsiteY3" fmla="*/ 1200237 h 9277437"/>
              <a:gd name="connsiteX4" fmla="*/ 3307533 w 3381358"/>
              <a:gd name="connsiteY4" fmla="*/ 2432137 h 9277437"/>
              <a:gd name="connsiteX5" fmla="*/ 2596333 w 3381358"/>
              <a:gd name="connsiteY5" fmla="*/ 3168737 h 9277437"/>
              <a:gd name="connsiteX6" fmla="*/ 3269433 w 3381358"/>
              <a:gd name="connsiteY6" fmla="*/ 4426037 h 9277437"/>
              <a:gd name="connsiteX7" fmla="*/ 2990033 w 3381358"/>
              <a:gd name="connsiteY7" fmla="*/ 5505537 h 9277437"/>
              <a:gd name="connsiteX8" fmla="*/ 3040833 w 3381358"/>
              <a:gd name="connsiteY8" fmla="*/ 6229437 h 9277437"/>
              <a:gd name="connsiteX9" fmla="*/ 3358333 w 3381358"/>
              <a:gd name="connsiteY9" fmla="*/ 6788237 h 9277437"/>
              <a:gd name="connsiteX10" fmla="*/ 2329633 w 3381358"/>
              <a:gd name="connsiteY10" fmla="*/ 8718637 h 9277437"/>
              <a:gd name="connsiteX11" fmla="*/ 2329633 w 3381358"/>
              <a:gd name="connsiteY11" fmla="*/ 8731337 h 9277437"/>
              <a:gd name="connsiteX12" fmla="*/ 2329633 w 3381358"/>
              <a:gd name="connsiteY12" fmla="*/ 8731337 h 9277437"/>
              <a:gd name="connsiteX13" fmla="*/ 1974033 w 3381358"/>
              <a:gd name="connsiteY13" fmla="*/ 9277437 h 927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81358" h="9277437">
                <a:moveTo>
                  <a:pt x="119833" y="82637"/>
                </a:moveTo>
                <a:cubicBezTo>
                  <a:pt x="13999" y="2203"/>
                  <a:pt x="-91834" y="-78230"/>
                  <a:pt x="132533" y="146137"/>
                </a:cubicBezTo>
                <a:cubicBezTo>
                  <a:pt x="356900" y="370504"/>
                  <a:pt x="983433" y="1253154"/>
                  <a:pt x="1466033" y="1428837"/>
                </a:cubicBezTo>
                <a:cubicBezTo>
                  <a:pt x="1948633" y="1604520"/>
                  <a:pt x="2721216" y="1033020"/>
                  <a:pt x="3028133" y="1200237"/>
                </a:cubicBezTo>
                <a:cubicBezTo>
                  <a:pt x="3335050" y="1367454"/>
                  <a:pt x="3379500" y="2104054"/>
                  <a:pt x="3307533" y="2432137"/>
                </a:cubicBezTo>
                <a:cubicBezTo>
                  <a:pt x="3235566" y="2760220"/>
                  <a:pt x="2602683" y="2836420"/>
                  <a:pt x="2596333" y="3168737"/>
                </a:cubicBezTo>
                <a:cubicBezTo>
                  <a:pt x="2589983" y="3501054"/>
                  <a:pt x="3203816" y="4036570"/>
                  <a:pt x="3269433" y="4426037"/>
                </a:cubicBezTo>
                <a:cubicBezTo>
                  <a:pt x="3335050" y="4815504"/>
                  <a:pt x="3028133" y="5204970"/>
                  <a:pt x="2990033" y="5505537"/>
                </a:cubicBezTo>
                <a:cubicBezTo>
                  <a:pt x="2951933" y="5806104"/>
                  <a:pt x="2979450" y="6015654"/>
                  <a:pt x="3040833" y="6229437"/>
                </a:cubicBezTo>
                <a:cubicBezTo>
                  <a:pt x="3102216" y="6443220"/>
                  <a:pt x="3476866" y="6373370"/>
                  <a:pt x="3358333" y="6788237"/>
                </a:cubicBezTo>
                <a:cubicBezTo>
                  <a:pt x="3239800" y="7203104"/>
                  <a:pt x="2329633" y="8718637"/>
                  <a:pt x="2329633" y="8718637"/>
                </a:cubicBezTo>
                <a:cubicBezTo>
                  <a:pt x="2158183" y="9042487"/>
                  <a:pt x="2329633" y="8731337"/>
                  <a:pt x="2329633" y="8731337"/>
                </a:cubicBezTo>
                <a:lnTo>
                  <a:pt x="2329633" y="8731337"/>
                </a:lnTo>
                <a:lnTo>
                  <a:pt x="1974033" y="9277437"/>
                </a:lnTo>
              </a:path>
            </a:pathLst>
          </a:custGeom>
          <a:noFill/>
          <a:ln w="38100">
            <a:solidFill>
              <a:srgbClr val="949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885347" y="6489588"/>
            <a:ext cx="9129278" cy="985189"/>
          </a:xfrm>
          <a:custGeom>
            <a:avLst/>
            <a:gdLst>
              <a:gd name="connsiteX0" fmla="*/ 8878153 w 9129278"/>
              <a:gd name="connsiteY0" fmla="*/ 165212 h 985189"/>
              <a:gd name="connsiteX1" fmla="*/ 7214453 w 9129278"/>
              <a:gd name="connsiteY1" fmla="*/ 127112 h 985189"/>
              <a:gd name="connsiteX2" fmla="*/ 5842853 w 9129278"/>
              <a:gd name="connsiteY2" fmla="*/ 190612 h 985189"/>
              <a:gd name="connsiteX3" fmla="*/ 4547453 w 9129278"/>
              <a:gd name="connsiteY3" fmla="*/ 190612 h 985189"/>
              <a:gd name="connsiteX4" fmla="*/ 3048853 w 9129278"/>
              <a:gd name="connsiteY4" fmla="*/ 112 h 985189"/>
              <a:gd name="connsiteX5" fmla="*/ 2337653 w 9129278"/>
              <a:gd name="connsiteY5" fmla="*/ 165212 h 985189"/>
              <a:gd name="connsiteX6" fmla="*/ 1308953 w 9129278"/>
              <a:gd name="connsiteY6" fmla="*/ 317612 h 985189"/>
              <a:gd name="connsiteX7" fmla="*/ 13553 w 9129278"/>
              <a:gd name="connsiteY7" fmla="*/ 597012 h 985189"/>
              <a:gd name="connsiteX8" fmla="*/ 750153 w 9129278"/>
              <a:gd name="connsiteY8" fmla="*/ 978012 h 985189"/>
              <a:gd name="connsiteX9" fmla="*/ 2578953 w 9129278"/>
              <a:gd name="connsiteY9" fmla="*/ 825612 h 985189"/>
              <a:gd name="connsiteX10" fmla="*/ 4280753 w 9129278"/>
              <a:gd name="connsiteY10" fmla="*/ 571612 h 985189"/>
              <a:gd name="connsiteX11" fmla="*/ 7150953 w 9129278"/>
              <a:gd name="connsiteY11" fmla="*/ 736712 h 985189"/>
              <a:gd name="connsiteX12" fmla="*/ 8941653 w 9129278"/>
              <a:gd name="connsiteY12" fmla="*/ 787512 h 985189"/>
              <a:gd name="connsiteX13" fmla="*/ 8878153 w 9129278"/>
              <a:gd name="connsiteY13" fmla="*/ 165212 h 98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9278" h="985189">
                <a:moveTo>
                  <a:pt x="8878153" y="165212"/>
                </a:moveTo>
                <a:cubicBezTo>
                  <a:pt x="8590286" y="55145"/>
                  <a:pt x="7720336" y="122879"/>
                  <a:pt x="7214453" y="127112"/>
                </a:cubicBezTo>
                <a:cubicBezTo>
                  <a:pt x="6708570" y="131345"/>
                  <a:pt x="6287353" y="180029"/>
                  <a:pt x="5842853" y="190612"/>
                </a:cubicBezTo>
                <a:cubicBezTo>
                  <a:pt x="5398353" y="201195"/>
                  <a:pt x="5013120" y="222362"/>
                  <a:pt x="4547453" y="190612"/>
                </a:cubicBezTo>
                <a:cubicBezTo>
                  <a:pt x="4081786" y="158862"/>
                  <a:pt x="3417153" y="4345"/>
                  <a:pt x="3048853" y="112"/>
                </a:cubicBezTo>
                <a:cubicBezTo>
                  <a:pt x="2680553" y="-4121"/>
                  <a:pt x="2627636" y="112295"/>
                  <a:pt x="2337653" y="165212"/>
                </a:cubicBezTo>
                <a:cubicBezTo>
                  <a:pt x="2047670" y="218129"/>
                  <a:pt x="1696303" y="245645"/>
                  <a:pt x="1308953" y="317612"/>
                </a:cubicBezTo>
                <a:cubicBezTo>
                  <a:pt x="921603" y="389579"/>
                  <a:pt x="106686" y="486945"/>
                  <a:pt x="13553" y="597012"/>
                </a:cubicBezTo>
                <a:cubicBezTo>
                  <a:pt x="-79580" y="707079"/>
                  <a:pt x="322586" y="939912"/>
                  <a:pt x="750153" y="978012"/>
                </a:cubicBezTo>
                <a:cubicBezTo>
                  <a:pt x="1177720" y="1016112"/>
                  <a:pt x="1990520" y="893345"/>
                  <a:pt x="2578953" y="825612"/>
                </a:cubicBezTo>
                <a:cubicBezTo>
                  <a:pt x="3167386" y="757879"/>
                  <a:pt x="3518753" y="586429"/>
                  <a:pt x="4280753" y="571612"/>
                </a:cubicBezTo>
                <a:cubicBezTo>
                  <a:pt x="5042753" y="556795"/>
                  <a:pt x="6374136" y="700729"/>
                  <a:pt x="7150953" y="736712"/>
                </a:cubicBezTo>
                <a:cubicBezTo>
                  <a:pt x="7927770" y="772695"/>
                  <a:pt x="8651670" y="878529"/>
                  <a:pt x="8941653" y="787512"/>
                </a:cubicBezTo>
                <a:cubicBezTo>
                  <a:pt x="9231636" y="696495"/>
                  <a:pt x="9166020" y="275279"/>
                  <a:pt x="8878153" y="165212"/>
                </a:cubicBezTo>
                <a:close/>
              </a:path>
            </a:pathLst>
          </a:custGeom>
          <a:solidFill>
            <a:srgbClr val="9F8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4000" y="2989577"/>
            <a:ext cx="3868423" cy="3868423"/>
          </a:xfrm>
          <a:prstGeom prst="rect">
            <a:avLst/>
          </a:prstGeom>
        </p:spPr>
      </p:pic>
      <p:sp>
        <p:nvSpPr>
          <p:cNvPr id="16" name="Freeform 15"/>
          <p:cNvSpPr/>
          <p:nvPr/>
        </p:nvSpPr>
        <p:spPr>
          <a:xfrm rot="15300000">
            <a:off x="672219" y="-3430145"/>
            <a:ext cx="3381358" cy="9277437"/>
          </a:xfrm>
          <a:custGeom>
            <a:avLst/>
            <a:gdLst>
              <a:gd name="connsiteX0" fmla="*/ 119833 w 3381358"/>
              <a:gd name="connsiteY0" fmla="*/ 82637 h 9277437"/>
              <a:gd name="connsiteX1" fmla="*/ 132533 w 3381358"/>
              <a:gd name="connsiteY1" fmla="*/ 146137 h 9277437"/>
              <a:gd name="connsiteX2" fmla="*/ 1466033 w 3381358"/>
              <a:gd name="connsiteY2" fmla="*/ 1428837 h 9277437"/>
              <a:gd name="connsiteX3" fmla="*/ 3028133 w 3381358"/>
              <a:gd name="connsiteY3" fmla="*/ 1200237 h 9277437"/>
              <a:gd name="connsiteX4" fmla="*/ 3307533 w 3381358"/>
              <a:gd name="connsiteY4" fmla="*/ 2432137 h 9277437"/>
              <a:gd name="connsiteX5" fmla="*/ 2596333 w 3381358"/>
              <a:gd name="connsiteY5" fmla="*/ 3168737 h 9277437"/>
              <a:gd name="connsiteX6" fmla="*/ 3269433 w 3381358"/>
              <a:gd name="connsiteY6" fmla="*/ 4426037 h 9277437"/>
              <a:gd name="connsiteX7" fmla="*/ 2990033 w 3381358"/>
              <a:gd name="connsiteY7" fmla="*/ 5505537 h 9277437"/>
              <a:gd name="connsiteX8" fmla="*/ 3040833 w 3381358"/>
              <a:gd name="connsiteY8" fmla="*/ 6229437 h 9277437"/>
              <a:gd name="connsiteX9" fmla="*/ 3358333 w 3381358"/>
              <a:gd name="connsiteY9" fmla="*/ 6788237 h 9277437"/>
              <a:gd name="connsiteX10" fmla="*/ 2329633 w 3381358"/>
              <a:gd name="connsiteY10" fmla="*/ 8718637 h 9277437"/>
              <a:gd name="connsiteX11" fmla="*/ 2329633 w 3381358"/>
              <a:gd name="connsiteY11" fmla="*/ 8731337 h 9277437"/>
              <a:gd name="connsiteX12" fmla="*/ 2329633 w 3381358"/>
              <a:gd name="connsiteY12" fmla="*/ 8731337 h 9277437"/>
              <a:gd name="connsiteX13" fmla="*/ 1974033 w 3381358"/>
              <a:gd name="connsiteY13" fmla="*/ 9277437 h 927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81358" h="9277437">
                <a:moveTo>
                  <a:pt x="119833" y="82637"/>
                </a:moveTo>
                <a:cubicBezTo>
                  <a:pt x="13999" y="2203"/>
                  <a:pt x="-91834" y="-78230"/>
                  <a:pt x="132533" y="146137"/>
                </a:cubicBezTo>
                <a:cubicBezTo>
                  <a:pt x="356900" y="370504"/>
                  <a:pt x="983433" y="1253154"/>
                  <a:pt x="1466033" y="1428837"/>
                </a:cubicBezTo>
                <a:cubicBezTo>
                  <a:pt x="1948633" y="1604520"/>
                  <a:pt x="2721216" y="1033020"/>
                  <a:pt x="3028133" y="1200237"/>
                </a:cubicBezTo>
                <a:cubicBezTo>
                  <a:pt x="3335050" y="1367454"/>
                  <a:pt x="3379500" y="2104054"/>
                  <a:pt x="3307533" y="2432137"/>
                </a:cubicBezTo>
                <a:cubicBezTo>
                  <a:pt x="3235566" y="2760220"/>
                  <a:pt x="2602683" y="2836420"/>
                  <a:pt x="2596333" y="3168737"/>
                </a:cubicBezTo>
                <a:cubicBezTo>
                  <a:pt x="2589983" y="3501054"/>
                  <a:pt x="3203816" y="4036570"/>
                  <a:pt x="3269433" y="4426037"/>
                </a:cubicBezTo>
                <a:cubicBezTo>
                  <a:pt x="3335050" y="4815504"/>
                  <a:pt x="3028133" y="5204970"/>
                  <a:pt x="2990033" y="5505537"/>
                </a:cubicBezTo>
                <a:cubicBezTo>
                  <a:pt x="2951933" y="5806104"/>
                  <a:pt x="2979450" y="6015654"/>
                  <a:pt x="3040833" y="6229437"/>
                </a:cubicBezTo>
                <a:cubicBezTo>
                  <a:pt x="3102216" y="6443220"/>
                  <a:pt x="3476866" y="6373370"/>
                  <a:pt x="3358333" y="6788237"/>
                </a:cubicBezTo>
                <a:cubicBezTo>
                  <a:pt x="3239800" y="7203104"/>
                  <a:pt x="2329633" y="8718637"/>
                  <a:pt x="2329633" y="8718637"/>
                </a:cubicBezTo>
                <a:cubicBezTo>
                  <a:pt x="2158183" y="9042487"/>
                  <a:pt x="2329633" y="8731337"/>
                  <a:pt x="2329633" y="8731337"/>
                </a:cubicBezTo>
                <a:lnTo>
                  <a:pt x="2329633" y="8731337"/>
                </a:lnTo>
                <a:lnTo>
                  <a:pt x="1974033" y="9277437"/>
                </a:lnTo>
              </a:path>
            </a:pathLst>
          </a:custGeom>
          <a:noFill/>
          <a:ln w="38100">
            <a:solidFill>
              <a:srgbClr val="949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700000">
            <a:off x="5486401" y="-1876949"/>
            <a:ext cx="7886700" cy="4042981"/>
          </a:xfrm>
          <a:custGeom>
            <a:avLst/>
            <a:gdLst>
              <a:gd name="connsiteX0" fmla="*/ 0 w 7886700"/>
              <a:gd name="connsiteY0" fmla="*/ 0 h 4042981"/>
              <a:gd name="connsiteX1" fmla="*/ 571500 w 7886700"/>
              <a:gd name="connsiteY1" fmla="*/ 749300 h 4042981"/>
              <a:gd name="connsiteX2" fmla="*/ 2451100 w 7886700"/>
              <a:gd name="connsiteY2" fmla="*/ 1193800 h 4042981"/>
              <a:gd name="connsiteX3" fmla="*/ 3340100 w 7886700"/>
              <a:gd name="connsiteY3" fmla="*/ 1714500 h 4042981"/>
              <a:gd name="connsiteX4" fmla="*/ 4000500 w 7886700"/>
              <a:gd name="connsiteY4" fmla="*/ 2286000 h 4042981"/>
              <a:gd name="connsiteX5" fmla="*/ 5410200 w 7886700"/>
              <a:gd name="connsiteY5" fmla="*/ 1993900 h 4042981"/>
              <a:gd name="connsiteX6" fmla="*/ 5892800 w 7886700"/>
              <a:gd name="connsiteY6" fmla="*/ 3797300 h 4042981"/>
              <a:gd name="connsiteX7" fmla="*/ 7505700 w 7886700"/>
              <a:gd name="connsiteY7" fmla="*/ 4025900 h 4042981"/>
              <a:gd name="connsiteX8" fmla="*/ 7505700 w 7886700"/>
              <a:gd name="connsiteY8" fmla="*/ 4025900 h 4042981"/>
              <a:gd name="connsiteX9" fmla="*/ 7886700 w 7886700"/>
              <a:gd name="connsiteY9" fmla="*/ 3987800 h 404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86700" h="4042981">
                <a:moveTo>
                  <a:pt x="0" y="0"/>
                </a:moveTo>
                <a:cubicBezTo>
                  <a:pt x="81491" y="275166"/>
                  <a:pt x="162983" y="550333"/>
                  <a:pt x="571500" y="749300"/>
                </a:cubicBezTo>
                <a:cubicBezTo>
                  <a:pt x="980017" y="948267"/>
                  <a:pt x="1989667" y="1032933"/>
                  <a:pt x="2451100" y="1193800"/>
                </a:cubicBezTo>
                <a:cubicBezTo>
                  <a:pt x="2912533" y="1354667"/>
                  <a:pt x="3081867" y="1532467"/>
                  <a:pt x="3340100" y="1714500"/>
                </a:cubicBezTo>
                <a:cubicBezTo>
                  <a:pt x="3598333" y="1896533"/>
                  <a:pt x="3655483" y="2239433"/>
                  <a:pt x="4000500" y="2286000"/>
                </a:cubicBezTo>
                <a:cubicBezTo>
                  <a:pt x="4345517" y="2332567"/>
                  <a:pt x="5094817" y="1742017"/>
                  <a:pt x="5410200" y="1993900"/>
                </a:cubicBezTo>
                <a:cubicBezTo>
                  <a:pt x="5725583" y="2245783"/>
                  <a:pt x="5543550" y="3458633"/>
                  <a:pt x="5892800" y="3797300"/>
                </a:cubicBezTo>
                <a:cubicBezTo>
                  <a:pt x="6242050" y="4135967"/>
                  <a:pt x="7505700" y="4025900"/>
                  <a:pt x="7505700" y="4025900"/>
                </a:cubicBezTo>
                <a:lnTo>
                  <a:pt x="7505700" y="4025900"/>
                </a:lnTo>
                <a:lnTo>
                  <a:pt x="7886700" y="3987800"/>
                </a:lnTo>
              </a:path>
            </a:pathLst>
          </a:custGeom>
          <a:noFill/>
          <a:ln w="38100">
            <a:solidFill>
              <a:srgbClr val="949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73310" y="1162071"/>
            <a:ext cx="5999408" cy="5262979"/>
          </a:xfrm>
          <a:prstGeom prst="rect">
            <a:avLst/>
          </a:prstGeom>
        </p:spPr>
        <p:txBody>
          <a:bodyPr wrap="square">
            <a:spAutoFit/>
          </a:bodyPr>
          <a:lstStyle/>
          <a:p>
            <a:r>
              <a:rPr lang="ro-RO" sz="2400" dirty="0">
                <a:effectLst>
                  <a:outerShdw blurRad="38100" dist="38100" dir="2700000" algn="tl">
                    <a:srgbClr val="000000">
                      <a:alpha val="43137"/>
                    </a:srgbClr>
                  </a:outerShdw>
                </a:effectLst>
              </a:rPr>
              <a:t>Ghiță, un cizmar sărac, modest, dar cinstit ia hotărârea de a lua în arendă hanul de lângă Moara cu noroc, un loc aflat la o răscruce de drumuri, într-o vale pustie, </a:t>
            </a:r>
            <a:r>
              <a:rPr lang="ro-RO" sz="2400" dirty="0" err="1">
                <a:effectLst>
                  <a:outerShdw blurRad="38100" dist="38100" dir="2700000" algn="tl">
                    <a:srgbClr val="000000">
                      <a:alpha val="43137"/>
                    </a:srgbClr>
                  </a:outerShdw>
                </a:effectLst>
              </a:rPr>
              <a:t>ciu</a:t>
            </a:r>
            <a:r>
              <a:rPr lang="ro-RO" sz="2400" dirty="0">
                <a:effectLst>
                  <a:outerShdw blurRad="38100" dist="38100" dir="2700000" algn="tl">
                    <a:srgbClr val="000000">
                      <a:alpha val="43137"/>
                    </a:srgbClr>
                  </a:outerShdw>
                </a:effectLst>
              </a:rPr>
              <a:t> scopul de a câștiga bani spre binele familiei. O perioadă, alături de soția și de soacra sa, </a:t>
            </a:r>
            <a:r>
              <a:rPr lang="ro-RO" sz="2400" dirty="0" err="1">
                <a:effectLst>
                  <a:outerShdw blurRad="38100" dist="38100" dir="2700000" algn="tl">
                    <a:srgbClr val="000000">
                      <a:alpha val="43137"/>
                    </a:srgbClr>
                  </a:outerShdw>
                </a:effectLst>
              </a:rPr>
              <a:t>câstigă</a:t>
            </a:r>
            <a:r>
              <a:rPr lang="ro-RO" sz="2400" dirty="0">
                <a:effectLst>
                  <a:outerShdw blurRad="38100" dist="38100" dir="2700000" algn="tl">
                    <a:srgbClr val="000000">
                      <a:alpha val="43137"/>
                    </a:srgbClr>
                  </a:outerShdw>
                </a:effectLst>
              </a:rPr>
              <a:t> bani cinstiți, dar apariția lui Lică Sămădăul, șeful porcarilor din zonă, tulbură echilibrul familiei. Împins de dorința de a câștiga bani ușor și rapid, Ghiță intră în afaceri necurate cu Lică, își pierde cinstea, liniștea sufletească și, în final familia. Cârciumarul plin de bani, dar necinstit, moare ucis de cei cu care făcuse tovărășie pentru bani.</a:t>
            </a:r>
          </a:p>
        </p:txBody>
      </p:sp>
      <p:sp>
        <p:nvSpPr>
          <p:cNvPr id="3" name="TextBox 2">
            <a:extLst>
              <a:ext uri="{FF2B5EF4-FFF2-40B4-BE49-F238E27FC236}">
                <a16:creationId xmlns="" xmlns:a16="http://schemas.microsoft.com/office/drawing/2014/main" id="{40EF666B-B4F2-4D8D-BCEF-4DA1866F583D}"/>
              </a:ext>
            </a:extLst>
          </p:cNvPr>
          <p:cNvSpPr txBox="1"/>
          <p:nvPr/>
        </p:nvSpPr>
        <p:spPr>
          <a:xfrm>
            <a:off x="1586429" y="352540"/>
            <a:ext cx="7667740" cy="1077218"/>
          </a:xfrm>
          <a:prstGeom prst="rect">
            <a:avLst/>
          </a:prstGeom>
          <a:noFill/>
        </p:spPr>
        <p:txBody>
          <a:bodyPr wrap="square" rtlCol="0">
            <a:spAutoFit/>
          </a:bodyPr>
          <a:lstStyle/>
          <a:p>
            <a:r>
              <a:rPr lang="ro-RO" sz="3200" b="1" i="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Moara cu noroc</a:t>
            </a:r>
            <a:r>
              <a:rPr lang="ro-RO" sz="32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 Ioan Slavici</a:t>
            </a:r>
            <a:endParaRPr lang="ro-RO" sz="3200" b="1" u="sng" dirty="0">
              <a:effectLst/>
              <a:latin typeface="Calibri" panose="020F0502020204030204" pitchFamily="34" charset="0"/>
              <a:ea typeface="Calibri" panose="020F0502020204030204" pitchFamily="34" charset="0"/>
              <a:cs typeface="Times New Roman" panose="02020603050405020304" pitchFamily="18" charset="0"/>
            </a:endParaRPr>
          </a:p>
          <a:p>
            <a:endParaRPr lang="ro-RO" sz="3200" b="1" u="sng" dirty="0"/>
          </a:p>
        </p:txBody>
      </p:sp>
      <p:pic>
        <p:nvPicPr>
          <p:cNvPr id="1026" name="Picture 2" descr="Moara cu noroc - Ioan Slavici - Libris">
            <a:extLst>
              <a:ext uri="{FF2B5EF4-FFF2-40B4-BE49-F238E27FC236}">
                <a16:creationId xmlns="" xmlns:a16="http://schemas.microsoft.com/office/drawing/2014/main" id="{2288F93B-6F67-40A6-A1A7-C616E257A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5582" y="427021"/>
            <a:ext cx="2226536" cy="343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56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par>
                          <p:cTn id="23" fill="hold">
                            <p:stCondLst>
                              <p:cond delay="2500"/>
                            </p:stCondLst>
                            <p:childTnLst>
                              <p:par>
                                <p:cTn id="24" presetID="42"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par>
                          <p:cTn id="33" fill="hold">
                            <p:stCondLst>
                              <p:cond delay="3500"/>
                            </p:stCondLst>
                            <p:childTnLst>
                              <p:par>
                                <p:cTn id="34" presetID="22" presetClass="entr" presetSubtype="2"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right)">
                                      <p:cBhvr>
                                        <p:cTn id="36" dur="500"/>
                                        <p:tgtEl>
                                          <p:spTgt spid="18"/>
                                        </p:tgtEl>
                                      </p:cBhvr>
                                    </p:animEffect>
                                  </p:childTnLst>
                                </p:cTn>
                              </p:par>
                            </p:childTnLst>
                          </p:cTn>
                        </p:par>
                        <p:par>
                          <p:cTn id="37" fill="hold">
                            <p:stCondLst>
                              <p:cond delay="4000"/>
                            </p:stCondLst>
                            <p:childTnLst>
                              <p:par>
                                <p:cTn id="38" presetID="22" presetClass="entr" presetSubtype="4"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5" grpId="0" animBg="1"/>
      <p:bldP spid="13" grpId="0" animBg="1"/>
      <p:bldP spid="16" grpId="0" animBg="1"/>
      <p:bldP spid="18" grpId="0" animBg="1"/>
      <p:bldP spid="20"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rot="20700000">
            <a:off x="1899516" y="5818468"/>
            <a:ext cx="8493402" cy="5199780"/>
          </a:xfrm>
          <a:custGeom>
            <a:avLst/>
            <a:gdLst>
              <a:gd name="connsiteX0" fmla="*/ 1267380 w 7824451"/>
              <a:gd name="connsiteY0" fmla="*/ 3734365 h 4371300"/>
              <a:gd name="connsiteX1" fmla="*/ 2435780 w 7824451"/>
              <a:gd name="connsiteY1" fmla="*/ 2565965 h 4371300"/>
              <a:gd name="connsiteX2" fmla="*/ 4340780 w 7824451"/>
              <a:gd name="connsiteY2" fmla="*/ 4369365 h 4371300"/>
              <a:gd name="connsiteX3" fmla="*/ 6169580 w 7824451"/>
              <a:gd name="connsiteY3" fmla="*/ 2883465 h 4371300"/>
              <a:gd name="connsiteX4" fmla="*/ 7807880 w 7824451"/>
              <a:gd name="connsiteY4" fmla="*/ 1410265 h 4371300"/>
              <a:gd name="connsiteX5" fmla="*/ 5128180 w 7824451"/>
              <a:gd name="connsiteY5" fmla="*/ 140265 h 4371300"/>
              <a:gd name="connsiteX6" fmla="*/ 1572180 w 7824451"/>
              <a:gd name="connsiteY6" fmla="*/ 127565 h 4371300"/>
              <a:gd name="connsiteX7" fmla="*/ 35480 w 7824451"/>
              <a:gd name="connsiteY7" fmla="*/ 991165 h 4371300"/>
              <a:gd name="connsiteX8" fmla="*/ 518080 w 7824451"/>
              <a:gd name="connsiteY8" fmla="*/ 2083365 h 4371300"/>
              <a:gd name="connsiteX9" fmla="*/ 822880 w 7824451"/>
              <a:gd name="connsiteY9" fmla="*/ 3442265 h 4371300"/>
              <a:gd name="connsiteX10" fmla="*/ 1267380 w 7824451"/>
              <a:gd name="connsiteY10" fmla="*/ 3734365 h 437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24451" h="4371300">
                <a:moveTo>
                  <a:pt x="1267380" y="3734365"/>
                </a:moveTo>
                <a:cubicBezTo>
                  <a:pt x="1536197" y="3588315"/>
                  <a:pt x="1923547" y="2460132"/>
                  <a:pt x="2435780" y="2565965"/>
                </a:cubicBezTo>
                <a:cubicBezTo>
                  <a:pt x="2948013" y="2671798"/>
                  <a:pt x="3718480" y="4316448"/>
                  <a:pt x="4340780" y="4369365"/>
                </a:cubicBezTo>
                <a:cubicBezTo>
                  <a:pt x="4963080" y="4422282"/>
                  <a:pt x="5591730" y="3376648"/>
                  <a:pt x="6169580" y="2883465"/>
                </a:cubicBezTo>
                <a:cubicBezTo>
                  <a:pt x="6747430" y="2390282"/>
                  <a:pt x="7981447" y="1867465"/>
                  <a:pt x="7807880" y="1410265"/>
                </a:cubicBezTo>
                <a:cubicBezTo>
                  <a:pt x="7634313" y="953065"/>
                  <a:pt x="6167463" y="354048"/>
                  <a:pt x="5128180" y="140265"/>
                </a:cubicBezTo>
                <a:cubicBezTo>
                  <a:pt x="4088897" y="-73518"/>
                  <a:pt x="2420963" y="-14252"/>
                  <a:pt x="1572180" y="127565"/>
                </a:cubicBezTo>
                <a:cubicBezTo>
                  <a:pt x="723397" y="269382"/>
                  <a:pt x="211163" y="665198"/>
                  <a:pt x="35480" y="991165"/>
                </a:cubicBezTo>
                <a:cubicBezTo>
                  <a:pt x="-140203" y="1317132"/>
                  <a:pt x="386847" y="1674848"/>
                  <a:pt x="518080" y="2083365"/>
                </a:cubicBezTo>
                <a:cubicBezTo>
                  <a:pt x="649313" y="2491882"/>
                  <a:pt x="693763" y="3167098"/>
                  <a:pt x="822880" y="3442265"/>
                </a:cubicBezTo>
                <a:cubicBezTo>
                  <a:pt x="951997" y="3717432"/>
                  <a:pt x="998563" y="3880415"/>
                  <a:pt x="1267380" y="3734365"/>
                </a:cubicBezTo>
                <a:close/>
              </a:path>
            </a:pathLst>
          </a:custGeom>
          <a:noFill/>
          <a:ln w="38100">
            <a:solidFill>
              <a:srgbClr val="B5B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7100000">
            <a:off x="8776725" y="1854271"/>
            <a:ext cx="5930595" cy="4665889"/>
          </a:xfrm>
          <a:custGeom>
            <a:avLst/>
            <a:gdLst>
              <a:gd name="connsiteX0" fmla="*/ 1267380 w 7824451"/>
              <a:gd name="connsiteY0" fmla="*/ 3734365 h 4371300"/>
              <a:gd name="connsiteX1" fmla="*/ 2435780 w 7824451"/>
              <a:gd name="connsiteY1" fmla="*/ 2565965 h 4371300"/>
              <a:gd name="connsiteX2" fmla="*/ 4340780 w 7824451"/>
              <a:gd name="connsiteY2" fmla="*/ 4369365 h 4371300"/>
              <a:gd name="connsiteX3" fmla="*/ 6169580 w 7824451"/>
              <a:gd name="connsiteY3" fmla="*/ 2883465 h 4371300"/>
              <a:gd name="connsiteX4" fmla="*/ 7807880 w 7824451"/>
              <a:gd name="connsiteY4" fmla="*/ 1410265 h 4371300"/>
              <a:gd name="connsiteX5" fmla="*/ 5128180 w 7824451"/>
              <a:gd name="connsiteY5" fmla="*/ 140265 h 4371300"/>
              <a:gd name="connsiteX6" fmla="*/ 1572180 w 7824451"/>
              <a:gd name="connsiteY6" fmla="*/ 127565 h 4371300"/>
              <a:gd name="connsiteX7" fmla="*/ 35480 w 7824451"/>
              <a:gd name="connsiteY7" fmla="*/ 991165 h 4371300"/>
              <a:gd name="connsiteX8" fmla="*/ 518080 w 7824451"/>
              <a:gd name="connsiteY8" fmla="*/ 2083365 h 4371300"/>
              <a:gd name="connsiteX9" fmla="*/ 822880 w 7824451"/>
              <a:gd name="connsiteY9" fmla="*/ 3442265 h 4371300"/>
              <a:gd name="connsiteX10" fmla="*/ 1267380 w 7824451"/>
              <a:gd name="connsiteY10" fmla="*/ 3734365 h 437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24451" h="4371300">
                <a:moveTo>
                  <a:pt x="1267380" y="3734365"/>
                </a:moveTo>
                <a:cubicBezTo>
                  <a:pt x="1536197" y="3588315"/>
                  <a:pt x="1923547" y="2460132"/>
                  <a:pt x="2435780" y="2565965"/>
                </a:cubicBezTo>
                <a:cubicBezTo>
                  <a:pt x="2948013" y="2671798"/>
                  <a:pt x="3718480" y="4316448"/>
                  <a:pt x="4340780" y="4369365"/>
                </a:cubicBezTo>
                <a:cubicBezTo>
                  <a:pt x="4963080" y="4422282"/>
                  <a:pt x="5591730" y="3376648"/>
                  <a:pt x="6169580" y="2883465"/>
                </a:cubicBezTo>
                <a:cubicBezTo>
                  <a:pt x="6747430" y="2390282"/>
                  <a:pt x="7981447" y="1867465"/>
                  <a:pt x="7807880" y="1410265"/>
                </a:cubicBezTo>
                <a:cubicBezTo>
                  <a:pt x="7634313" y="953065"/>
                  <a:pt x="6167463" y="354048"/>
                  <a:pt x="5128180" y="140265"/>
                </a:cubicBezTo>
                <a:cubicBezTo>
                  <a:pt x="4088897" y="-73518"/>
                  <a:pt x="2420963" y="-14252"/>
                  <a:pt x="1572180" y="127565"/>
                </a:cubicBezTo>
                <a:cubicBezTo>
                  <a:pt x="723397" y="269382"/>
                  <a:pt x="211163" y="665198"/>
                  <a:pt x="35480" y="991165"/>
                </a:cubicBezTo>
                <a:cubicBezTo>
                  <a:pt x="-140203" y="1317132"/>
                  <a:pt x="386847" y="1674848"/>
                  <a:pt x="518080" y="2083365"/>
                </a:cubicBezTo>
                <a:cubicBezTo>
                  <a:pt x="649313" y="2491882"/>
                  <a:pt x="693763" y="3167098"/>
                  <a:pt x="822880" y="3442265"/>
                </a:cubicBezTo>
                <a:cubicBezTo>
                  <a:pt x="951997" y="3717432"/>
                  <a:pt x="998563" y="3880415"/>
                  <a:pt x="1267380" y="3734365"/>
                </a:cubicBezTo>
                <a:close/>
              </a:path>
            </a:pathLst>
          </a:custGeom>
          <a:noFill/>
          <a:ln w="38100">
            <a:solidFill>
              <a:srgbClr val="949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148360" y="2234617"/>
            <a:ext cx="713064" cy="1711344"/>
            <a:chOff x="1048624" y="1166070"/>
            <a:chExt cx="713064" cy="1711344"/>
          </a:xfrm>
        </p:grpSpPr>
        <p:sp>
          <p:nvSpPr>
            <p:cNvPr id="5" name="Rectangle 4"/>
            <p:cNvSpPr/>
            <p:nvPr/>
          </p:nvSpPr>
          <p:spPr>
            <a:xfrm>
              <a:off x="1048624" y="1166070"/>
              <a:ext cx="713064" cy="285225"/>
            </a:xfrm>
            <a:prstGeom prst="rect">
              <a:avLst/>
            </a:prstGeom>
            <a:solidFill>
              <a:srgbClr val="9F8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48624" y="1451295"/>
              <a:ext cx="713064" cy="285225"/>
            </a:xfrm>
            <a:prstGeom prst="rect">
              <a:avLst/>
            </a:prstGeom>
            <a:solidFill>
              <a:srgbClr val="404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48624" y="1736520"/>
              <a:ext cx="713064" cy="285225"/>
            </a:xfrm>
            <a:prstGeom prst="rect">
              <a:avLst/>
            </a:prstGeom>
            <a:solidFill>
              <a:srgbClr val="657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48624" y="2021743"/>
              <a:ext cx="713064" cy="285225"/>
            </a:xfrm>
            <a:prstGeom prst="rect">
              <a:avLst/>
            </a:prstGeom>
            <a:solidFill>
              <a:srgbClr val="949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48624" y="2306966"/>
              <a:ext cx="713064" cy="285225"/>
            </a:xfrm>
            <a:prstGeom prst="rect">
              <a:avLst/>
            </a:prstGeom>
            <a:solidFill>
              <a:srgbClr val="B5B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48624" y="2592189"/>
              <a:ext cx="713064" cy="285225"/>
            </a:xfrm>
            <a:prstGeom prst="rect">
              <a:avLst/>
            </a:prstGeom>
            <a:solidFill>
              <a:srgbClr val="C7C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reeform 11"/>
          <p:cNvSpPr/>
          <p:nvPr/>
        </p:nvSpPr>
        <p:spPr>
          <a:xfrm>
            <a:off x="5635852" y="6552698"/>
            <a:ext cx="7569578" cy="905234"/>
          </a:xfrm>
          <a:custGeom>
            <a:avLst/>
            <a:gdLst>
              <a:gd name="connsiteX0" fmla="*/ 6721248 w 7569578"/>
              <a:gd name="connsiteY0" fmla="*/ 25902 h 905234"/>
              <a:gd name="connsiteX1" fmla="*/ 2657248 w 7569578"/>
              <a:gd name="connsiteY1" fmla="*/ 102102 h 905234"/>
              <a:gd name="connsiteX2" fmla="*/ 1399948 w 7569578"/>
              <a:gd name="connsiteY2" fmla="*/ 51302 h 905234"/>
              <a:gd name="connsiteX3" fmla="*/ 180748 w 7569578"/>
              <a:gd name="connsiteY3" fmla="*/ 457702 h 905234"/>
              <a:gd name="connsiteX4" fmla="*/ 5565548 w 7569578"/>
              <a:gd name="connsiteY4" fmla="*/ 902202 h 905234"/>
              <a:gd name="connsiteX5" fmla="*/ 7495948 w 7569578"/>
              <a:gd name="connsiteY5" fmla="*/ 622802 h 905234"/>
              <a:gd name="connsiteX6" fmla="*/ 6721248 w 7569578"/>
              <a:gd name="connsiteY6" fmla="*/ 25902 h 90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69578" h="905234">
                <a:moveTo>
                  <a:pt x="6721248" y="25902"/>
                </a:moveTo>
                <a:cubicBezTo>
                  <a:pt x="5914798" y="-60881"/>
                  <a:pt x="3544131" y="97869"/>
                  <a:pt x="2657248" y="102102"/>
                </a:cubicBezTo>
                <a:cubicBezTo>
                  <a:pt x="1770365" y="106335"/>
                  <a:pt x="1812698" y="-7965"/>
                  <a:pt x="1399948" y="51302"/>
                </a:cubicBezTo>
                <a:cubicBezTo>
                  <a:pt x="987198" y="110569"/>
                  <a:pt x="-513519" y="315885"/>
                  <a:pt x="180748" y="457702"/>
                </a:cubicBezTo>
                <a:cubicBezTo>
                  <a:pt x="875015" y="599519"/>
                  <a:pt x="4346348" y="874685"/>
                  <a:pt x="5565548" y="902202"/>
                </a:cubicBezTo>
                <a:cubicBezTo>
                  <a:pt x="6784748" y="929719"/>
                  <a:pt x="7303331" y="764619"/>
                  <a:pt x="7495948" y="622802"/>
                </a:cubicBezTo>
                <a:cubicBezTo>
                  <a:pt x="7688565" y="480985"/>
                  <a:pt x="7527698" y="112685"/>
                  <a:pt x="6721248" y="25902"/>
                </a:cubicBezTo>
                <a:close/>
              </a:path>
            </a:pathLst>
          </a:custGeom>
          <a:solidFill>
            <a:srgbClr val="9F8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5676" y="2234617"/>
            <a:ext cx="4757424" cy="4757424"/>
          </a:xfrm>
          <a:prstGeom prst="rect">
            <a:avLst/>
          </a:prstGeom>
        </p:spPr>
      </p:pic>
      <p:sp>
        <p:nvSpPr>
          <p:cNvPr id="13" name="Freeform 12"/>
          <p:cNvSpPr/>
          <p:nvPr/>
        </p:nvSpPr>
        <p:spPr>
          <a:xfrm rot="8727139">
            <a:off x="-2398184" y="-1791594"/>
            <a:ext cx="6214171" cy="3684935"/>
          </a:xfrm>
          <a:custGeom>
            <a:avLst/>
            <a:gdLst>
              <a:gd name="connsiteX0" fmla="*/ 1267380 w 7824451"/>
              <a:gd name="connsiteY0" fmla="*/ 3734365 h 4371300"/>
              <a:gd name="connsiteX1" fmla="*/ 2435780 w 7824451"/>
              <a:gd name="connsiteY1" fmla="*/ 2565965 h 4371300"/>
              <a:gd name="connsiteX2" fmla="*/ 4340780 w 7824451"/>
              <a:gd name="connsiteY2" fmla="*/ 4369365 h 4371300"/>
              <a:gd name="connsiteX3" fmla="*/ 6169580 w 7824451"/>
              <a:gd name="connsiteY3" fmla="*/ 2883465 h 4371300"/>
              <a:gd name="connsiteX4" fmla="*/ 7807880 w 7824451"/>
              <a:gd name="connsiteY4" fmla="*/ 1410265 h 4371300"/>
              <a:gd name="connsiteX5" fmla="*/ 5128180 w 7824451"/>
              <a:gd name="connsiteY5" fmla="*/ 140265 h 4371300"/>
              <a:gd name="connsiteX6" fmla="*/ 1572180 w 7824451"/>
              <a:gd name="connsiteY6" fmla="*/ 127565 h 4371300"/>
              <a:gd name="connsiteX7" fmla="*/ 35480 w 7824451"/>
              <a:gd name="connsiteY7" fmla="*/ 991165 h 4371300"/>
              <a:gd name="connsiteX8" fmla="*/ 518080 w 7824451"/>
              <a:gd name="connsiteY8" fmla="*/ 2083365 h 4371300"/>
              <a:gd name="connsiteX9" fmla="*/ 822880 w 7824451"/>
              <a:gd name="connsiteY9" fmla="*/ 3442265 h 4371300"/>
              <a:gd name="connsiteX10" fmla="*/ 1267380 w 7824451"/>
              <a:gd name="connsiteY10" fmla="*/ 3734365 h 437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24451" h="4371300">
                <a:moveTo>
                  <a:pt x="1267380" y="3734365"/>
                </a:moveTo>
                <a:cubicBezTo>
                  <a:pt x="1536197" y="3588315"/>
                  <a:pt x="1923547" y="2460132"/>
                  <a:pt x="2435780" y="2565965"/>
                </a:cubicBezTo>
                <a:cubicBezTo>
                  <a:pt x="2948013" y="2671798"/>
                  <a:pt x="3718480" y="4316448"/>
                  <a:pt x="4340780" y="4369365"/>
                </a:cubicBezTo>
                <a:cubicBezTo>
                  <a:pt x="4963080" y="4422282"/>
                  <a:pt x="5591730" y="3376648"/>
                  <a:pt x="6169580" y="2883465"/>
                </a:cubicBezTo>
                <a:cubicBezTo>
                  <a:pt x="6747430" y="2390282"/>
                  <a:pt x="7981447" y="1867465"/>
                  <a:pt x="7807880" y="1410265"/>
                </a:cubicBezTo>
                <a:cubicBezTo>
                  <a:pt x="7634313" y="953065"/>
                  <a:pt x="6167463" y="354048"/>
                  <a:pt x="5128180" y="140265"/>
                </a:cubicBezTo>
                <a:cubicBezTo>
                  <a:pt x="4088897" y="-73518"/>
                  <a:pt x="2420963" y="-14252"/>
                  <a:pt x="1572180" y="127565"/>
                </a:cubicBezTo>
                <a:cubicBezTo>
                  <a:pt x="723397" y="269382"/>
                  <a:pt x="211163" y="665198"/>
                  <a:pt x="35480" y="991165"/>
                </a:cubicBezTo>
                <a:cubicBezTo>
                  <a:pt x="-140203" y="1317132"/>
                  <a:pt x="386847" y="1674848"/>
                  <a:pt x="518080" y="2083365"/>
                </a:cubicBezTo>
                <a:cubicBezTo>
                  <a:pt x="649313" y="2491882"/>
                  <a:pt x="693763" y="3167098"/>
                  <a:pt x="822880" y="3442265"/>
                </a:cubicBezTo>
                <a:cubicBezTo>
                  <a:pt x="951997" y="3717432"/>
                  <a:pt x="998563" y="3880415"/>
                  <a:pt x="1267380" y="3734365"/>
                </a:cubicBezTo>
                <a:close/>
              </a:path>
            </a:pathLst>
          </a:custGeom>
          <a:noFill/>
          <a:ln w="38100">
            <a:solidFill>
              <a:srgbClr val="949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19800000">
            <a:off x="-4255446" y="1675656"/>
            <a:ext cx="6214171" cy="3684935"/>
          </a:xfrm>
          <a:custGeom>
            <a:avLst/>
            <a:gdLst>
              <a:gd name="connsiteX0" fmla="*/ 1267380 w 7824451"/>
              <a:gd name="connsiteY0" fmla="*/ 3734365 h 4371300"/>
              <a:gd name="connsiteX1" fmla="*/ 2435780 w 7824451"/>
              <a:gd name="connsiteY1" fmla="*/ 2565965 h 4371300"/>
              <a:gd name="connsiteX2" fmla="*/ 4340780 w 7824451"/>
              <a:gd name="connsiteY2" fmla="*/ 4369365 h 4371300"/>
              <a:gd name="connsiteX3" fmla="*/ 6169580 w 7824451"/>
              <a:gd name="connsiteY3" fmla="*/ 2883465 h 4371300"/>
              <a:gd name="connsiteX4" fmla="*/ 7807880 w 7824451"/>
              <a:gd name="connsiteY4" fmla="*/ 1410265 h 4371300"/>
              <a:gd name="connsiteX5" fmla="*/ 5128180 w 7824451"/>
              <a:gd name="connsiteY5" fmla="*/ 140265 h 4371300"/>
              <a:gd name="connsiteX6" fmla="*/ 1572180 w 7824451"/>
              <a:gd name="connsiteY6" fmla="*/ 127565 h 4371300"/>
              <a:gd name="connsiteX7" fmla="*/ 35480 w 7824451"/>
              <a:gd name="connsiteY7" fmla="*/ 991165 h 4371300"/>
              <a:gd name="connsiteX8" fmla="*/ 518080 w 7824451"/>
              <a:gd name="connsiteY8" fmla="*/ 2083365 h 4371300"/>
              <a:gd name="connsiteX9" fmla="*/ 822880 w 7824451"/>
              <a:gd name="connsiteY9" fmla="*/ 3442265 h 4371300"/>
              <a:gd name="connsiteX10" fmla="*/ 1267380 w 7824451"/>
              <a:gd name="connsiteY10" fmla="*/ 3734365 h 437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24451" h="4371300">
                <a:moveTo>
                  <a:pt x="1267380" y="3734365"/>
                </a:moveTo>
                <a:cubicBezTo>
                  <a:pt x="1536197" y="3588315"/>
                  <a:pt x="1923547" y="2460132"/>
                  <a:pt x="2435780" y="2565965"/>
                </a:cubicBezTo>
                <a:cubicBezTo>
                  <a:pt x="2948013" y="2671798"/>
                  <a:pt x="3718480" y="4316448"/>
                  <a:pt x="4340780" y="4369365"/>
                </a:cubicBezTo>
                <a:cubicBezTo>
                  <a:pt x="4963080" y="4422282"/>
                  <a:pt x="5591730" y="3376648"/>
                  <a:pt x="6169580" y="2883465"/>
                </a:cubicBezTo>
                <a:cubicBezTo>
                  <a:pt x="6747430" y="2390282"/>
                  <a:pt x="7981447" y="1867465"/>
                  <a:pt x="7807880" y="1410265"/>
                </a:cubicBezTo>
                <a:cubicBezTo>
                  <a:pt x="7634313" y="953065"/>
                  <a:pt x="6167463" y="354048"/>
                  <a:pt x="5128180" y="140265"/>
                </a:cubicBezTo>
                <a:cubicBezTo>
                  <a:pt x="4088897" y="-73518"/>
                  <a:pt x="2420963" y="-14252"/>
                  <a:pt x="1572180" y="127565"/>
                </a:cubicBezTo>
                <a:cubicBezTo>
                  <a:pt x="723397" y="269382"/>
                  <a:pt x="211163" y="665198"/>
                  <a:pt x="35480" y="991165"/>
                </a:cubicBezTo>
                <a:cubicBezTo>
                  <a:pt x="-140203" y="1317132"/>
                  <a:pt x="386847" y="1674848"/>
                  <a:pt x="518080" y="2083365"/>
                </a:cubicBezTo>
                <a:cubicBezTo>
                  <a:pt x="649313" y="2491882"/>
                  <a:pt x="693763" y="3167098"/>
                  <a:pt x="822880" y="3442265"/>
                </a:cubicBezTo>
                <a:cubicBezTo>
                  <a:pt x="951997" y="3717432"/>
                  <a:pt x="998563" y="3880415"/>
                  <a:pt x="1267380" y="3734365"/>
                </a:cubicBezTo>
                <a:close/>
              </a:path>
            </a:pathLst>
          </a:custGeom>
          <a:noFill/>
          <a:ln w="38100">
            <a:solidFill>
              <a:srgbClr val="949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688244" y="368956"/>
            <a:ext cx="9065356" cy="6333508"/>
          </a:xfrm>
          <a:custGeom>
            <a:avLst/>
            <a:gdLst>
              <a:gd name="connsiteX0" fmla="*/ 275846 w 5201500"/>
              <a:gd name="connsiteY0" fmla="*/ 932925 h 2976803"/>
              <a:gd name="connsiteX1" fmla="*/ 1152146 w 5201500"/>
              <a:gd name="connsiteY1" fmla="*/ 69325 h 2976803"/>
              <a:gd name="connsiteX2" fmla="*/ 4822446 w 5201500"/>
              <a:gd name="connsiteY2" fmla="*/ 247125 h 2976803"/>
              <a:gd name="connsiteX3" fmla="*/ 4847846 w 5201500"/>
              <a:gd name="connsiteY3" fmla="*/ 1783825 h 2976803"/>
              <a:gd name="connsiteX4" fmla="*/ 2726946 w 5201500"/>
              <a:gd name="connsiteY4" fmla="*/ 2444225 h 2976803"/>
              <a:gd name="connsiteX5" fmla="*/ 948946 w 5201500"/>
              <a:gd name="connsiteY5" fmla="*/ 2964925 h 2976803"/>
              <a:gd name="connsiteX6" fmla="*/ 34546 w 5201500"/>
              <a:gd name="connsiteY6" fmla="*/ 1923525 h 2976803"/>
              <a:gd name="connsiteX7" fmla="*/ 275846 w 5201500"/>
              <a:gd name="connsiteY7" fmla="*/ 932925 h 297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1500" h="2976803">
                <a:moveTo>
                  <a:pt x="275846" y="932925"/>
                </a:moveTo>
                <a:cubicBezTo>
                  <a:pt x="462113" y="623892"/>
                  <a:pt x="394379" y="183625"/>
                  <a:pt x="1152146" y="69325"/>
                </a:cubicBezTo>
                <a:cubicBezTo>
                  <a:pt x="1909913" y="-44975"/>
                  <a:pt x="4206496" y="-38625"/>
                  <a:pt x="4822446" y="247125"/>
                </a:cubicBezTo>
                <a:cubicBezTo>
                  <a:pt x="5438396" y="532875"/>
                  <a:pt x="5197096" y="1417642"/>
                  <a:pt x="4847846" y="1783825"/>
                </a:cubicBezTo>
                <a:cubicBezTo>
                  <a:pt x="4498596" y="2150008"/>
                  <a:pt x="3376763" y="2247375"/>
                  <a:pt x="2726946" y="2444225"/>
                </a:cubicBezTo>
                <a:cubicBezTo>
                  <a:pt x="2077129" y="2641075"/>
                  <a:pt x="1397679" y="3051708"/>
                  <a:pt x="948946" y="2964925"/>
                </a:cubicBezTo>
                <a:cubicBezTo>
                  <a:pt x="500213" y="2878142"/>
                  <a:pt x="142496" y="2266425"/>
                  <a:pt x="34546" y="1923525"/>
                </a:cubicBezTo>
                <a:cubicBezTo>
                  <a:pt x="-73404" y="1580625"/>
                  <a:pt x="89579" y="1241958"/>
                  <a:pt x="275846" y="932925"/>
                </a:cubicBezTo>
                <a:close/>
              </a:path>
            </a:pathLst>
          </a:custGeom>
          <a:noFill/>
          <a:ln w="38100">
            <a:solidFill>
              <a:srgbClr val="404C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000000">
            <a:off x="-2614934" y="3896350"/>
            <a:ext cx="4782373" cy="5199780"/>
          </a:xfrm>
          <a:custGeom>
            <a:avLst/>
            <a:gdLst>
              <a:gd name="connsiteX0" fmla="*/ 1267380 w 7824451"/>
              <a:gd name="connsiteY0" fmla="*/ 3734365 h 4371300"/>
              <a:gd name="connsiteX1" fmla="*/ 2435780 w 7824451"/>
              <a:gd name="connsiteY1" fmla="*/ 2565965 h 4371300"/>
              <a:gd name="connsiteX2" fmla="*/ 4340780 w 7824451"/>
              <a:gd name="connsiteY2" fmla="*/ 4369365 h 4371300"/>
              <a:gd name="connsiteX3" fmla="*/ 6169580 w 7824451"/>
              <a:gd name="connsiteY3" fmla="*/ 2883465 h 4371300"/>
              <a:gd name="connsiteX4" fmla="*/ 7807880 w 7824451"/>
              <a:gd name="connsiteY4" fmla="*/ 1410265 h 4371300"/>
              <a:gd name="connsiteX5" fmla="*/ 5128180 w 7824451"/>
              <a:gd name="connsiteY5" fmla="*/ 140265 h 4371300"/>
              <a:gd name="connsiteX6" fmla="*/ 1572180 w 7824451"/>
              <a:gd name="connsiteY6" fmla="*/ 127565 h 4371300"/>
              <a:gd name="connsiteX7" fmla="*/ 35480 w 7824451"/>
              <a:gd name="connsiteY7" fmla="*/ 991165 h 4371300"/>
              <a:gd name="connsiteX8" fmla="*/ 518080 w 7824451"/>
              <a:gd name="connsiteY8" fmla="*/ 2083365 h 4371300"/>
              <a:gd name="connsiteX9" fmla="*/ 822880 w 7824451"/>
              <a:gd name="connsiteY9" fmla="*/ 3442265 h 4371300"/>
              <a:gd name="connsiteX10" fmla="*/ 1267380 w 7824451"/>
              <a:gd name="connsiteY10" fmla="*/ 3734365 h 437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24451" h="4371300">
                <a:moveTo>
                  <a:pt x="1267380" y="3734365"/>
                </a:moveTo>
                <a:cubicBezTo>
                  <a:pt x="1536197" y="3588315"/>
                  <a:pt x="1923547" y="2460132"/>
                  <a:pt x="2435780" y="2565965"/>
                </a:cubicBezTo>
                <a:cubicBezTo>
                  <a:pt x="2948013" y="2671798"/>
                  <a:pt x="3718480" y="4316448"/>
                  <a:pt x="4340780" y="4369365"/>
                </a:cubicBezTo>
                <a:cubicBezTo>
                  <a:pt x="4963080" y="4422282"/>
                  <a:pt x="5591730" y="3376648"/>
                  <a:pt x="6169580" y="2883465"/>
                </a:cubicBezTo>
                <a:cubicBezTo>
                  <a:pt x="6747430" y="2390282"/>
                  <a:pt x="7981447" y="1867465"/>
                  <a:pt x="7807880" y="1410265"/>
                </a:cubicBezTo>
                <a:cubicBezTo>
                  <a:pt x="7634313" y="953065"/>
                  <a:pt x="6167463" y="354048"/>
                  <a:pt x="5128180" y="140265"/>
                </a:cubicBezTo>
                <a:cubicBezTo>
                  <a:pt x="4088897" y="-73518"/>
                  <a:pt x="2420963" y="-14252"/>
                  <a:pt x="1572180" y="127565"/>
                </a:cubicBezTo>
                <a:cubicBezTo>
                  <a:pt x="723397" y="269382"/>
                  <a:pt x="211163" y="665198"/>
                  <a:pt x="35480" y="991165"/>
                </a:cubicBezTo>
                <a:cubicBezTo>
                  <a:pt x="-140203" y="1317132"/>
                  <a:pt x="386847" y="1674848"/>
                  <a:pt x="518080" y="2083365"/>
                </a:cubicBezTo>
                <a:cubicBezTo>
                  <a:pt x="649313" y="2491882"/>
                  <a:pt x="693763" y="3167098"/>
                  <a:pt x="822880" y="3442265"/>
                </a:cubicBezTo>
                <a:cubicBezTo>
                  <a:pt x="951997" y="3717432"/>
                  <a:pt x="998563" y="3880415"/>
                  <a:pt x="1267380" y="3734365"/>
                </a:cubicBezTo>
                <a:close/>
              </a:path>
            </a:pathLst>
          </a:custGeom>
          <a:noFill/>
          <a:ln w="38100">
            <a:solidFill>
              <a:srgbClr val="949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800000">
            <a:off x="7757236" y="-1483759"/>
            <a:ext cx="5930595" cy="3684935"/>
          </a:xfrm>
          <a:custGeom>
            <a:avLst/>
            <a:gdLst>
              <a:gd name="connsiteX0" fmla="*/ 1267380 w 7824451"/>
              <a:gd name="connsiteY0" fmla="*/ 3734365 h 4371300"/>
              <a:gd name="connsiteX1" fmla="*/ 2435780 w 7824451"/>
              <a:gd name="connsiteY1" fmla="*/ 2565965 h 4371300"/>
              <a:gd name="connsiteX2" fmla="*/ 4340780 w 7824451"/>
              <a:gd name="connsiteY2" fmla="*/ 4369365 h 4371300"/>
              <a:gd name="connsiteX3" fmla="*/ 6169580 w 7824451"/>
              <a:gd name="connsiteY3" fmla="*/ 2883465 h 4371300"/>
              <a:gd name="connsiteX4" fmla="*/ 7807880 w 7824451"/>
              <a:gd name="connsiteY4" fmla="*/ 1410265 h 4371300"/>
              <a:gd name="connsiteX5" fmla="*/ 5128180 w 7824451"/>
              <a:gd name="connsiteY5" fmla="*/ 140265 h 4371300"/>
              <a:gd name="connsiteX6" fmla="*/ 1572180 w 7824451"/>
              <a:gd name="connsiteY6" fmla="*/ 127565 h 4371300"/>
              <a:gd name="connsiteX7" fmla="*/ 35480 w 7824451"/>
              <a:gd name="connsiteY7" fmla="*/ 991165 h 4371300"/>
              <a:gd name="connsiteX8" fmla="*/ 518080 w 7824451"/>
              <a:gd name="connsiteY8" fmla="*/ 2083365 h 4371300"/>
              <a:gd name="connsiteX9" fmla="*/ 822880 w 7824451"/>
              <a:gd name="connsiteY9" fmla="*/ 3442265 h 4371300"/>
              <a:gd name="connsiteX10" fmla="*/ 1267380 w 7824451"/>
              <a:gd name="connsiteY10" fmla="*/ 3734365 h 437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24451" h="4371300">
                <a:moveTo>
                  <a:pt x="1267380" y="3734365"/>
                </a:moveTo>
                <a:cubicBezTo>
                  <a:pt x="1536197" y="3588315"/>
                  <a:pt x="1923547" y="2460132"/>
                  <a:pt x="2435780" y="2565965"/>
                </a:cubicBezTo>
                <a:cubicBezTo>
                  <a:pt x="2948013" y="2671798"/>
                  <a:pt x="3718480" y="4316448"/>
                  <a:pt x="4340780" y="4369365"/>
                </a:cubicBezTo>
                <a:cubicBezTo>
                  <a:pt x="4963080" y="4422282"/>
                  <a:pt x="5591730" y="3376648"/>
                  <a:pt x="6169580" y="2883465"/>
                </a:cubicBezTo>
                <a:cubicBezTo>
                  <a:pt x="6747430" y="2390282"/>
                  <a:pt x="7981447" y="1867465"/>
                  <a:pt x="7807880" y="1410265"/>
                </a:cubicBezTo>
                <a:cubicBezTo>
                  <a:pt x="7634313" y="953065"/>
                  <a:pt x="6167463" y="354048"/>
                  <a:pt x="5128180" y="140265"/>
                </a:cubicBezTo>
                <a:cubicBezTo>
                  <a:pt x="4088897" y="-73518"/>
                  <a:pt x="2420963" y="-14252"/>
                  <a:pt x="1572180" y="127565"/>
                </a:cubicBezTo>
                <a:cubicBezTo>
                  <a:pt x="723397" y="269382"/>
                  <a:pt x="211163" y="665198"/>
                  <a:pt x="35480" y="991165"/>
                </a:cubicBezTo>
                <a:cubicBezTo>
                  <a:pt x="-140203" y="1317132"/>
                  <a:pt x="386847" y="1674848"/>
                  <a:pt x="518080" y="2083365"/>
                </a:cubicBezTo>
                <a:cubicBezTo>
                  <a:pt x="649313" y="2491882"/>
                  <a:pt x="693763" y="3167098"/>
                  <a:pt x="822880" y="3442265"/>
                </a:cubicBezTo>
                <a:cubicBezTo>
                  <a:pt x="951997" y="3717432"/>
                  <a:pt x="998563" y="3880415"/>
                  <a:pt x="1267380" y="3734365"/>
                </a:cubicBezTo>
                <a:close/>
              </a:path>
            </a:pathLst>
          </a:custGeom>
          <a:noFill/>
          <a:ln w="38100">
            <a:solidFill>
              <a:srgbClr val="949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066185" y="665101"/>
            <a:ext cx="4635729" cy="584775"/>
          </a:xfrm>
          <a:prstGeom prst="rect">
            <a:avLst/>
          </a:prstGeom>
          <a:noFill/>
        </p:spPr>
        <p:txBody>
          <a:bodyPr wrap="square" rtlCol="0">
            <a:spAutoFit/>
          </a:bodyPr>
          <a:lstStyle/>
          <a:p>
            <a:pPr algn="ctr"/>
            <a:r>
              <a:rPr lang="ro-RO" sz="3200" u="sng" dirty="0"/>
              <a:t>Mara de Ioan Slavici</a:t>
            </a:r>
          </a:p>
        </p:txBody>
      </p:sp>
      <p:sp>
        <p:nvSpPr>
          <p:cNvPr id="20" name="Rectangle 19"/>
          <p:cNvSpPr/>
          <p:nvPr/>
        </p:nvSpPr>
        <p:spPr>
          <a:xfrm>
            <a:off x="1789264" y="1495322"/>
            <a:ext cx="6096000" cy="3785652"/>
          </a:xfrm>
          <a:prstGeom prst="rect">
            <a:avLst/>
          </a:prstGeom>
        </p:spPr>
        <p:txBody>
          <a:bodyPr>
            <a:spAutoFit/>
          </a:bodyPr>
          <a:lstStyle/>
          <a:p>
            <a:r>
              <a:rPr lang="ro-RO" sz="2000" dirty="0">
                <a:effectLst>
                  <a:outerShdw blurRad="38100" dist="38100" dir="2700000" algn="tl">
                    <a:srgbClr val="000000">
                      <a:alpha val="43137"/>
                    </a:srgbClr>
                  </a:outerShdw>
                </a:effectLst>
              </a:rPr>
              <a:t>Romanul Mara spune povestea unei femei cu doi copii, care a rămas văduvă și săracă, dar care, prin muncă cinstită a reușit să strângă suficientă avere </a:t>
            </a:r>
            <a:r>
              <a:rPr lang="ro-RO" sz="2000" dirty="0" err="1">
                <a:effectLst>
                  <a:outerShdw blurRad="38100" dist="38100" dir="2700000" algn="tl">
                    <a:srgbClr val="000000">
                      <a:alpha val="43137"/>
                    </a:srgbClr>
                  </a:outerShdw>
                </a:effectLst>
              </a:rPr>
              <a:t>astfl</a:t>
            </a:r>
            <a:r>
              <a:rPr lang="ro-RO" sz="2000" dirty="0">
                <a:effectLst>
                  <a:outerShdw blurRad="38100" dist="38100" dir="2700000" algn="tl">
                    <a:srgbClr val="000000">
                      <a:alpha val="43137"/>
                    </a:srgbClr>
                  </a:outerShdw>
                </a:effectLst>
              </a:rPr>
              <a:t> încât să le ofere copiilor un viitor liniștitor. Pe fiica cea mare, </a:t>
            </a:r>
            <a:r>
              <a:rPr lang="ro-RO" sz="2000" dirty="0" err="1">
                <a:effectLst>
                  <a:outerShdw blurRad="38100" dist="38100" dir="2700000" algn="tl">
                    <a:srgbClr val="000000">
                      <a:alpha val="43137"/>
                    </a:srgbClr>
                  </a:outerShdw>
                </a:effectLst>
              </a:rPr>
              <a:t>Persida</a:t>
            </a:r>
            <a:r>
              <a:rPr lang="ro-RO" sz="2000" dirty="0">
                <a:effectLst>
                  <a:outerShdw blurRad="38100" dist="38100" dir="2700000" algn="tl">
                    <a:srgbClr val="000000">
                      <a:alpha val="43137"/>
                    </a:srgbClr>
                  </a:outerShdw>
                </a:effectLst>
              </a:rPr>
              <a:t>, o lasă în grija măicuțelor de la mănăstire pentru a primi o educație aleasă, iar pe Trică, fiul mai mic, îl dă să învețe meserie la cojocarul </a:t>
            </a:r>
            <a:r>
              <a:rPr lang="ro-RO" sz="2000" dirty="0" err="1">
                <a:effectLst>
                  <a:outerShdw blurRad="38100" dist="38100" dir="2700000" algn="tl">
                    <a:srgbClr val="000000">
                      <a:alpha val="43137"/>
                    </a:srgbClr>
                  </a:outerShdw>
                </a:effectLst>
              </a:rPr>
              <a:t>Bocioacă.Femeia</a:t>
            </a:r>
            <a:r>
              <a:rPr lang="ro-RO" sz="2000" dirty="0">
                <a:effectLst>
                  <a:outerShdw blurRad="38100" dist="38100" dir="2700000" algn="tl">
                    <a:srgbClr val="000000">
                      <a:alpha val="43137"/>
                    </a:srgbClr>
                  </a:outerShdw>
                </a:effectLst>
              </a:rPr>
              <a:t> muncește zi de zi, este ,,podăriță” și face și negoț,  ,,cumpără ce găsește și vinde ce poate”. Deși este atrasă de puterea pe care i-o dă banul, Mara este totuși o mamă bună care își dorește tot ce este mai bun pentru viitorul copiilor. Ea este conștientă că banul ,,deschide toate ușile”.</a:t>
            </a:r>
          </a:p>
        </p:txBody>
      </p:sp>
      <p:pic>
        <p:nvPicPr>
          <p:cNvPr id="21" name="Picture 20" descr="Mara - Ioan Slavici">
            <a:extLst>
              <a:ext uri="{FF2B5EF4-FFF2-40B4-BE49-F238E27FC236}">
                <a16:creationId xmlns="" xmlns:a16="http://schemas.microsoft.com/office/drawing/2014/main" id="{7FC0E790-5D6C-42A4-A0B6-12FC5F8F9E3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568159" y="387711"/>
            <a:ext cx="1935597" cy="2702579"/>
          </a:xfrm>
          <a:prstGeom prst="rect">
            <a:avLst/>
          </a:prstGeom>
          <a:noFill/>
          <a:ln>
            <a:noFill/>
          </a:ln>
        </p:spPr>
      </p:pic>
    </p:spTree>
    <p:extLst>
      <p:ext uri="{BB962C8B-B14F-4D97-AF65-F5344CB8AC3E}">
        <p14:creationId xmlns:p14="http://schemas.microsoft.com/office/powerpoint/2010/main" val="289416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3"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1+#ppt_w/2"/>
                                          </p:val>
                                        </p:tav>
                                        <p:tav tm="100000">
                                          <p:val>
                                            <p:strVal val="#ppt_x"/>
                                          </p:val>
                                        </p:tav>
                                      </p:tavLst>
                                    </p:anim>
                                    <p:anim calcmode="lin" valueType="num">
                                      <p:cBhvr additive="base">
                                        <p:cTn id="19" dur="500" fill="hold"/>
                                        <p:tgtEl>
                                          <p:spTgt spid="21"/>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9"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0-#ppt_w/2"/>
                                          </p:val>
                                        </p:tav>
                                        <p:tav tm="100000">
                                          <p:val>
                                            <p:strVal val="#ppt_x"/>
                                          </p:val>
                                        </p:tav>
                                      </p:tavLst>
                                    </p:anim>
                                    <p:anim calcmode="lin" valueType="num">
                                      <p:cBhvr additive="base">
                                        <p:cTn id="24" dur="1000" fill="hold"/>
                                        <p:tgtEl>
                                          <p:spTgt spid="13"/>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1+#ppt_w/2"/>
                                          </p:val>
                                        </p:tav>
                                        <p:tav tm="100000">
                                          <p:val>
                                            <p:strVal val="#ppt_x"/>
                                          </p:val>
                                        </p:tav>
                                      </p:tavLst>
                                    </p:anim>
                                    <p:anim calcmode="lin" valueType="num">
                                      <p:cBhvr additive="base">
                                        <p:cTn id="28" dur="1000" fill="hold"/>
                                        <p:tgtEl>
                                          <p:spTgt spid="18"/>
                                        </p:tgtEl>
                                        <p:attrNameLst>
                                          <p:attrName>ppt_y</p:attrName>
                                        </p:attrNameLst>
                                      </p:cBhvr>
                                      <p:tavLst>
                                        <p:tav tm="0">
                                          <p:val>
                                            <p:strVal val="0-#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0-#ppt_w/2"/>
                                          </p:val>
                                        </p:tav>
                                        <p:tav tm="100000">
                                          <p:val>
                                            <p:strVal val="#ppt_x"/>
                                          </p:val>
                                        </p:tav>
                                      </p:tavLst>
                                    </p:anim>
                                    <p:anim calcmode="lin" valueType="num">
                                      <p:cBhvr additive="base">
                                        <p:cTn id="36" dur="10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1000" fill="hold"/>
                                        <p:tgtEl>
                                          <p:spTgt spid="22"/>
                                        </p:tgtEl>
                                        <p:attrNameLst>
                                          <p:attrName>ppt_x</p:attrName>
                                        </p:attrNameLst>
                                      </p:cBhvr>
                                      <p:tavLst>
                                        <p:tav tm="0">
                                          <p:val>
                                            <p:strVal val="#ppt_x"/>
                                          </p:val>
                                        </p:tav>
                                        <p:tav tm="100000">
                                          <p:val>
                                            <p:strVal val="#ppt_x"/>
                                          </p:val>
                                        </p:tav>
                                      </p:tavLst>
                                    </p:anim>
                                    <p:anim calcmode="lin" valueType="num">
                                      <p:cBhvr additive="base">
                                        <p:cTn id="40" dur="10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1000" fill="hold"/>
                                        <p:tgtEl>
                                          <p:spTgt spid="19"/>
                                        </p:tgtEl>
                                        <p:attrNameLst>
                                          <p:attrName>ppt_x</p:attrName>
                                        </p:attrNameLst>
                                      </p:cBhvr>
                                      <p:tavLst>
                                        <p:tav tm="0">
                                          <p:val>
                                            <p:strVal val="1+#ppt_w/2"/>
                                          </p:val>
                                        </p:tav>
                                        <p:tav tm="100000">
                                          <p:val>
                                            <p:strVal val="#ppt_x"/>
                                          </p:val>
                                        </p:tav>
                                      </p:tavLst>
                                    </p:anim>
                                    <p:anim calcmode="lin" valueType="num">
                                      <p:cBhvr additive="base">
                                        <p:cTn id="44" dur="1000" fill="hold"/>
                                        <p:tgtEl>
                                          <p:spTgt spid="19"/>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4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9" grpId="0" animBg="1"/>
      <p:bldP spid="12" grpId="0" animBg="1"/>
      <p:bldP spid="13" grpId="0" animBg="1"/>
      <p:bldP spid="14" grpId="0" animBg="1"/>
      <p:bldP spid="16" grpId="0" animBg="1"/>
      <p:bldP spid="17" grpId="0" animBg="1"/>
      <p:bldP spid="18" grpId="0" animBg="1"/>
      <p:bldP spid="23"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588</Words>
  <Application>Microsoft Office PowerPoint</Application>
  <PresentationFormat>Custom</PresentationFormat>
  <Paragraphs>32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Dumitru Vasile</cp:lastModifiedBy>
  <cp:revision>33</cp:revision>
  <dcterms:created xsi:type="dcterms:W3CDTF">2022-04-08T13:50:35Z</dcterms:created>
  <dcterms:modified xsi:type="dcterms:W3CDTF">2023-03-24T16:08:45Z</dcterms:modified>
</cp:coreProperties>
</file>