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1"/>
  </p:notesMasterIdLst>
  <p:sldIdLst>
    <p:sldId id="256" r:id="rId2"/>
    <p:sldId id="259" r:id="rId3"/>
    <p:sldId id="337" r:id="rId4"/>
    <p:sldId id="338" r:id="rId5"/>
    <p:sldId id="339" r:id="rId6"/>
    <p:sldId id="340" r:id="rId7"/>
    <p:sldId id="341" r:id="rId8"/>
    <p:sldId id="258" r:id="rId9"/>
    <p:sldId id="342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A90125-C876-FB26-DF75-A24433D90732}" name="Ana Pancorbo" initials="AP" userId="S::apancorbo@freepikco.onmicrosoft.com::4c647062-b286-4ec9-a79d-abe5166791c6" providerId="AD"/>
  <p188:author id="{60FB20EF-046E-9836-70C5-E8938F8A6740}" name="Paula López Rodríguez" initials="PLR" userId="S::prodriguez@freepikco.onmicrosoft.com::0dabe7f3-1114-4626-94e2-2624c6ec2e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BB2FC"/>
    <a:srgbClr val="363D23"/>
    <a:srgbClr val="444E2C"/>
    <a:srgbClr val="525D35"/>
    <a:srgbClr val="424B2B"/>
    <a:srgbClr val="FCF8EA"/>
    <a:srgbClr val="265444"/>
    <a:srgbClr val="6E6E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00" autoAdjust="0"/>
    <p:restoredTop sz="95079" autoAdjust="0"/>
  </p:normalViewPr>
  <p:slideViewPr>
    <p:cSldViewPr snapToGrid="0" showGuides="1">
      <p:cViewPr>
        <p:scale>
          <a:sx n="104" d="100"/>
          <a:sy n="104" d="100"/>
        </p:scale>
        <p:origin x="-715" y="-42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7" d="100"/>
        <a:sy n="2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9" Type="http://schemas.microsoft.com/office/2018/10/relationships/authors" Target="author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BCC49-4A81-45E3-B0BA-4506D0CC7A82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2F922-EF9C-456C-95E6-D96DA79A854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039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entrada manual 3">
            <a:extLst>
              <a:ext uri="{FF2B5EF4-FFF2-40B4-BE49-F238E27FC236}">
                <a16:creationId xmlns="" xmlns:a16="http://schemas.microsoft.com/office/drawing/2014/main" id="{C955E95D-F193-9FB5-D8C2-2719327C0F3C}"/>
              </a:ext>
            </a:extLst>
          </p:cNvPr>
          <p:cNvSpPr/>
          <p:nvPr userDrawn="1"/>
        </p:nvSpPr>
        <p:spPr>
          <a:xfrm rot="10800000">
            <a:off x="-7485" y="-2"/>
            <a:ext cx="1456209" cy="4081402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riángulo rectángulo 4">
            <a:extLst>
              <a:ext uri="{FF2B5EF4-FFF2-40B4-BE49-F238E27FC236}">
                <a16:creationId xmlns="" xmlns:a16="http://schemas.microsoft.com/office/drawing/2014/main" id="{C4C21500-4633-3239-F2C2-D3C1CE5F55EE}"/>
              </a:ext>
            </a:extLst>
          </p:cNvPr>
          <p:cNvSpPr/>
          <p:nvPr userDrawn="1"/>
        </p:nvSpPr>
        <p:spPr>
          <a:xfrm rot="16200000">
            <a:off x="6154571" y="2154072"/>
            <a:ext cx="3742497" cy="2236360"/>
          </a:xfrm>
          <a:prstGeom prst="rtTriangle">
            <a:avLst/>
          </a:prstGeom>
          <a:solidFill>
            <a:srgbClr val="42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DED68A35-24B2-4F9F-DF00-C80C6652F298}"/>
              </a:ext>
            </a:extLst>
          </p:cNvPr>
          <p:cNvGrpSpPr/>
          <p:nvPr userDrawn="1"/>
        </p:nvGrpSpPr>
        <p:grpSpPr>
          <a:xfrm>
            <a:off x="5286532" y="3624718"/>
            <a:ext cx="1119057" cy="388741"/>
            <a:chOff x="1933859" y="1098243"/>
            <a:chExt cx="1743090" cy="605519"/>
          </a:xfrm>
          <a:solidFill>
            <a:schemeClr val="accent2"/>
          </a:solidFill>
        </p:grpSpPr>
        <p:sp>
          <p:nvSpPr>
            <p:cNvPr id="7" name="Triángulo isósceles 6">
              <a:extLst>
                <a:ext uri="{FF2B5EF4-FFF2-40B4-BE49-F238E27FC236}">
                  <a16:creationId xmlns="" xmlns:a16="http://schemas.microsoft.com/office/drawing/2014/main" id="{D668BC42-FAAE-F798-B095-1A3409E8AFCF}"/>
                </a:ext>
              </a:extLst>
            </p:cNvPr>
            <p:cNvSpPr/>
            <p:nvPr/>
          </p:nvSpPr>
          <p:spPr>
            <a:xfrm rot="5400000">
              <a:off x="1892099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Triángulo isósceles 7">
              <a:extLst>
                <a:ext uri="{FF2B5EF4-FFF2-40B4-BE49-F238E27FC236}">
                  <a16:creationId xmlns="" xmlns:a16="http://schemas.microsoft.com/office/drawing/2014/main" id="{8A76DFD6-BF94-408A-7456-D2F8A9161672}"/>
                </a:ext>
              </a:extLst>
            </p:cNvPr>
            <p:cNvSpPr/>
            <p:nvPr/>
          </p:nvSpPr>
          <p:spPr>
            <a:xfrm rot="5400000">
              <a:off x="2502545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Triángulo isósceles 8">
              <a:extLst>
                <a:ext uri="{FF2B5EF4-FFF2-40B4-BE49-F238E27FC236}">
                  <a16:creationId xmlns="" xmlns:a16="http://schemas.microsoft.com/office/drawing/2014/main" id="{0B8DF58E-294F-51FA-276F-C0E99DCB9F6A}"/>
                </a:ext>
              </a:extLst>
            </p:cNvPr>
            <p:cNvSpPr/>
            <p:nvPr/>
          </p:nvSpPr>
          <p:spPr>
            <a:xfrm rot="5400000">
              <a:off x="3113190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39988"/>
            <a:ext cx="6858000" cy="1484211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02636"/>
            <a:ext cx="6858000" cy="3513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82300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09043F-2CB1-4697-ADC0-1A4B5CEE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43260"/>
            <a:ext cx="7886700" cy="2656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60478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55245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75260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35800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85D4F7D6-2D62-5C91-4BE2-20A398141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8455" y="3342075"/>
            <a:ext cx="1455625" cy="149630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="" xmlns:a16="http://schemas.microsoft.com/office/drawing/2014/main" id="{DCDEB1BE-BDAE-2C28-4C67-78415CEAEE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1390" y="247758"/>
            <a:ext cx="1825197" cy="1876201"/>
          </a:xfrm>
          <a:prstGeom prst="rect">
            <a:avLst/>
          </a:prstGeom>
        </p:spPr>
      </p:pic>
      <p:sp>
        <p:nvSpPr>
          <p:cNvPr id="11" name="Diagrama de flujo: entrada manual 10">
            <a:extLst>
              <a:ext uri="{FF2B5EF4-FFF2-40B4-BE49-F238E27FC236}">
                <a16:creationId xmlns="" xmlns:a16="http://schemas.microsoft.com/office/drawing/2014/main" id="{F073C159-80E3-807F-7858-307DEFE8EB48}"/>
              </a:ext>
            </a:extLst>
          </p:cNvPr>
          <p:cNvSpPr/>
          <p:nvPr userDrawn="1"/>
        </p:nvSpPr>
        <p:spPr>
          <a:xfrm rot="10800000">
            <a:off x="-7485" y="-7622"/>
            <a:ext cx="1456209" cy="4081402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riángulo rectángulo 11">
            <a:extLst>
              <a:ext uri="{FF2B5EF4-FFF2-40B4-BE49-F238E27FC236}">
                <a16:creationId xmlns="" xmlns:a16="http://schemas.microsoft.com/office/drawing/2014/main" id="{4F905F12-96B6-6FDC-A6D3-DE5FFD521703}"/>
              </a:ext>
            </a:extLst>
          </p:cNvPr>
          <p:cNvSpPr/>
          <p:nvPr userDrawn="1"/>
        </p:nvSpPr>
        <p:spPr>
          <a:xfrm rot="16200000">
            <a:off x="6154571" y="2154072"/>
            <a:ext cx="3742497" cy="2236360"/>
          </a:xfrm>
          <a:prstGeom prst="rtTriangle">
            <a:avLst/>
          </a:prstGeom>
          <a:solidFill>
            <a:srgbClr val="42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337" y="973393"/>
            <a:ext cx="3267389" cy="196415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5849" y="3096061"/>
            <a:ext cx="3267390" cy="11213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04375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A138118C-7525-42C5-83E9-64911118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243260"/>
            <a:ext cx="7696200" cy="26569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758148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57631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áfico 26">
            <a:extLst>
              <a:ext uri="{FF2B5EF4-FFF2-40B4-BE49-F238E27FC236}">
                <a16:creationId xmlns="" xmlns:a16="http://schemas.microsoft.com/office/drawing/2014/main" id="{BA66AD1E-A668-2622-3C42-B1834909D6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8479" y="1887384"/>
            <a:ext cx="1455625" cy="1496301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="" xmlns:a16="http://schemas.microsoft.com/office/drawing/2014/main" id="{63A43F33-70C2-2527-2367-ED55848D2A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8366" y="426435"/>
            <a:ext cx="1825197" cy="1876201"/>
          </a:xfrm>
          <a:prstGeom prst="rect">
            <a:avLst/>
          </a:prstGeom>
        </p:spPr>
      </p:pic>
      <p:sp>
        <p:nvSpPr>
          <p:cNvPr id="29" name="Diagrama de flujo: entrada manual 28">
            <a:extLst>
              <a:ext uri="{FF2B5EF4-FFF2-40B4-BE49-F238E27FC236}">
                <a16:creationId xmlns="" xmlns:a16="http://schemas.microsoft.com/office/drawing/2014/main" id="{5B0FB071-A331-7A3F-B205-0BDA8D3F7935}"/>
              </a:ext>
            </a:extLst>
          </p:cNvPr>
          <p:cNvSpPr/>
          <p:nvPr userDrawn="1"/>
        </p:nvSpPr>
        <p:spPr>
          <a:xfrm rot="5400000">
            <a:off x="2197203" y="1585089"/>
            <a:ext cx="1366681" cy="5761090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A23207F-3A99-479A-8D98-54FCC6B21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FF7-90E2-431F-8E31-BA0CE4C55B2F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EABC894-7C47-47FE-979B-D1600C3F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1F3D13E-9C06-4F32-B4E5-20DCCDD9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EFFA-EA14-4325-A0F4-7973582784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7">
            <a:extLst>
              <a:ext uri="{FF2B5EF4-FFF2-40B4-BE49-F238E27FC236}">
                <a16:creationId xmlns="" xmlns:a16="http://schemas.microsoft.com/office/drawing/2014/main" id="{E1A90284-BB8E-44FF-BAF3-4210A062E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552450"/>
            <a:ext cx="7696200" cy="71556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44EB6436-7B2F-4CF4-A7B3-637707BBD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8441" y="2111465"/>
            <a:ext cx="2269875" cy="42826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4B9F2CB4-854C-4A2D-8E5A-AE2CAEDF36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878441" y="1691487"/>
            <a:ext cx="2550242" cy="392482"/>
          </a:xfrm>
        </p:spPr>
        <p:txBody>
          <a:bodyPr>
            <a:no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02445460-6BB8-4584-BBAD-2A746E4E886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8965" y="1571402"/>
            <a:ext cx="889474" cy="637443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CD50625D-D1D2-4BED-A57E-AF2558964A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650343" y="2111465"/>
            <a:ext cx="2269875" cy="42826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79B24D4A-24D4-4C19-B8E4-B7B34D055A2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5650343" y="1691487"/>
            <a:ext cx="2550242" cy="392482"/>
          </a:xfrm>
        </p:spPr>
        <p:txBody>
          <a:bodyPr>
            <a:no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AF97CD13-C2D8-4DF9-B701-0C88073DB5E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756761" y="1571402"/>
            <a:ext cx="889474" cy="637444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4529610B-4413-481B-B9E0-8FEBA647F1C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650341" y="3573943"/>
            <a:ext cx="2269875" cy="44695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79E34447-83CD-4552-9429-F4C44AEEADE0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5650341" y="3160835"/>
            <a:ext cx="2550242" cy="392482"/>
          </a:xfrm>
        </p:spPr>
        <p:txBody>
          <a:bodyPr>
            <a:no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2D68B7FF-8382-40DA-B2CD-B737321134AF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756759" y="3033875"/>
            <a:ext cx="889474" cy="637444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C1443ACC-3C2E-43B1-9C41-F1B650BA568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878441" y="3573943"/>
            <a:ext cx="2269875" cy="446954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B307829D-4950-496A-B2D0-D6A3A027FF4A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878441" y="3160835"/>
            <a:ext cx="2550242" cy="392482"/>
          </a:xfrm>
        </p:spPr>
        <p:txBody>
          <a:bodyPr>
            <a:no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0A44834D-2338-486D-8D4E-217E192CEA8D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981027" y="3032693"/>
            <a:ext cx="889474" cy="637443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4137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68729362-B699-5D47-E148-7CD350007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4693" y="3356646"/>
            <a:ext cx="1323295" cy="136027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="" xmlns:a16="http://schemas.microsoft.com/office/drawing/2014/main" id="{531894BA-BA80-C526-F82D-F179680EDE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3129" y="957392"/>
            <a:ext cx="1694690" cy="1742047"/>
          </a:xfrm>
          <a:prstGeom prst="rect">
            <a:avLst/>
          </a:prstGeom>
        </p:spPr>
      </p:pic>
      <p:sp>
        <p:nvSpPr>
          <p:cNvPr id="11" name="Triángulo rectángulo 10">
            <a:extLst>
              <a:ext uri="{FF2B5EF4-FFF2-40B4-BE49-F238E27FC236}">
                <a16:creationId xmlns="" xmlns:a16="http://schemas.microsoft.com/office/drawing/2014/main" id="{5A9E743F-613B-5FA4-C8CD-ABFCDADB9D20}"/>
              </a:ext>
            </a:extLst>
          </p:cNvPr>
          <p:cNvSpPr/>
          <p:nvPr userDrawn="1"/>
        </p:nvSpPr>
        <p:spPr>
          <a:xfrm rot="5400000">
            <a:off x="-755426" y="761611"/>
            <a:ext cx="3742497" cy="2236360"/>
          </a:xfrm>
          <a:prstGeom prst="rtTriangle">
            <a:avLst/>
          </a:prstGeom>
          <a:solidFill>
            <a:srgbClr val="42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iagrama de flujo: entrada manual 11">
            <a:extLst>
              <a:ext uri="{FF2B5EF4-FFF2-40B4-BE49-F238E27FC236}">
                <a16:creationId xmlns="" xmlns:a16="http://schemas.microsoft.com/office/drawing/2014/main" id="{C771E3D8-D68C-18CA-B5F0-9EA2CE7741D0}"/>
              </a:ext>
            </a:extLst>
          </p:cNvPr>
          <p:cNvSpPr/>
          <p:nvPr userDrawn="1"/>
        </p:nvSpPr>
        <p:spPr>
          <a:xfrm rot="10800000" flipH="1" flipV="1">
            <a:off x="7263015" y="1062098"/>
            <a:ext cx="1880985" cy="4081402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956201"/>
            <a:ext cx="7696200" cy="1671744"/>
          </a:xfrm>
        </p:spPr>
        <p:txBody>
          <a:bodyPr anchor="b">
            <a:noAutofit/>
          </a:bodyPr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3839" y="3636975"/>
            <a:ext cx="2626320" cy="51920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53FEA4E8-678D-4279-BA7C-4E624B9ABEB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22605" y="772522"/>
            <a:ext cx="1498790" cy="982154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4539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ángulo rectángulo 6">
            <a:extLst>
              <a:ext uri="{FF2B5EF4-FFF2-40B4-BE49-F238E27FC236}">
                <a16:creationId xmlns="" xmlns:a16="http://schemas.microsoft.com/office/drawing/2014/main" id="{EA3A1F08-C75A-E91E-33B9-C5AABFF22851}"/>
              </a:ext>
            </a:extLst>
          </p:cNvPr>
          <p:cNvSpPr/>
          <p:nvPr userDrawn="1"/>
        </p:nvSpPr>
        <p:spPr>
          <a:xfrm rot="16200000">
            <a:off x="6369459" y="2368960"/>
            <a:ext cx="2002097" cy="3546984"/>
          </a:xfrm>
          <a:prstGeom prst="rtTriangle">
            <a:avLst/>
          </a:prstGeom>
          <a:solidFill>
            <a:srgbClr val="42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Gráfico 3">
            <a:extLst>
              <a:ext uri="{FF2B5EF4-FFF2-40B4-BE49-F238E27FC236}">
                <a16:creationId xmlns="" xmlns:a16="http://schemas.microsoft.com/office/drawing/2014/main" id="{D781046C-4BDB-EB08-6E71-CB72F5FBB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8383" y="3394301"/>
            <a:ext cx="1455625" cy="149630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="" xmlns:a16="http://schemas.microsoft.com/office/drawing/2014/main" id="{D4CCCA93-67C9-5993-6425-8CEC67A2C5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0769" y="491778"/>
            <a:ext cx="1825197" cy="1876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2659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áfico 15">
            <a:extLst>
              <a:ext uri="{FF2B5EF4-FFF2-40B4-BE49-F238E27FC236}">
                <a16:creationId xmlns="" xmlns:a16="http://schemas.microsoft.com/office/drawing/2014/main" id="{9BF5A752-D16D-6629-1180-FEDADFB7FD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031" y="2996729"/>
            <a:ext cx="1323295" cy="136027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="" xmlns:a16="http://schemas.microsoft.com/office/drawing/2014/main" id="{746A655B-FAE7-8736-5755-FAEC3478C3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4234" y="610861"/>
            <a:ext cx="1694690" cy="1742047"/>
          </a:xfrm>
          <a:prstGeom prst="rect">
            <a:avLst/>
          </a:prstGeom>
        </p:spPr>
      </p:pic>
      <p:sp>
        <p:nvSpPr>
          <p:cNvPr id="18" name="Diagrama de flujo: entrada manual 17">
            <a:extLst>
              <a:ext uri="{FF2B5EF4-FFF2-40B4-BE49-F238E27FC236}">
                <a16:creationId xmlns="" xmlns:a16="http://schemas.microsoft.com/office/drawing/2014/main" id="{0C160CA8-10F2-F4CD-9D97-8A59908DC224}"/>
              </a:ext>
            </a:extLst>
          </p:cNvPr>
          <p:cNvSpPr/>
          <p:nvPr userDrawn="1"/>
        </p:nvSpPr>
        <p:spPr>
          <a:xfrm rot="16200000" flipH="1">
            <a:off x="5201116" y="1200109"/>
            <a:ext cx="1189350" cy="6694629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4514" y="2823700"/>
            <a:ext cx="2771770" cy="987021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algn="ctr">
              <a:defRPr sz="1400">
                <a:solidFill>
                  <a:schemeClr val="tx2"/>
                </a:solidFill>
              </a:defRPr>
            </a:lvl2pPr>
            <a:lvl3pPr algn="ctr">
              <a:defRPr sz="1400">
                <a:solidFill>
                  <a:schemeClr val="tx2"/>
                </a:solidFill>
              </a:defRPr>
            </a:lvl3pPr>
            <a:lvl4pPr algn="ctr">
              <a:defRPr sz="1400">
                <a:solidFill>
                  <a:schemeClr val="tx2"/>
                </a:solidFill>
              </a:defRPr>
            </a:lvl4pPr>
            <a:lvl5pPr algn="ctr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5741" y="2826453"/>
            <a:ext cx="2771770" cy="98702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algn="ctr">
              <a:defRPr sz="1400">
                <a:solidFill>
                  <a:schemeClr val="tx2"/>
                </a:solidFill>
              </a:defRPr>
            </a:lvl2pPr>
            <a:lvl3pPr algn="ctr">
              <a:defRPr sz="1400">
                <a:solidFill>
                  <a:schemeClr val="tx2"/>
                </a:solidFill>
              </a:defRPr>
            </a:lvl3pPr>
            <a:lvl4pPr algn="ctr">
              <a:defRPr sz="1400">
                <a:solidFill>
                  <a:schemeClr val="tx2"/>
                </a:solidFill>
              </a:defRPr>
            </a:lvl4pPr>
            <a:lvl5pPr algn="ctr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647D2E8C-1B66-4B58-9E61-419F96DF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157D406E-515A-4F43-9A01-A05A4C6D192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162828" y="2357514"/>
            <a:ext cx="2785432" cy="405959"/>
          </a:xfrm>
        </p:spPr>
        <p:txBody>
          <a:bodyPr>
            <a:noAutofit/>
          </a:bodyPr>
          <a:lstStyle>
            <a:lvl1pPr marL="0" indent="0" algn="ctr">
              <a:buNone/>
              <a:defRPr sz="250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65C9BD97-A085-490E-8875-69685121698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195741" y="2357514"/>
            <a:ext cx="2783745" cy="405959"/>
          </a:xfrm>
        </p:spPr>
        <p:txBody>
          <a:bodyPr>
            <a:noAutofit/>
          </a:bodyPr>
          <a:lstStyle>
            <a:lvl1pPr marL="0" indent="0" algn="ctr">
              <a:buNone/>
              <a:defRPr sz="250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0229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0547CF66-1F17-D304-29E2-CB600AFDEC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181" y="724882"/>
            <a:ext cx="1455625" cy="1496301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="" xmlns:a16="http://schemas.microsoft.com/office/drawing/2014/main" id="{55DF8750-8AEB-2D27-3C57-F33CF87BA0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7997" y="2941119"/>
            <a:ext cx="1825197" cy="1876201"/>
          </a:xfrm>
          <a:prstGeom prst="rect">
            <a:avLst/>
          </a:prstGeom>
        </p:spPr>
      </p:pic>
      <p:sp>
        <p:nvSpPr>
          <p:cNvPr id="5" name="Triángulo rectángulo 4">
            <a:extLst>
              <a:ext uri="{FF2B5EF4-FFF2-40B4-BE49-F238E27FC236}">
                <a16:creationId xmlns="" xmlns:a16="http://schemas.microsoft.com/office/drawing/2014/main" id="{F8A48AFF-BD94-B02C-9B61-22EA6B5CB9E9}"/>
              </a:ext>
            </a:extLst>
          </p:cNvPr>
          <p:cNvSpPr/>
          <p:nvPr userDrawn="1"/>
        </p:nvSpPr>
        <p:spPr>
          <a:xfrm rot="5400000">
            <a:off x="-753677" y="753068"/>
            <a:ext cx="3742497" cy="2236360"/>
          </a:xfrm>
          <a:prstGeom prst="rtTriangle">
            <a:avLst/>
          </a:prstGeom>
          <a:solidFill>
            <a:srgbClr val="42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Diagrama de flujo: entrada manual 5">
            <a:extLst>
              <a:ext uri="{FF2B5EF4-FFF2-40B4-BE49-F238E27FC236}">
                <a16:creationId xmlns="" xmlns:a16="http://schemas.microsoft.com/office/drawing/2014/main" id="{9FACA55F-025F-2BD6-3C60-18862CD49A93}"/>
              </a:ext>
            </a:extLst>
          </p:cNvPr>
          <p:cNvSpPr/>
          <p:nvPr userDrawn="1"/>
        </p:nvSpPr>
        <p:spPr>
          <a:xfrm rot="10800000" flipH="1">
            <a:off x="7952450" y="-6148"/>
            <a:ext cx="1189350" cy="4763113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89681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a de flujo: entrada manual 2">
            <a:extLst>
              <a:ext uri="{FF2B5EF4-FFF2-40B4-BE49-F238E27FC236}">
                <a16:creationId xmlns="" xmlns:a16="http://schemas.microsoft.com/office/drawing/2014/main" id="{C4F8832E-74FC-1C95-8A87-7999085512D8}"/>
              </a:ext>
            </a:extLst>
          </p:cNvPr>
          <p:cNvSpPr/>
          <p:nvPr userDrawn="1"/>
        </p:nvSpPr>
        <p:spPr>
          <a:xfrm rot="5400000">
            <a:off x="2745019" y="1208136"/>
            <a:ext cx="1189350" cy="6694629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Gráfico 3">
            <a:extLst>
              <a:ext uri="{FF2B5EF4-FFF2-40B4-BE49-F238E27FC236}">
                <a16:creationId xmlns="" xmlns:a16="http://schemas.microsoft.com/office/drawing/2014/main" id="{474F8D14-AB8E-5999-B1CC-F1E3BF224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1233" y="3061903"/>
            <a:ext cx="1323295" cy="1360274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="" xmlns:a16="http://schemas.microsoft.com/office/drawing/2014/main" id="{1C47FFB1-D4A6-C3B6-E0D3-DD484DF81A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225" y="731000"/>
            <a:ext cx="1694690" cy="1742047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6D3423FD-5401-4143-EA10-4D650AA6436C}"/>
              </a:ext>
            </a:extLst>
          </p:cNvPr>
          <p:cNvGrpSpPr/>
          <p:nvPr userDrawn="1"/>
        </p:nvGrpSpPr>
        <p:grpSpPr>
          <a:xfrm>
            <a:off x="7369242" y="1249751"/>
            <a:ext cx="1520148" cy="528073"/>
            <a:chOff x="1933859" y="1098243"/>
            <a:chExt cx="1743090" cy="605519"/>
          </a:xfrm>
          <a:solidFill>
            <a:schemeClr val="accent2"/>
          </a:solidFill>
        </p:grpSpPr>
        <p:sp>
          <p:nvSpPr>
            <p:cNvPr id="7" name="Triángulo isósceles 6">
              <a:extLst>
                <a:ext uri="{FF2B5EF4-FFF2-40B4-BE49-F238E27FC236}">
                  <a16:creationId xmlns="" xmlns:a16="http://schemas.microsoft.com/office/drawing/2014/main" id="{322419D1-D3FA-47A3-3DE9-90DA22F4ADA9}"/>
                </a:ext>
              </a:extLst>
            </p:cNvPr>
            <p:cNvSpPr/>
            <p:nvPr/>
          </p:nvSpPr>
          <p:spPr>
            <a:xfrm rot="5400000">
              <a:off x="1892099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Triángulo isósceles 7">
              <a:extLst>
                <a:ext uri="{FF2B5EF4-FFF2-40B4-BE49-F238E27FC236}">
                  <a16:creationId xmlns="" xmlns:a16="http://schemas.microsoft.com/office/drawing/2014/main" id="{E7648C0E-26D9-43E3-31C5-4B68690F3D76}"/>
                </a:ext>
              </a:extLst>
            </p:cNvPr>
            <p:cNvSpPr/>
            <p:nvPr/>
          </p:nvSpPr>
          <p:spPr>
            <a:xfrm rot="5400000">
              <a:off x="2502545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Triángulo isósceles 8">
              <a:extLst>
                <a:ext uri="{FF2B5EF4-FFF2-40B4-BE49-F238E27FC236}">
                  <a16:creationId xmlns="" xmlns:a16="http://schemas.microsoft.com/office/drawing/2014/main" id="{DE50CF0C-2E9B-19CA-AF3C-0B5B08077747}"/>
                </a:ext>
              </a:extLst>
            </p:cNvPr>
            <p:cNvSpPr/>
            <p:nvPr/>
          </p:nvSpPr>
          <p:spPr>
            <a:xfrm rot="5400000">
              <a:off x="3113190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07487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10A031AF-35D0-7BBF-08A2-46DD9CE8F2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490" y="674943"/>
            <a:ext cx="1694690" cy="1742047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="" xmlns:a16="http://schemas.microsoft.com/office/drawing/2014/main" id="{CABF5830-5F28-F6C2-531C-918FA44E2B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2703" y="2276294"/>
            <a:ext cx="1455625" cy="1496301"/>
          </a:xfrm>
          <a:prstGeom prst="rect">
            <a:avLst/>
          </a:prstGeom>
        </p:spPr>
      </p:pic>
      <p:sp>
        <p:nvSpPr>
          <p:cNvPr id="5" name="Triángulo rectángulo 4">
            <a:extLst>
              <a:ext uri="{FF2B5EF4-FFF2-40B4-BE49-F238E27FC236}">
                <a16:creationId xmlns="" xmlns:a16="http://schemas.microsoft.com/office/drawing/2014/main" id="{E51B6384-84AD-DBB6-086F-FA1047ABBA13}"/>
              </a:ext>
            </a:extLst>
          </p:cNvPr>
          <p:cNvSpPr/>
          <p:nvPr userDrawn="1"/>
        </p:nvSpPr>
        <p:spPr>
          <a:xfrm rot="16200000" flipH="1">
            <a:off x="6159500" y="753070"/>
            <a:ext cx="3742497" cy="2236360"/>
          </a:xfrm>
          <a:prstGeom prst="rtTriangle">
            <a:avLst/>
          </a:prstGeom>
          <a:solidFill>
            <a:srgbClr val="42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22984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CBA71995-9425-BA86-679E-456629B2C9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1187" y="3455277"/>
            <a:ext cx="1455625" cy="1496301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="" xmlns:a16="http://schemas.microsoft.com/office/drawing/2014/main" id="{F26885B0-C992-8E93-40D0-F817B6DC82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1775" y="370843"/>
            <a:ext cx="1825197" cy="1876201"/>
          </a:xfrm>
          <a:prstGeom prst="rect">
            <a:avLst/>
          </a:prstGeom>
        </p:spPr>
      </p:pic>
      <p:sp>
        <p:nvSpPr>
          <p:cNvPr id="5" name="Triángulo rectángulo 4">
            <a:extLst>
              <a:ext uri="{FF2B5EF4-FFF2-40B4-BE49-F238E27FC236}">
                <a16:creationId xmlns="" xmlns:a16="http://schemas.microsoft.com/office/drawing/2014/main" id="{5F2827D7-910F-B101-887A-9D3B66F65A06}"/>
              </a:ext>
            </a:extLst>
          </p:cNvPr>
          <p:cNvSpPr/>
          <p:nvPr userDrawn="1"/>
        </p:nvSpPr>
        <p:spPr>
          <a:xfrm rot="5400000">
            <a:off x="-753677" y="753068"/>
            <a:ext cx="3742497" cy="2236360"/>
          </a:xfrm>
          <a:prstGeom prst="rtTriangle">
            <a:avLst/>
          </a:prstGeom>
          <a:solidFill>
            <a:srgbClr val="42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1A5F46E4-7EED-CD3C-B18F-563D6EF37451}"/>
              </a:ext>
            </a:extLst>
          </p:cNvPr>
          <p:cNvGrpSpPr/>
          <p:nvPr userDrawn="1"/>
        </p:nvGrpSpPr>
        <p:grpSpPr>
          <a:xfrm>
            <a:off x="5104024" y="4330530"/>
            <a:ext cx="1520148" cy="528073"/>
            <a:chOff x="1933859" y="1098243"/>
            <a:chExt cx="1743090" cy="605519"/>
          </a:xfrm>
          <a:solidFill>
            <a:schemeClr val="accent2"/>
          </a:solidFill>
        </p:grpSpPr>
        <p:sp>
          <p:nvSpPr>
            <p:cNvPr id="7" name="Triángulo isósceles 6">
              <a:extLst>
                <a:ext uri="{FF2B5EF4-FFF2-40B4-BE49-F238E27FC236}">
                  <a16:creationId xmlns="" xmlns:a16="http://schemas.microsoft.com/office/drawing/2014/main" id="{560FBCF9-08C1-3CD6-0C44-B20884483060}"/>
                </a:ext>
              </a:extLst>
            </p:cNvPr>
            <p:cNvSpPr/>
            <p:nvPr/>
          </p:nvSpPr>
          <p:spPr>
            <a:xfrm rot="5400000">
              <a:off x="1892099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Triángulo isósceles 7">
              <a:extLst>
                <a:ext uri="{FF2B5EF4-FFF2-40B4-BE49-F238E27FC236}">
                  <a16:creationId xmlns="" xmlns:a16="http://schemas.microsoft.com/office/drawing/2014/main" id="{5FB7D936-C4E4-1284-C5B4-4DBB16F887FD}"/>
                </a:ext>
              </a:extLst>
            </p:cNvPr>
            <p:cNvSpPr/>
            <p:nvPr/>
          </p:nvSpPr>
          <p:spPr>
            <a:xfrm rot="5400000">
              <a:off x="2502545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Triángulo isósceles 8">
              <a:extLst>
                <a:ext uri="{FF2B5EF4-FFF2-40B4-BE49-F238E27FC236}">
                  <a16:creationId xmlns="" xmlns:a16="http://schemas.microsoft.com/office/drawing/2014/main" id="{A5CF1193-F5A8-B98D-2513-9F86D6241A23}"/>
                </a:ext>
              </a:extLst>
            </p:cNvPr>
            <p:cNvSpPr/>
            <p:nvPr/>
          </p:nvSpPr>
          <p:spPr>
            <a:xfrm rot="5400000">
              <a:off x="3113190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91331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CF9E4D11-1A09-237B-16E0-EE6EAAE4B9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2290" y="1253945"/>
            <a:ext cx="1455625" cy="1496301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="" xmlns:a16="http://schemas.microsoft.com/office/drawing/2014/main" id="{17AA82C8-39D3-ABAD-193A-08B83DF8C4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239" y="2889383"/>
            <a:ext cx="1825197" cy="1876201"/>
          </a:xfrm>
          <a:prstGeom prst="rect">
            <a:avLst/>
          </a:prstGeom>
        </p:spPr>
      </p:pic>
      <p:sp>
        <p:nvSpPr>
          <p:cNvPr id="5" name="Triángulo rectángulo 4">
            <a:extLst>
              <a:ext uri="{FF2B5EF4-FFF2-40B4-BE49-F238E27FC236}">
                <a16:creationId xmlns="" xmlns:a16="http://schemas.microsoft.com/office/drawing/2014/main" id="{23C950D6-580A-84A6-0744-257DF52AEB1C}"/>
              </a:ext>
            </a:extLst>
          </p:cNvPr>
          <p:cNvSpPr/>
          <p:nvPr userDrawn="1"/>
        </p:nvSpPr>
        <p:spPr>
          <a:xfrm rot="16200000">
            <a:off x="6369459" y="2368960"/>
            <a:ext cx="2002097" cy="3546984"/>
          </a:xfrm>
          <a:prstGeom prst="rtTriangle">
            <a:avLst/>
          </a:prstGeom>
          <a:solidFill>
            <a:srgbClr val="42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riángulo rectángulo 5">
            <a:extLst>
              <a:ext uri="{FF2B5EF4-FFF2-40B4-BE49-F238E27FC236}">
                <a16:creationId xmlns="" xmlns:a16="http://schemas.microsoft.com/office/drawing/2014/main" id="{9E1623BD-EDAD-7DFD-4F82-698FA31C30D5}"/>
              </a:ext>
            </a:extLst>
          </p:cNvPr>
          <p:cNvSpPr/>
          <p:nvPr userDrawn="1"/>
        </p:nvSpPr>
        <p:spPr>
          <a:xfrm rot="5400000">
            <a:off x="772443" y="-772445"/>
            <a:ext cx="2002097" cy="3546984"/>
          </a:xfrm>
          <a:prstGeom prst="rtTriangle">
            <a:avLst/>
          </a:prstGeom>
          <a:solidFill>
            <a:srgbClr val="42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43616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715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369219"/>
            <a:ext cx="7696200" cy="322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4767263"/>
            <a:ext cx="1962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3EFF7-90E2-431F-8E31-BA0CE4C55B2F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1962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CEFFA-EA14-4325-A0F4-7973582784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048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  <p:sldLayoutId id="2147483667" r:id="rId4"/>
    <p:sldLayoutId id="2147483669" r:id="rId5"/>
    <p:sldLayoutId id="2147483679" r:id="rId6"/>
    <p:sldLayoutId id="2147483680" r:id="rId7"/>
    <p:sldLayoutId id="2147483681" r:id="rId8"/>
    <p:sldLayoutId id="2147483682" r:id="rId9"/>
    <p:sldLayoutId id="2147483658" r:id="rId10"/>
    <p:sldLayoutId id="2147483671" r:id="rId11"/>
    <p:sldLayoutId id="2147483672" r:id="rId12"/>
    <p:sldLayoutId id="2147483659" r:id="rId13"/>
    <p:sldLayoutId id="2147483670" r:id="rId14"/>
    <p:sldLayoutId id="214748367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Plus Jakarta Sans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Plus Jakarta Sans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Plus Jakarta Sans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Plus Jakarta Sans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Plus Jakarta Sans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21" Type="http://schemas.openxmlformats.org/officeDocument/2006/relationships/image" Target="../media/image19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3" Type="http://schemas.openxmlformats.org/officeDocument/2006/relationships/image" Target="../media/image20.jpeg"/><Relationship Id="rId21" Type="http://schemas.openxmlformats.org/officeDocument/2006/relationships/image" Target="../media/image39.svg"/><Relationship Id="rId34" Type="http://schemas.openxmlformats.org/officeDocument/2006/relationships/image" Target="../media/image26.png"/><Relationship Id="rId25" Type="http://schemas.openxmlformats.org/officeDocument/2006/relationships/image" Target="../media/image25.png"/><Relationship Id="rId33" Type="http://schemas.openxmlformats.org/officeDocument/2006/relationships/image" Target="../media/image51.svg"/><Relationship Id="rId38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4.png"/><Relationship Id="rId11" Type="http://schemas.openxmlformats.org/officeDocument/2006/relationships/image" Target="../media/image29.svg"/><Relationship Id="rId37" Type="http://schemas.openxmlformats.org/officeDocument/2006/relationships/image" Target="../media/image43.svg"/><Relationship Id="rId5" Type="http://schemas.openxmlformats.org/officeDocument/2006/relationships/image" Target="../media/image22.png"/><Relationship Id="rId23" Type="http://schemas.openxmlformats.org/officeDocument/2006/relationships/image" Target="../media/image41.svg"/><Relationship Id="rId36" Type="http://schemas.openxmlformats.org/officeDocument/2006/relationships/image" Target="../media/image28.png"/><Relationship Id="rId15" Type="http://schemas.openxmlformats.org/officeDocument/2006/relationships/image" Target="../media/image33.svg"/><Relationship Id="rId4" Type="http://schemas.openxmlformats.org/officeDocument/2006/relationships/image" Target="../media/image21.jpeg"/><Relationship Id="rId14" Type="http://schemas.openxmlformats.org/officeDocument/2006/relationships/image" Target="../media/image23.png"/><Relationship Id="rId27" Type="http://schemas.openxmlformats.org/officeDocument/2006/relationships/image" Target="../media/image45.svg"/><Relationship Id="rId35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39" Type="http://schemas.openxmlformats.org/officeDocument/2006/relationships/image" Target="../media/image30.jpeg"/><Relationship Id="rId3" Type="http://schemas.openxmlformats.org/officeDocument/2006/relationships/image" Target="../media/image22.png"/><Relationship Id="rId21" Type="http://schemas.openxmlformats.org/officeDocument/2006/relationships/image" Target="../media/image39.svg"/><Relationship Id="rId34" Type="http://schemas.openxmlformats.org/officeDocument/2006/relationships/image" Target="../media/image26.png"/><Relationship Id="rId25" Type="http://schemas.openxmlformats.org/officeDocument/2006/relationships/image" Target="../media/image25.png"/><Relationship Id="rId33" Type="http://schemas.openxmlformats.org/officeDocument/2006/relationships/image" Target="../media/image51.svg"/><Relationship Id="rId38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4.png"/><Relationship Id="rId11" Type="http://schemas.openxmlformats.org/officeDocument/2006/relationships/image" Target="../media/image29.svg"/><Relationship Id="rId37" Type="http://schemas.openxmlformats.org/officeDocument/2006/relationships/image" Target="../media/image43.svg"/><Relationship Id="rId40" Type="http://schemas.openxmlformats.org/officeDocument/2006/relationships/image" Target="../media/image31.jpeg"/><Relationship Id="rId23" Type="http://schemas.openxmlformats.org/officeDocument/2006/relationships/image" Target="../media/image41.svg"/><Relationship Id="rId36" Type="http://schemas.openxmlformats.org/officeDocument/2006/relationships/image" Target="../media/image28.png"/><Relationship Id="rId15" Type="http://schemas.openxmlformats.org/officeDocument/2006/relationships/image" Target="../media/image33.svg"/><Relationship Id="rId14" Type="http://schemas.openxmlformats.org/officeDocument/2006/relationships/image" Target="../media/image23.png"/><Relationship Id="rId27" Type="http://schemas.openxmlformats.org/officeDocument/2006/relationships/image" Target="../media/image45.svg"/><Relationship Id="rId35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39" Type="http://schemas.openxmlformats.org/officeDocument/2006/relationships/image" Target="../media/image32.png"/><Relationship Id="rId3" Type="http://schemas.openxmlformats.org/officeDocument/2006/relationships/image" Target="../media/image22.png"/><Relationship Id="rId21" Type="http://schemas.openxmlformats.org/officeDocument/2006/relationships/image" Target="../media/image39.svg"/><Relationship Id="rId34" Type="http://schemas.openxmlformats.org/officeDocument/2006/relationships/image" Target="../media/image26.png"/><Relationship Id="rId25" Type="http://schemas.openxmlformats.org/officeDocument/2006/relationships/image" Target="../media/image25.png"/><Relationship Id="rId33" Type="http://schemas.openxmlformats.org/officeDocument/2006/relationships/image" Target="../media/image51.svg"/><Relationship Id="rId38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4.png"/><Relationship Id="rId11" Type="http://schemas.openxmlformats.org/officeDocument/2006/relationships/image" Target="../media/image29.svg"/><Relationship Id="rId37" Type="http://schemas.openxmlformats.org/officeDocument/2006/relationships/image" Target="../media/image43.svg"/><Relationship Id="rId23" Type="http://schemas.openxmlformats.org/officeDocument/2006/relationships/image" Target="../media/image41.svg"/><Relationship Id="rId36" Type="http://schemas.openxmlformats.org/officeDocument/2006/relationships/image" Target="../media/image28.png"/><Relationship Id="rId15" Type="http://schemas.openxmlformats.org/officeDocument/2006/relationships/image" Target="../media/image33.svg"/><Relationship Id="rId14" Type="http://schemas.openxmlformats.org/officeDocument/2006/relationships/image" Target="../media/image23.png"/><Relationship Id="rId27" Type="http://schemas.openxmlformats.org/officeDocument/2006/relationships/image" Target="../media/image45.svg"/><Relationship Id="rId35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39" Type="http://schemas.openxmlformats.org/officeDocument/2006/relationships/image" Target="../media/image33.jpeg"/><Relationship Id="rId3" Type="http://schemas.openxmlformats.org/officeDocument/2006/relationships/image" Target="../media/image22.png"/><Relationship Id="rId21" Type="http://schemas.openxmlformats.org/officeDocument/2006/relationships/image" Target="../media/image39.svg"/><Relationship Id="rId34" Type="http://schemas.openxmlformats.org/officeDocument/2006/relationships/image" Target="../media/image26.png"/><Relationship Id="rId25" Type="http://schemas.openxmlformats.org/officeDocument/2006/relationships/image" Target="../media/image25.png"/><Relationship Id="rId33" Type="http://schemas.openxmlformats.org/officeDocument/2006/relationships/image" Target="../media/image51.svg"/><Relationship Id="rId38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4.png"/><Relationship Id="rId11" Type="http://schemas.openxmlformats.org/officeDocument/2006/relationships/image" Target="../media/image29.svg"/><Relationship Id="rId37" Type="http://schemas.openxmlformats.org/officeDocument/2006/relationships/image" Target="../media/image43.svg"/><Relationship Id="rId40" Type="http://schemas.openxmlformats.org/officeDocument/2006/relationships/image" Target="../media/image34.jpeg"/><Relationship Id="rId23" Type="http://schemas.openxmlformats.org/officeDocument/2006/relationships/image" Target="../media/image41.svg"/><Relationship Id="rId36" Type="http://schemas.openxmlformats.org/officeDocument/2006/relationships/image" Target="../media/image28.png"/><Relationship Id="rId15" Type="http://schemas.openxmlformats.org/officeDocument/2006/relationships/image" Target="../media/image33.svg"/><Relationship Id="rId14" Type="http://schemas.openxmlformats.org/officeDocument/2006/relationships/image" Target="../media/image23.png"/><Relationship Id="rId27" Type="http://schemas.openxmlformats.org/officeDocument/2006/relationships/image" Target="../media/image45.svg"/><Relationship Id="rId35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39" Type="http://schemas.openxmlformats.org/officeDocument/2006/relationships/image" Target="../media/image35.jpeg"/><Relationship Id="rId3" Type="http://schemas.openxmlformats.org/officeDocument/2006/relationships/image" Target="../media/image22.png"/><Relationship Id="rId21" Type="http://schemas.openxmlformats.org/officeDocument/2006/relationships/image" Target="../media/image39.svg"/><Relationship Id="rId34" Type="http://schemas.openxmlformats.org/officeDocument/2006/relationships/image" Target="../media/image26.png"/><Relationship Id="rId25" Type="http://schemas.openxmlformats.org/officeDocument/2006/relationships/image" Target="../media/image25.png"/><Relationship Id="rId33" Type="http://schemas.openxmlformats.org/officeDocument/2006/relationships/image" Target="../media/image51.svg"/><Relationship Id="rId38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4.png"/><Relationship Id="rId11" Type="http://schemas.openxmlformats.org/officeDocument/2006/relationships/image" Target="../media/image29.svg"/><Relationship Id="rId37" Type="http://schemas.openxmlformats.org/officeDocument/2006/relationships/image" Target="../media/image43.svg"/><Relationship Id="rId23" Type="http://schemas.openxmlformats.org/officeDocument/2006/relationships/image" Target="../media/image41.svg"/><Relationship Id="rId36" Type="http://schemas.openxmlformats.org/officeDocument/2006/relationships/image" Target="../media/image28.png"/><Relationship Id="rId15" Type="http://schemas.openxmlformats.org/officeDocument/2006/relationships/image" Target="../media/image33.svg"/><Relationship Id="rId14" Type="http://schemas.openxmlformats.org/officeDocument/2006/relationships/image" Target="../media/image23.png"/><Relationship Id="rId27" Type="http://schemas.openxmlformats.org/officeDocument/2006/relationships/image" Target="../media/image45.svg"/><Relationship Id="rId35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áfico 31">
            <a:extLst>
              <a:ext uri="{FF2B5EF4-FFF2-40B4-BE49-F238E27FC236}">
                <a16:creationId xmlns="" xmlns:a16="http://schemas.microsoft.com/office/drawing/2014/main" id="{ACE9F900-417C-6710-2B2C-C2C3C036D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0617" y="2579897"/>
            <a:ext cx="1323295" cy="136027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="" xmlns:a16="http://schemas.microsoft.com/office/drawing/2014/main" id="{ED935836-4907-CC15-8A47-BBA7C88CDD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1750" y="488305"/>
            <a:ext cx="1694690" cy="1742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4BEBE0-30E7-49E4-A816-DCA7EB661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19215"/>
            <a:ext cx="6858000" cy="1484211"/>
          </a:xfrm>
        </p:spPr>
        <p:txBody>
          <a:bodyPr/>
          <a:lstStyle/>
          <a:p>
            <a:r>
              <a:rPr lang="ro-RO" sz="3600" dirty="0">
                <a:latin typeface="Times New Roman" pitchFamily="18" charset="0"/>
                <a:cs typeface="Times New Roman" pitchFamily="18" charset="0"/>
              </a:rPr>
              <a:t>”LA CUMPĂRĂTURI”</a:t>
            </a:r>
            <a:br>
              <a:rPr lang="ro-RO" sz="3600" dirty="0">
                <a:latin typeface="Times New Roman" pitchFamily="18" charset="0"/>
                <a:cs typeface="Times New Roman" pitchFamily="18" charset="0"/>
              </a:rPr>
            </a:br>
            <a:r>
              <a:rPr lang="ro-RO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educație financiară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600CBEA-0FC4-4517-9DF7-3E1CB1F7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8528" y="2721954"/>
            <a:ext cx="5223736" cy="778359"/>
          </a:xfrm>
        </p:spPr>
        <p:txBody>
          <a:bodyPr>
            <a:noAutofit/>
          </a:bodyPr>
          <a:lstStyle/>
          <a:p>
            <a:pPr algn="l"/>
            <a:r>
              <a:rPr lang="ro-RO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Grupa mijlocie: </a:t>
            </a:r>
          </a:p>
          <a:p>
            <a:pPr algn="l"/>
            <a:r>
              <a:rPr lang="ro-RO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Grădinița </a:t>
            </a:r>
            <a:r>
              <a:rPr lang="ro-RO" sz="1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ro-RO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P.P. Nr. 28, Baia Mare</a:t>
            </a:r>
          </a:p>
          <a:p>
            <a:pPr algn="l"/>
            <a:r>
              <a:rPr lang="ro-RO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Educatoare: Mare Minerva</a:t>
            </a:r>
          </a:p>
          <a:p>
            <a:pPr algn="l"/>
            <a:r>
              <a:rPr lang="ro-RO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o-RO" sz="1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Orosz </a:t>
            </a:r>
            <a:r>
              <a:rPr lang="ro-RO" sz="16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Gabriela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4D27BCE6-8ACA-2709-030D-3C6827313ECD}"/>
              </a:ext>
            </a:extLst>
          </p:cNvPr>
          <p:cNvGrpSpPr/>
          <p:nvPr/>
        </p:nvGrpSpPr>
        <p:grpSpPr>
          <a:xfrm>
            <a:off x="676027" y="181321"/>
            <a:ext cx="7332948" cy="4256394"/>
            <a:chOff x="676027" y="181321"/>
            <a:chExt cx="7332948" cy="4256394"/>
          </a:xfrm>
        </p:grpSpPr>
        <p:pic>
          <p:nvPicPr>
            <p:cNvPr id="27" name="Gráfico 26">
              <a:extLst>
                <a:ext uri="{FF2B5EF4-FFF2-40B4-BE49-F238E27FC236}">
                  <a16:creationId xmlns="" xmlns:a16="http://schemas.microsoft.com/office/drawing/2014/main" id="{64A7156E-7A1C-6630-B4C2-4D2702752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68478" y="181321"/>
              <a:ext cx="942715" cy="1021539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="" xmlns:a16="http://schemas.microsoft.com/office/drawing/2014/main" id="{4F0A3265-F028-F5BE-49DA-B788A0FE2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824016">
              <a:off x="7074620" y="209190"/>
              <a:ext cx="684043" cy="986860"/>
            </a:xfrm>
            <a:prstGeom prst="rect">
              <a:avLst/>
            </a:prstGeom>
          </p:spPr>
        </p:pic>
        <p:pic>
          <p:nvPicPr>
            <p:cNvPr id="31" name="Gráfico 30">
              <a:extLst>
                <a:ext uri="{FF2B5EF4-FFF2-40B4-BE49-F238E27FC236}">
                  <a16:creationId xmlns="" xmlns:a16="http://schemas.microsoft.com/office/drawing/2014/main" id="{15C670DF-4C56-8EBE-DF23-5995C38CD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7162266" y="3111134"/>
              <a:ext cx="846709" cy="998136"/>
            </a:xfrm>
            <a:prstGeom prst="rect">
              <a:avLst/>
            </a:prstGeom>
          </p:spPr>
        </p:pic>
        <p:pic>
          <p:nvPicPr>
            <p:cNvPr id="39" name="Imagen 38" descr="Un globo de colores&#10;&#10;Descripción generada automáticamente con confianza baja">
              <a:extLst>
                <a:ext uri="{FF2B5EF4-FFF2-40B4-BE49-F238E27FC236}">
                  <a16:creationId xmlns="" xmlns:a16="http://schemas.microsoft.com/office/drawing/2014/main" id="{D7596160-7F4F-3737-F8C4-7537165E9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24161" flipH="1">
              <a:off x="676027" y="1436824"/>
              <a:ext cx="497096" cy="379081"/>
            </a:xfrm>
            <a:prstGeom prst="rect">
              <a:avLst/>
            </a:prstGeom>
          </p:spPr>
        </p:pic>
        <p:pic>
          <p:nvPicPr>
            <p:cNvPr id="43" name="Imagen 42" descr="Un dibujo de una persona&#10;&#10;Descripción generada automáticamente con confianza baja">
              <a:extLst>
                <a:ext uri="{FF2B5EF4-FFF2-40B4-BE49-F238E27FC236}">
                  <a16:creationId xmlns="" xmlns:a16="http://schemas.microsoft.com/office/drawing/2014/main" id="{0A83AF31-66E8-6361-99E7-6954BBDBC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361610" y="3980995"/>
              <a:ext cx="420780" cy="456720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D29518EE-A9B0-B30F-7289-BB7947CDDB9E}"/>
              </a:ext>
            </a:extLst>
          </p:cNvPr>
          <p:cNvGrpSpPr/>
          <p:nvPr/>
        </p:nvGrpSpPr>
        <p:grpSpPr>
          <a:xfrm>
            <a:off x="1659659" y="408409"/>
            <a:ext cx="7102850" cy="4373504"/>
            <a:chOff x="1659659" y="408409"/>
            <a:chExt cx="7102850" cy="4373504"/>
          </a:xfrm>
        </p:grpSpPr>
        <p:pic>
          <p:nvPicPr>
            <p:cNvPr id="47" name="Imagen 46" descr="Un dibujo de una persona&#10;&#10;Descripción generada automáticamente con confianza baja">
              <a:extLst>
                <a:ext uri="{FF2B5EF4-FFF2-40B4-BE49-F238E27FC236}">
                  <a16:creationId xmlns="" xmlns:a16="http://schemas.microsoft.com/office/drawing/2014/main" id="{1AD4B76F-994E-F3F1-8E7A-10D998318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8268007" y="1115194"/>
              <a:ext cx="494502" cy="511171"/>
            </a:xfrm>
            <a:prstGeom prst="rect">
              <a:avLst/>
            </a:prstGeom>
          </p:spPr>
        </p:pic>
        <p:pic>
          <p:nvPicPr>
            <p:cNvPr id="51" name="Imagen 50" descr="Imagen que contiene Patrón de fondo&#10;&#10;Descripción generada automáticamente">
              <a:extLst>
                <a:ext uri="{FF2B5EF4-FFF2-40B4-BE49-F238E27FC236}">
                  <a16:creationId xmlns="" xmlns:a16="http://schemas.microsoft.com/office/drawing/2014/main" id="{0462C3F5-D04D-2028-5943-77488F51F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422431" y="408409"/>
              <a:ext cx="281272" cy="567364"/>
            </a:xfrm>
            <a:prstGeom prst="rect">
              <a:avLst/>
            </a:prstGeom>
          </p:spPr>
        </p:pic>
        <p:pic>
          <p:nvPicPr>
            <p:cNvPr id="55" name="Imagen 54" descr="Dibujo de una persona&#10;&#10;Descripción generada automáticamente con confianza media">
              <a:extLst>
                <a:ext uri="{FF2B5EF4-FFF2-40B4-BE49-F238E27FC236}">
                  <a16:creationId xmlns="" xmlns:a16="http://schemas.microsoft.com/office/drawing/2014/main" id="{A579D8AD-A711-CF6B-A865-A137987D0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3942737" flipH="1">
              <a:off x="6365789" y="4323515"/>
              <a:ext cx="565406" cy="351389"/>
            </a:xfrm>
            <a:prstGeom prst="rect">
              <a:avLst/>
            </a:prstGeom>
          </p:spPr>
        </p:pic>
        <p:pic>
          <p:nvPicPr>
            <p:cNvPr id="53" name="Imagen 52" descr="Un globo amarillo&#10;&#10;Descripción generada automáticamente con confianza media">
              <a:extLst>
                <a:ext uri="{FF2B5EF4-FFF2-40B4-BE49-F238E27FC236}">
                  <a16:creationId xmlns="" xmlns:a16="http://schemas.microsoft.com/office/drawing/2014/main" id="{D6D47F37-555D-1D95-89B7-19B86192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659659" y="3683679"/>
              <a:ext cx="365768" cy="528073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6EBBCEC1-AB1C-10C4-6C33-E97AB54A52F6}"/>
              </a:ext>
            </a:extLst>
          </p:cNvPr>
          <p:cNvGrpSpPr/>
          <p:nvPr/>
        </p:nvGrpSpPr>
        <p:grpSpPr>
          <a:xfrm>
            <a:off x="364217" y="455555"/>
            <a:ext cx="8251709" cy="4210604"/>
            <a:chOff x="364217" y="455555"/>
            <a:chExt cx="8251709" cy="4210604"/>
          </a:xfrm>
        </p:grpSpPr>
        <p:pic>
          <p:nvPicPr>
            <p:cNvPr id="30" name="Gráfico 29">
              <a:extLst>
                <a:ext uri="{FF2B5EF4-FFF2-40B4-BE49-F238E27FC236}">
                  <a16:creationId xmlns="" xmlns:a16="http://schemas.microsoft.com/office/drawing/2014/main" id="{F65B016C-A1A4-ABD1-55F3-4C77EE586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 flipV="1">
              <a:off x="364217" y="3144448"/>
              <a:ext cx="822458" cy="891227"/>
            </a:xfrm>
            <a:prstGeom prst="rect">
              <a:avLst/>
            </a:prstGeom>
          </p:spPr>
        </p:pic>
        <p:pic>
          <p:nvPicPr>
            <p:cNvPr id="41" name="Imagen 40" descr="Icono&#10;&#10;Descripción generada automáticamente">
              <a:extLst>
                <a:ext uri="{FF2B5EF4-FFF2-40B4-BE49-F238E27FC236}">
                  <a16:creationId xmlns="" xmlns:a16="http://schemas.microsoft.com/office/drawing/2014/main" id="{E7A918B4-4BA4-5C56-96FE-6E8AAAF43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205309" y="488305"/>
              <a:ext cx="506406" cy="528073"/>
            </a:xfrm>
            <a:prstGeom prst="rect">
              <a:avLst/>
            </a:prstGeom>
          </p:spPr>
        </p:pic>
        <p:pic>
          <p:nvPicPr>
            <p:cNvPr id="49" name="Imagen 48" descr="Imagen que contiene Patrón de fondo&#10;&#10;Descripción generada automáticamente">
              <a:extLst>
                <a:ext uri="{FF2B5EF4-FFF2-40B4-BE49-F238E27FC236}">
                  <a16:creationId xmlns="" xmlns:a16="http://schemas.microsoft.com/office/drawing/2014/main" id="{D99924D3-7001-A938-430A-968305674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440097" flipH="1">
              <a:off x="3538178" y="4264837"/>
              <a:ext cx="554864" cy="401322"/>
            </a:xfrm>
            <a:prstGeom prst="rect">
              <a:avLst/>
            </a:prstGeom>
          </p:spPr>
        </p:pic>
        <p:pic>
          <p:nvPicPr>
            <p:cNvPr id="45" name="Imagen 44" descr="Dibujo de la tierra desde el espacio&#10;&#10;Descripción generada automáticamente con confianza baja">
              <a:extLst>
                <a:ext uri="{FF2B5EF4-FFF2-40B4-BE49-F238E27FC236}">
                  <a16:creationId xmlns="" xmlns:a16="http://schemas.microsoft.com/office/drawing/2014/main" id="{A17AD820-B0AF-D597-9A82-7265DBF0A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8049516" y="1538236"/>
              <a:ext cx="566410" cy="385071"/>
            </a:xfrm>
            <a:prstGeom prst="rect">
              <a:avLst/>
            </a:prstGeom>
          </p:spPr>
        </p:pic>
        <p:pic>
          <p:nvPicPr>
            <p:cNvPr id="57" name="Imagen 56" descr="Logotipo, Icono&#10;&#10;Descripción generada automáticamente">
              <a:extLst>
                <a:ext uri="{FF2B5EF4-FFF2-40B4-BE49-F238E27FC236}">
                  <a16:creationId xmlns="" xmlns:a16="http://schemas.microsoft.com/office/drawing/2014/main" id="{E7CE9644-2569-0B79-4110-EB27A6CC9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5854467" y="455555"/>
              <a:ext cx="482291" cy="473072"/>
            </a:xfrm>
            <a:prstGeom prst="rect">
              <a:avLst/>
            </a:prstGeom>
          </p:spPr>
        </p:pic>
      </p:grp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F379C026-97A8-F95C-3DAC-3408AE33BF11}"/>
              </a:ext>
            </a:extLst>
          </p:cNvPr>
          <p:cNvCxnSpPr>
            <a:cxnSpLocks/>
          </p:cNvCxnSpPr>
          <p:nvPr/>
        </p:nvCxnSpPr>
        <p:spPr>
          <a:xfrm>
            <a:off x="1711715" y="2610714"/>
            <a:ext cx="573107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4" name="Picture 2" descr="C:\Users\Home\Desktop\global money week appe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476" y="2849408"/>
            <a:ext cx="1784750" cy="10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242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2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8" presetClass="exit" presetSubtype="0" repeatCount="1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29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9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28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8" presetClass="exit" presetSubtype="0" repeatCount="1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29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29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28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D3B961B-AA6F-44A9-9907-E12FC2E32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47520"/>
            <a:ext cx="7744968" cy="2871215"/>
          </a:xfrm>
        </p:spPr>
        <p:txBody>
          <a:bodyPr/>
          <a:lstStyle/>
          <a:p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Educația financiară în grădiniță, realizată prin activități atractive, ajută preșcolarii să-și formeze o imagine despre modul în care banii sunt câștigați prin muncă. 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desfășurat cu copiii câteva jocuri pentru a se familiariza cu banii,  bancomatul, cardurile.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64D68E61-016F-4F06-8E47-3BB96B0309F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37744" y="516490"/>
            <a:ext cx="8906256" cy="1531766"/>
          </a:xfrm>
        </p:spPr>
        <p:txBody>
          <a:bodyPr/>
          <a:lstStyle/>
          <a:p>
            <a:r>
              <a:rPr lang="ro-R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MOMENTE DIN ACTIVITĂȚILE DE EDUCAȚIE FINANCIARĂ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" descr="C:\Users\Home\Desktop\global money week ap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844" y="4210764"/>
            <a:ext cx="1325908" cy="81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9641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64D68E61-016F-4F06-8E47-3BB96B0309F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65992" y="159874"/>
            <a:ext cx="8906256" cy="1531766"/>
          </a:xfrm>
        </p:spPr>
        <p:txBody>
          <a:bodyPr/>
          <a:lstStyle/>
          <a:p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JOC DE ROL -”LA CUMPĂRĂTURI”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" descr="C:\Users\Home\Desktop\global money week ap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36" y="4510205"/>
            <a:ext cx="813194" cy="50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90990" y="716587"/>
            <a:ext cx="6973433" cy="1063041"/>
          </a:xfrm>
        </p:spPr>
        <p:txBody>
          <a:bodyPr/>
          <a:lstStyle/>
          <a:p>
            <a:r>
              <a:rPr lang="ro-RO" b="1" dirty="0">
                <a:latin typeface="Times New Roman" pitchFamily="18" charset="0"/>
                <a:cs typeface="Times New Roman" pitchFamily="18" charset="0"/>
              </a:rPr>
              <a:t>Preșcolarii au fost pe rând vânzători și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clienți și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au utilizat banii pentru a cumpăra diferite produse de la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magazine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b="1" dirty="0"/>
          </a:p>
          <a:p>
            <a:endParaRPr lang="en-US" dirty="0"/>
          </a:p>
        </p:txBody>
      </p:sp>
      <p:pic>
        <p:nvPicPr>
          <p:cNvPr id="6" name="Picture 2" descr="C:\Users\Home\Desktop\WhatsApp Image 2021-03-03 at 13.07.53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846" y="1248108"/>
            <a:ext cx="3506125" cy="3731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Home\Desktop\WhatsApp Image 2021-03-03 at 13.07.53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5971" y="1248108"/>
            <a:ext cx="3274553" cy="3731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áfico 13">
            <a:extLst>
              <a:ext uri="{FF2B5EF4-FFF2-40B4-BE49-F238E27FC236}">
                <a16:creationId xmlns="" xmlns:a16="http://schemas.microsoft.com/office/drawing/2014/main" id="{49B82566-966F-0AD1-6F1E-2398974C97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67738" y="766011"/>
            <a:ext cx="667669" cy="566934"/>
          </a:xfrm>
          <a:prstGeom prst="rect">
            <a:avLst/>
          </a:prstGeom>
        </p:spPr>
      </p:pic>
      <p:pic>
        <p:nvPicPr>
          <p:cNvPr id="10" name="Gráfico 27">
            <a:extLst>
              <a:ext uri="{FF2B5EF4-FFF2-40B4-BE49-F238E27FC236}">
                <a16:creationId xmlns="" xmlns:a16="http://schemas.microsoft.com/office/drawing/2014/main" id="{3CBF5C45-7A27-8B03-CCBD-5ACC03BB24E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0616742">
            <a:off x="7872380" y="2961074"/>
            <a:ext cx="1029259" cy="847821"/>
          </a:xfrm>
          <a:prstGeom prst="rect">
            <a:avLst/>
          </a:prstGeom>
        </p:spPr>
      </p:pic>
      <p:pic>
        <p:nvPicPr>
          <p:cNvPr id="11" name="Gráfico 25">
            <a:extLst>
              <a:ext uri="{FF2B5EF4-FFF2-40B4-BE49-F238E27FC236}">
                <a16:creationId xmlns="" xmlns:a16="http://schemas.microsoft.com/office/drawing/2014/main" id="{DB33D6EB-0FB8-7F28-713D-64DBDFDE972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362979">
            <a:off x="7923910" y="1587778"/>
            <a:ext cx="1197179" cy="939455"/>
          </a:xfrm>
          <a:prstGeom prst="rect">
            <a:avLst/>
          </a:prstGeom>
        </p:spPr>
      </p:pic>
      <p:pic>
        <p:nvPicPr>
          <p:cNvPr id="14" name="Gráfico 37">
            <a:extLst>
              <a:ext uri="{FF2B5EF4-FFF2-40B4-BE49-F238E27FC236}">
                <a16:creationId xmlns="" xmlns:a16="http://schemas.microsoft.com/office/drawing/2014/main" id="{FC0C1961-912B-839C-486B-4984B6117CF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361379" y="4200227"/>
            <a:ext cx="590364" cy="309978"/>
          </a:xfrm>
          <a:prstGeom prst="rect">
            <a:avLst/>
          </a:prstGeom>
        </p:spPr>
      </p:pic>
      <p:pic>
        <p:nvPicPr>
          <p:cNvPr id="15" name="Gráfico 31">
            <a:extLst>
              <a:ext uri="{FF2B5EF4-FFF2-40B4-BE49-F238E27FC236}">
                <a16:creationId xmlns="" xmlns:a16="http://schemas.microsoft.com/office/drawing/2014/main" id="{A2DA00EE-FBC4-EE47-7895-894F098652B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0536" y="383385"/>
            <a:ext cx="1072971" cy="864723"/>
          </a:xfrm>
          <a:prstGeom prst="rect">
            <a:avLst/>
          </a:prstGeom>
        </p:spPr>
      </p:pic>
      <p:pic>
        <p:nvPicPr>
          <p:cNvPr id="16" name="Gráfico 9">
            <a:extLst>
              <a:ext uri="{FF2B5EF4-FFF2-40B4-BE49-F238E27FC236}">
                <a16:creationId xmlns="" xmlns:a16="http://schemas.microsoft.com/office/drawing/2014/main" id="{14353A5A-EAA8-E7EE-2FA4-676B0F4C7984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766440">
            <a:off x="553686" y="1774038"/>
            <a:ext cx="587156" cy="566934"/>
          </a:xfrm>
          <a:prstGeom prst="rect">
            <a:avLst/>
          </a:prstGeom>
        </p:spPr>
      </p:pic>
      <p:pic>
        <p:nvPicPr>
          <p:cNvPr id="17" name="Gráfico 29">
            <a:extLst>
              <a:ext uri="{FF2B5EF4-FFF2-40B4-BE49-F238E27FC236}">
                <a16:creationId xmlns="" xmlns:a16="http://schemas.microsoft.com/office/drawing/2014/main" id="{A3912AEF-C1AB-869A-5FF4-4737BCB48A1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rot="550501">
            <a:off x="823" y="2581106"/>
            <a:ext cx="1001815" cy="923368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8B275383-D511-6475-C855-9D927D93D2E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9524345">
            <a:off x="109034" y="3808372"/>
            <a:ext cx="587155" cy="566933"/>
          </a:xfrm>
          <a:prstGeom prst="rect">
            <a:avLst/>
          </a:prstGeom>
        </p:spPr>
      </p:pic>
      <p:sp>
        <p:nvSpPr>
          <p:cNvPr id="19" name="Smiley Face 18"/>
          <p:cNvSpPr/>
          <p:nvPr/>
        </p:nvSpPr>
        <p:spPr>
          <a:xfrm>
            <a:off x="1305803" y="2185390"/>
            <a:ext cx="413269" cy="383999"/>
          </a:xfrm>
          <a:prstGeom prst="smileyFac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1858480" y="1771755"/>
            <a:ext cx="616998" cy="571500"/>
          </a:xfrm>
          <a:prstGeom prst="smileyFac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3024562" y="1866900"/>
            <a:ext cx="616998" cy="571500"/>
          </a:xfrm>
          <a:prstGeom prst="smileyFac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4825930" y="2097024"/>
            <a:ext cx="616998" cy="571500"/>
          </a:xfrm>
          <a:prstGeom prst="smileyFac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6727882" y="1735434"/>
            <a:ext cx="616998" cy="571500"/>
          </a:xfrm>
          <a:prstGeom prst="smileyFac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864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Home\Desktop\global money week ap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36" y="4510205"/>
            <a:ext cx="813194" cy="50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69846" y="-64008"/>
            <a:ext cx="6973433" cy="978913"/>
          </a:xfrm>
        </p:spPr>
        <p:txBody>
          <a:bodyPr/>
          <a:lstStyle/>
          <a:p>
            <a:endParaRPr lang="ro-RO" b="1" dirty="0"/>
          </a:p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Au ales cele mai frumoase mărțițoare pentru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colege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/>
          </a:p>
        </p:txBody>
      </p:sp>
      <p:pic>
        <p:nvPicPr>
          <p:cNvPr id="9" name="Gráfico 13">
            <a:extLst>
              <a:ext uri="{FF2B5EF4-FFF2-40B4-BE49-F238E27FC236}">
                <a16:creationId xmlns="" xmlns:a16="http://schemas.microsoft.com/office/drawing/2014/main" id="{49B82566-966F-0AD1-6F1E-2398974C9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67738" y="766011"/>
            <a:ext cx="667669" cy="566934"/>
          </a:xfrm>
          <a:prstGeom prst="rect">
            <a:avLst/>
          </a:prstGeom>
        </p:spPr>
      </p:pic>
      <p:pic>
        <p:nvPicPr>
          <p:cNvPr id="10" name="Gráfico 27">
            <a:extLst>
              <a:ext uri="{FF2B5EF4-FFF2-40B4-BE49-F238E27FC236}">
                <a16:creationId xmlns="" xmlns:a16="http://schemas.microsoft.com/office/drawing/2014/main" id="{3CBF5C45-7A27-8B03-CCBD-5ACC03BB24E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0616742">
            <a:off x="7872380" y="2961074"/>
            <a:ext cx="1029259" cy="847821"/>
          </a:xfrm>
          <a:prstGeom prst="rect">
            <a:avLst/>
          </a:prstGeom>
        </p:spPr>
      </p:pic>
      <p:pic>
        <p:nvPicPr>
          <p:cNvPr id="11" name="Gráfico 25">
            <a:extLst>
              <a:ext uri="{FF2B5EF4-FFF2-40B4-BE49-F238E27FC236}">
                <a16:creationId xmlns="" xmlns:a16="http://schemas.microsoft.com/office/drawing/2014/main" id="{DB33D6EB-0FB8-7F28-713D-64DBDFDE972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362979">
            <a:off x="7923910" y="1587778"/>
            <a:ext cx="1197179" cy="939455"/>
          </a:xfrm>
          <a:prstGeom prst="rect">
            <a:avLst/>
          </a:prstGeom>
        </p:spPr>
      </p:pic>
      <p:pic>
        <p:nvPicPr>
          <p:cNvPr id="14" name="Gráfico 37">
            <a:extLst>
              <a:ext uri="{FF2B5EF4-FFF2-40B4-BE49-F238E27FC236}">
                <a16:creationId xmlns="" xmlns:a16="http://schemas.microsoft.com/office/drawing/2014/main" id="{FC0C1961-912B-839C-486B-4984B6117CF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361379" y="4200227"/>
            <a:ext cx="590364" cy="309978"/>
          </a:xfrm>
          <a:prstGeom prst="rect">
            <a:avLst/>
          </a:prstGeom>
        </p:spPr>
      </p:pic>
      <p:pic>
        <p:nvPicPr>
          <p:cNvPr id="15" name="Gráfico 31">
            <a:extLst>
              <a:ext uri="{FF2B5EF4-FFF2-40B4-BE49-F238E27FC236}">
                <a16:creationId xmlns="" xmlns:a16="http://schemas.microsoft.com/office/drawing/2014/main" id="{A2DA00EE-FBC4-EE47-7895-894F098652B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0536" y="383385"/>
            <a:ext cx="1072971" cy="864723"/>
          </a:xfrm>
          <a:prstGeom prst="rect">
            <a:avLst/>
          </a:prstGeom>
        </p:spPr>
      </p:pic>
      <p:pic>
        <p:nvPicPr>
          <p:cNvPr id="16" name="Gráfico 9">
            <a:extLst>
              <a:ext uri="{FF2B5EF4-FFF2-40B4-BE49-F238E27FC236}">
                <a16:creationId xmlns="" xmlns:a16="http://schemas.microsoft.com/office/drawing/2014/main" id="{14353A5A-EAA8-E7EE-2FA4-676B0F4C7984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766440">
            <a:off x="553686" y="1774038"/>
            <a:ext cx="587156" cy="566934"/>
          </a:xfrm>
          <a:prstGeom prst="rect">
            <a:avLst/>
          </a:prstGeom>
        </p:spPr>
      </p:pic>
      <p:pic>
        <p:nvPicPr>
          <p:cNvPr id="17" name="Gráfico 29">
            <a:extLst>
              <a:ext uri="{FF2B5EF4-FFF2-40B4-BE49-F238E27FC236}">
                <a16:creationId xmlns="" xmlns:a16="http://schemas.microsoft.com/office/drawing/2014/main" id="{A3912AEF-C1AB-869A-5FF4-4737BCB48A1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rot="550501">
            <a:off x="823" y="2581106"/>
            <a:ext cx="1001815" cy="923368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8B275383-D511-6475-C855-9D927D93D2E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9524345">
            <a:off x="109034" y="3808372"/>
            <a:ext cx="587155" cy="566933"/>
          </a:xfrm>
          <a:prstGeom prst="rect">
            <a:avLst/>
          </a:prstGeom>
        </p:spPr>
      </p:pic>
      <p:pic>
        <p:nvPicPr>
          <p:cNvPr id="21" name="Picture 2" descr="C:\Users\Home\Desktop\WhatsApp Image 2021-03-03 at 13.07.51.jpe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3839" y="815746"/>
            <a:ext cx="2572580" cy="4053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Home\Desktop\WhatsApp Image 2021-03-03 at 13.07.52.jpe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586" y="815745"/>
            <a:ext cx="2840557" cy="4053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3402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Home\Desktop\global money week ap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36" y="4510205"/>
            <a:ext cx="813194" cy="50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81650" y="383385"/>
            <a:ext cx="6973433" cy="1063041"/>
          </a:xfrm>
        </p:spPr>
        <p:txBody>
          <a:bodyPr/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Au cumpărat rechizite de la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ibrărie și flori de la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lorărie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000" dirty="0"/>
          </a:p>
          <a:p>
            <a:endParaRPr lang="en-US" dirty="0"/>
          </a:p>
        </p:txBody>
      </p:sp>
      <p:pic>
        <p:nvPicPr>
          <p:cNvPr id="9" name="Gráfico 13">
            <a:extLst>
              <a:ext uri="{FF2B5EF4-FFF2-40B4-BE49-F238E27FC236}">
                <a16:creationId xmlns="" xmlns:a16="http://schemas.microsoft.com/office/drawing/2014/main" id="{49B82566-966F-0AD1-6F1E-2398974C9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67738" y="766011"/>
            <a:ext cx="667669" cy="566934"/>
          </a:xfrm>
          <a:prstGeom prst="rect">
            <a:avLst/>
          </a:prstGeom>
        </p:spPr>
      </p:pic>
      <p:pic>
        <p:nvPicPr>
          <p:cNvPr id="10" name="Gráfico 27">
            <a:extLst>
              <a:ext uri="{FF2B5EF4-FFF2-40B4-BE49-F238E27FC236}">
                <a16:creationId xmlns="" xmlns:a16="http://schemas.microsoft.com/office/drawing/2014/main" id="{3CBF5C45-7A27-8B03-CCBD-5ACC03BB24E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0616742">
            <a:off x="7872380" y="2961074"/>
            <a:ext cx="1029259" cy="847821"/>
          </a:xfrm>
          <a:prstGeom prst="rect">
            <a:avLst/>
          </a:prstGeom>
        </p:spPr>
      </p:pic>
      <p:pic>
        <p:nvPicPr>
          <p:cNvPr id="11" name="Gráfico 25">
            <a:extLst>
              <a:ext uri="{FF2B5EF4-FFF2-40B4-BE49-F238E27FC236}">
                <a16:creationId xmlns="" xmlns:a16="http://schemas.microsoft.com/office/drawing/2014/main" id="{DB33D6EB-0FB8-7F28-713D-64DBDFDE972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362979">
            <a:off x="7923910" y="1587778"/>
            <a:ext cx="1197179" cy="939455"/>
          </a:xfrm>
          <a:prstGeom prst="rect">
            <a:avLst/>
          </a:prstGeom>
        </p:spPr>
      </p:pic>
      <p:pic>
        <p:nvPicPr>
          <p:cNvPr id="14" name="Gráfico 37">
            <a:extLst>
              <a:ext uri="{FF2B5EF4-FFF2-40B4-BE49-F238E27FC236}">
                <a16:creationId xmlns="" xmlns:a16="http://schemas.microsoft.com/office/drawing/2014/main" id="{FC0C1961-912B-839C-486B-4984B6117CF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361379" y="4200227"/>
            <a:ext cx="590364" cy="309978"/>
          </a:xfrm>
          <a:prstGeom prst="rect">
            <a:avLst/>
          </a:prstGeom>
        </p:spPr>
      </p:pic>
      <p:pic>
        <p:nvPicPr>
          <p:cNvPr id="15" name="Gráfico 31">
            <a:extLst>
              <a:ext uri="{FF2B5EF4-FFF2-40B4-BE49-F238E27FC236}">
                <a16:creationId xmlns="" xmlns:a16="http://schemas.microsoft.com/office/drawing/2014/main" id="{A2DA00EE-FBC4-EE47-7895-894F098652B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0536" y="383385"/>
            <a:ext cx="1072971" cy="864723"/>
          </a:xfrm>
          <a:prstGeom prst="rect">
            <a:avLst/>
          </a:prstGeom>
        </p:spPr>
      </p:pic>
      <p:pic>
        <p:nvPicPr>
          <p:cNvPr id="16" name="Gráfico 9">
            <a:extLst>
              <a:ext uri="{FF2B5EF4-FFF2-40B4-BE49-F238E27FC236}">
                <a16:creationId xmlns="" xmlns:a16="http://schemas.microsoft.com/office/drawing/2014/main" id="{14353A5A-EAA8-E7EE-2FA4-676B0F4C7984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766440">
            <a:off x="553686" y="1774038"/>
            <a:ext cx="587156" cy="566934"/>
          </a:xfrm>
          <a:prstGeom prst="rect">
            <a:avLst/>
          </a:prstGeom>
        </p:spPr>
      </p:pic>
      <p:pic>
        <p:nvPicPr>
          <p:cNvPr id="17" name="Gráfico 29">
            <a:extLst>
              <a:ext uri="{FF2B5EF4-FFF2-40B4-BE49-F238E27FC236}">
                <a16:creationId xmlns="" xmlns:a16="http://schemas.microsoft.com/office/drawing/2014/main" id="{A3912AEF-C1AB-869A-5FF4-4737BCB48A1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rot="550501">
            <a:off x="823" y="2581106"/>
            <a:ext cx="1001815" cy="923368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8B275383-D511-6475-C855-9D927D93D2E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9524345">
            <a:off x="109034" y="3808372"/>
            <a:ext cx="587155" cy="56693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9804" y="865096"/>
            <a:ext cx="5186690" cy="413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miley Face 20"/>
          <p:cNvSpPr/>
          <p:nvPr/>
        </p:nvSpPr>
        <p:spPr>
          <a:xfrm>
            <a:off x="2759386" y="3821896"/>
            <a:ext cx="431870" cy="358820"/>
          </a:xfrm>
          <a:prstGeom prst="smileyFac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5136826" y="3390526"/>
            <a:ext cx="541598" cy="445188"/>
          </a:xfrm>
          <a:prstGeom prst="smileyFac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6601968" y="3240490"/>
            <a:ext cx="523456" cy="451318"/>
          </a:xfrm>
          <a:prstGeom prst="smileyFac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5568696" y="1238915"/>
            <a:ext cx="386296" cy="359664"/>
          </a:xfrm>
          <a:prstGeom prst="smileyFac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835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Home\Desktop\global money week ap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36" y="4510205"/>
            <a:ext cx="813194" cy="50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63730" y="383385"/>
            <a:ext cx="6973433" cy="963881"/>
          </a:xfrm>
        </p:spPr>
        <p:txBody>
          <a:bodyPr/>
          <a:lstStyle/>
          <a:p>
            <a:r>
              <a:rPr lang="ro-RO" b="1" dirty="0"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cumpărat 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fructele și legumele preferate de la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prozar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o-RO" dirty="0"/>
          </a:p>
          <a:p>
            <a:endParaRPr lang="en-US" dirty="0"/>
          </a:p>
        </p:txBody>
      </p:sp>
      <p:pic>
        <p:nvPicPr>
          <p:cNvPr id="9" name="Gráfico 13">
            <a:extLst>
              <a:ext uri="{FF2B5EF4-FFF2-40B4-BE49-F238E27FC236}">
                <a16:creationId xmlns="" xmlns:a16="http://schemas.microsoft.com/office/drawing/2014/main" id="{49B82566-966F-0AD1-6F1E-2398974C9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67738" y="766011"/>
            <a:ext cx="667669" cy="566934"/>
          </a:xfrm>
          <a:prstGeom prst="rect">
            <a:avLst/>
          </a:prstGeom>
        </p:spPr>
      </p:pic>
      <p:pic>
        <p:nvPicPr>
          <p:cNvPr id="10" name="Gráfico 27">
            <a:extLst>
              <a:ext uri="{FF2B5EF4-FFF2-40B4-BE49-F238E27FC236}">
                <a16:creationId xmlns="" xmlns:a16="http://schemas.microsoft.com/office/drawing/2014/main" id="{3CBF5C45-7A27-8B03-CCBD-5ACC03BB24E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0616742">
            <a:off x="7872380" y="2961074"/>
            <a:ext cx="1029259" cy="847821"/>
          </a:xfrm>
          <a:prstGeom prst="rect">
            <a:avLst/>
          </a:prstGeom>
        </p:spPr>
      </p:pic>
      <p:pic>
        <p:nvPicPr>
          <p:cNvPr id="11" name="Gráfico 25">
            <a:extLst>
              <a:ext uri="{FF2B5EF4-FFF2-40B4-BE49-F238E27FC236}">
                <a16:creationId xmlns="" xmlns:a16="http://schemas.microsoft.com/office/drawing/2014/main" id="{DB33D6EB-0FB8-7F28-713D-64DBDFDE972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362979">
            <a:off x="7923910" y="1587778"/>
            <a:ext cx="1197179" cy="939455"/>
          </a:xfrm>
          <a:prstGeom prst="rect">
            <a:avLst/>
          </a:prstGeom>
        </p:spPr>
      </p:pic>
      <p:pic>
        <p:nvPicPr>
          <p:cNvPr id="14" name="Gráfico 37">
            <a:extLst>
              <a:ext uri="{FF2B5EF4-FFF2-40B4-BE49-F238E27FC236}">
                <a16:creationId xmlns="" xmlns:a16="http://schemas.microsoft.com/office/drawing/2014/main" id="{FC0C1961-912B-839C-486B-4984B6117CF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361379" y="4200227"/>
            <a:ext cx="590364" cy="309978"/>
          </a:xfrm>
          <a:prstGeom prst="rect">
            <a:avLst/>
          </a:prstGeom>
        </p:spPr>
      </p:pic>
      <p:pic>
        <p:nvPicPr>
          <p:cNvPr id="15" name="Gráfico 31">
            <a:extLst>
              <a:ext uri="{FF2B5EF4-FFF2-40B4-BE49-F238E27FC236}">
                <a16:creationId xmlns="" xmlns:a16="http://schemas.microsoft.com/office/drawing/2014/main" id="{A2DA00EE-FBC4-EE47-7895-894F098652B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0536" y="383385"/>
            <a:ext cx="1072971" cy="864723"/>
          </a:xfrm>
          <a:prstGeom prst="rect">
            <a:avLst/>
          </a:prstGeom>
        </p:spPr>
      </p:pic>
      <p:pic>
        <p:nvPicPr>
          <p:cNvPr id="16" name="Gráfico 9">
            <a:extLst>
              <a:ext uri="{FF2B5EF4-FFF2-40B4-BE49-F238E27FC236}">
                <a16:creationId xmlns="" xmlns:a16="http://schemas.microsoft.com/office/drawing/2014/main" id="{14353A5A-EAA8-E7EE-2FA4-676B0F4C7984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766440">
            <a:off x="553686" y="1774038"/>
            <a:ext cx="587156" cy="566934"/>
          </a:xfrm>
          <a:prstGeom prst="rect">
            <a:avLst/>
          </a:prstGeom>
        </p:spPr>
      </p:pic>
      <p:pic>
        <p:nvPicPr>
          <p:cNvPr id="17" name="Gráfico 29">
            <a:extLst>
              <a:ext uri="{FF2B5EF4-FFF2-40B4-BE49-F238E27FC236}">
                <a16:creationId xmlns="" xmlns:a16="http://schemas.microsoft.com/office/drawing/2014/main" id="{A3912AEF-C1AB-869A-5FF4-4737BCB48A1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rot="550501">
            <a:off x="823" y="2581106"/>
            <a:ext cx="1001815" cy="923368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8B275383-D511-6475-C855-9D927D93D2E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9524345">
            <a:off x="109034" y="3808372"/>
            <a:ext cx="587155" cy="566933"/>
          </a:xfrm>
          <a:prstGeom prst="rect">
            <a:avLst/>
          </a:prstGeom>
        </p:spPr>
      </p:pic>
      <p:pic>
        <p:nvPicPr>
          <p:cNvPr id="19" name="Picture 2" descr="C:\Users\Home\Desktop\magazin1.jpe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598" y="910597"/>
            <a:ext cx="2843071" cy="4094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Home\Desktop\magazi2.jpe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669" y="948105"/>
            <a:ext cx="2698835" cy="397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miley Face 20"/>
          <p:cNvSpPr/>
          <p:nvPr/>
        </p:nvSpPr>
        <p:spPr>
          <a:xfrm>
            <a:off x="4752778" y="2138066"/>
            <a:ext cx="523310" cy="449637"/>
          </a:xfrm>
          <a:prstGeom prst="smileyFac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6060370" y="2648505"/>
            <a:ext cx="616998" cy="571500"/>
          </a:xfrm>
          <a:prstGeom prst="smileyFac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1603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Home\Desktop\global money week ap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36" y="4510205"/>
            <a:ext cx="813194" cy="50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61839" y="167893"/>
            <a:ext cx="6973433" cy="963881"/>
          </a:xfrm>
        </p:spPr>
        <p:txBody>
          <a:bodyPr/>
          <a:lstStyle/>
          <a:p>
            <a:r>
              <a:rPr lang="ro-RO" b="1" dirty="0">
                <a:latin typeface="Times New Roman" pitchFamily="18" charset="0"/>
                <a:cs typeface="Times New Roman" pitchFamily="18" charset="0"/>
              </a:rPr>
              <a:t>Când au rămas fără bani sau la magazin nu se putea plăti cu cardul, au mers la bancomat pentru a scoate bani din cont.</a:t>
            </a:r>
            <a:endParaRPr lang="ro-RO" b="1" dirty="0"/>
          </a:p>
          <a:p>
            <a:endParaRPr lang="en-US" dirty="0"/>
          </a:p>
        </p:txBody>
      </p:sp>
      <p:pic>
        <p:nvPicPr>
          <p:cNvPr id="9" name="Gráfico 13">
            <a:extLst>
              <a:ext uri="{FF2B5EF4-FFF2-40B4-BE49-F238E27FC236}">
                <a16:creationId xmlns="" xmlns:a16="http://schemas.microsoft.com/office/drawing/2014/main" id="{49B82566-966F-0AD1-6F1E-2398974C9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67738" y="766011"/>
            <a:ext cx="667669" cy="566934"/>
          </a:xfrm>
          <a:prstGeom prst="rect">
            <a:avLst/>
          </a:prstGeom>
        </p:spPr>
      </p:pic>
      <p:pic>
        <p:nvPicPr>
          <p:cNvPr id="10" name="Gráfico 27">
            <a:extLst>
              <a:ext uri="{FF2B5EF4-FFF2-40B4-BE49-F238E27FC236}">
                <a16:creationId xmlns="" xmlns:a16="http://schemas.microsoft.com/office/drawing/2014/main" id="{3CBF5C45-7A27-8B03-CCBD-5ACC03BB24E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0616742">
            <a:off x="7872380" y="2961074"/>
            <a:ext cx="1029259" cy="847821"/>
          </a:xfrm>
          <a:prstGeom prst="rect">
            <a:avLst/>
          </a:prstGeom>
        </p:spPr>
      </p:pic>
      <p:pic>
        <p:nvPicPr>
          <p:cNvPr id="11" name="Gráfico 25">
            <a:extLst>
              <a:ext uri="{FF2B5EF4-FFF2-40B4-BE49-F238E27FC236}">
                <a16:creationId xmlns="" xmlns:a16="http://schemas.microsoft.com/office/drawing/2014/main" id="{DB33D6EB-0FB8-7F28-713D-64DBDFDE972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362979">
            <a:off x="7923910" y="1587778"/>
            <a:ext cx="1197179" cy="939455"/>
          </a:xfrm>
          <a:prstGeom prst="rect">
            <a:avLst/>
          </a:prstGeom>
        </p:spPr>
      </p:pic>
      <p:pic>
        <p:nvPicPr>
          <p:cNvPr id="14" name="Gráfico 37">
            <a:extLst>
              <a:ext uri="{FF2B5EF4-FFF2-40B4-BE49-F238E27FC236}">
                <a16:creationId xmlns="" xmlns:a16="http://schemas.microsoft.com/office/drawing/2014/main" id="{FC0C1961-912B-839C-486B-4984B6117CF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361379" y="4200227"/>
            <a:ext cx="590364" cy="309978"/>
          </a:xfrm>
          <a:prstGeom prst="rect">
            <a:avLst/>
          </a:prstGeom>
        </p:spPr>
      </p:pic>
      <p:pic>
        <p:nvPicPr>
          <p:cNvPr id="15" name="Gráfico 31">
            <a:extLst>
              <a:ext uri="{FF2B5EF4-FFF2-40B4-BE49-F238E27FC236}">
                <a16:creationId xmlns="" xmlns:a16="http://schemas.microsoft.com/office/drawing/2014/main" id="{A2DA00EE-FBC4-EE47-7895-894F098652B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0536" y="383385"/>
            <a:ext cx="1072971" cy="864723"/>
          </a:xfrm>
          <a:prstGeom prst="rect">
            <a:avLst/>
          </a:prstGeom>
        </p:spPr>
      </p:pic>
      <p:pic>
        <p:nvPicPr>
          <p:cNvPr id="16" name="Gráfico 9">
            <a:extLst>
              <a:ext uri="{FF2B5EF4-FFF2-40B4-BE49-F238E27FC236}">
                <a16:creationId xmlns="" xmlns:a16="http://schemas.microsoft.com/office/drawing/2014/main" id="{14353A5A-EAA8-E7EE-2FA4-676B0F4C7984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766440">
            <a:off x="553686" y="1774038"/>
            <a:ext cx="587156" cy="566934"/>
          </a:xfrm>
          <a:prstGeom prst="rect">
            <a:avLst/>
          </a:prstGeom>
        </p:spPr>
      </p:pic>
      <p:pic>
        <p:nvPicPr>
          <p:cNvPr id="17" name="Gráfico 29">
            <a:extLst>
              <a:ext uri="{FF2B5EF4-FFF2-40B4-BE49-F238E27FC236}">
                <a16:creationId xmlns="" xmlns:a16="http://schemas.microsoft.com/office/drawing/2014/main" id="{A3912AEF-C1AB-869A-5FF4-4737BCB48A1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rot="550501">
            <a:off x="823" y="2581106"/>
            <a:ext cx="1001815" cy="923368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8B275383-D511-6475-C855-9D927D93D2E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9524345">
            <a:off x="109034" y="3808372"/>
            <a:ext cx="587155" cy="566933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5104" y="833150"/>
            <a:ext cx="4946904" cy="420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Smiley Face 22"/>
          <p:cNvSpPr/>
          <p:nvPr/>
        </p:nvSpPr>
        <p:spPr>
          <a:xfrm>
            <a:off x="2265610" y="761445"/>
            <a:ext cx="616998" cy="571500"/>
          </a:xfrm>
          <a:prstGeom prst="smileyFac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4536548" y="1671426"/>
            <a:ext cx="715480" cy="644142"/>
          </a:xfrm>
          <a:prstGeom prst="smileyFac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2366194" y="3356790"/>
            <a:ext cx="616998" cy="571500"/>
          </a:xfrm>
          <a:prstGeom prst="smileyFac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iley Face 26"/>
          <p:cNvSpPr/>
          <p:nvPr/>
        </p:nvSpPr>
        <p:spPr>
          <a:xfrm>
            <a:off x="6399676" y="1063474"/>
            <a:ext cx="532600" cy="495855"/>
          </a:xfrm>
          <a:prstGeom prst="smileyFac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iley Face 27"/>
          <p:cNvSpPr/>
          <p:nvPr/>
        </p:nvSpPr>
        <p:spPr>
          <a:xfrm>
            <a:off x="6408820" y="3042790"/>
            <a:ext cx="532600" cy="495855"/>
          </a:xfrm>
          <a:prstGeom prst="smileyFac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427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44AD8DF-7D23-45C7-BCC3-90B63A7C0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BIBLIOGRAFIE</a:t>
            </a:r>
            <a:endParaRPr 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396EC908-83DE-49A7-8769-E1FE437053F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120426" y="1554480"/>
            <a:ext cx="6761702" cy="2313432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Ligia Georgescu Golosoiu, ” Educație financiară- Banii pe înțelesul copiilor”, 2013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Maria Jesus Soto, ”Prima mea carte de educație financiară, economii și investiții, 2018;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Mikhael Hlinka, Kevin Sylvester, ” Pe urma banilor- Cine îi primește, cine îi cheltuiește, unde se duc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Editura RAO</a:t>
            </a:r>
          </a:p>
          <a:p>
            <a:endParaRPr lang="en-US" dirty="0"/>
          </a:p>
        </p:txBody>
      </p:sp>
      <p:grpSp>
        <p:nvGrpSpPr>
          <p:cNvPr id="107" name="Grupo 106">
            <a:extLst>
              <a:ext uri="{FF2B5EF4-FFF2-40B4-BE49-F238E27FC236}">
                <a16:creationId xmlns="" xmlns:a16="http://schemas.microsoft.com/office/drawing/2014/main" id="{F7BA538C-80D6-57F2-C411-8B5A48F782E8}"/>
              </a:ext>
            </a:extLst>
          </p:cNvPr>
          <p:cNvGrpSpPr/>
          <p:nvPr/>
        </p:nvGrpSpPr>
        <p:grpSpPr>
          <a:xfrm>
            <a:off x="576377" y="217357"/>
            <a:ext cx="7985182" cy="4649379"/>
            <a:chOff x="576377" y="217357"/>
            <a:chExt cx="7985182" cy="4649379"/>
          </a:xfrm>
        </p:grpSpPr>
        <p:pic>
          <p:nvPicPr>
            <p:cNvPr id="109" name="Gráfico 108">
              <a:extLst>
                <a:ext uri="{FF2B5EF4-FFF2-40B4-BE49-F238E27FC236}">
                  <a16:creationId xmlns="" xmlns:a16="http://schemas.microsoft.com/office/drawing/2014/main" id="{1D4374F5-4514-C42D-CE38-9A729F9B4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24016">
              <a:off x="7877516" y="3879876"/>
              <a:ext cx="684043" cy="986860"/>
            </a:xfrm>
            <a:prstGeom prst="rect">
              <a:avLst/>
            </a:prstGeom>
          </p:spPr>
        </p:pic>
        <p:pic>
          <p:nvPicPr>
            <p:cNvPr id="110" name="Gráfico 109">
              <a:extLst>
                <a:ext uri="{FF2B5EF4-FFF2-40B4-BE49-F238E27FC236}">
                  <a16:creationId xmlns="" xmlns:a16="http://schemas.microsoft.com/office/drawing/2014/main" id="{5D53E2F9-F622-938A-5A10-56FE10AF5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42995">
              <a:off x="7353874" y="217357"/>
              <a:ext cx="846709" cy="998136"/>
            </a:xfrm>
            <a:prstGeom prst="rect">
              <a:avLst/>
            </a:prstGeom>
          </p:spPr>
        </p:pic>
        <p:pic>
          <p:nvPicPr>
            <p:cNvPr id="111" name="Imagen 110" descr="Un globo de colores&#10;&#10;Descripción generada automáticamente con confianza baja">
              <a:extLst>
                <a:ext uri="{FF2B5EF4-FFF2-40B4-BE49-F238E27FC236}">
                  <a16:creationId xmlns="" xmlns:a16="http://schemas.microsoft.com/office/drawing/2014/main" id="{369209E7-0AD0-798D-E654-BAFE7D4E6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24161" flipH="1">
              <a:off x="576377" y="1178826"/>
              <a:ext cx="497096" cy="379081"/>
            </a:xfrm>
            <a:prstGeom prst="rect">
              <a:avLst/>
            </a:prstGeom>
          </p:spPr>
        </p:pic>
        <p:pic>
          <p:nvPicPr>
            <p:cNvPr id="112" name="Imagen 111" descr="Un dibujo de una persona&#10;&#10;Descripción generada automáticamente con confianza baja">
              <a:extLst>
                <a:ext uri="{FF2B5EF4-FFF2-40B4-BE49-F238E27FC236}">
                  <a16:creationId xmlns="" xmlns:a16="http://schemas.microsoft.com/office/drawing/2014/main" id="{DAADCEC4-B473-1DE7-DD79-2623FF49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572000" y="4134330"/>
              <a:ext cx="420780" cy="456720"/>
            </a:xfrm>
            <a:prstGeom prst="rect">
              <a:avLst/>
            </a:prstGeom>
          </p:spPr>
        </p:pic>
      </p:grpSp>
      <p:grpSp>
        <p:nvGrpSpPr>
          <p:cNvPr id="113" name="Grupo 112">
            <a:extLst>
              <a:ext uri="{FF2B5EF4-FFF2-40B4-BE49-F238E27FC236}">
                <a16:creationId xmlns="" xmlns:a16="http://schemas.microsoft.com/office/drawing/2014/main" id="{B0C5E226-391D-79FB-E153-A41176B5BFEE}"/>
              </a:ext>
            </a:extLst>
          </p:cNvPr>
          <p:cNvGrpSpPr/>
          <p:nvPr/>
        </p:nvGrpSpPr>
        <p:grpSpPr>
          <a:xfrm>
            <a:off x="1242880" y="1468714"/>
            <a:ext cx="7528928" cy="3313199"/>
            <a:chOff x="1242880" y="1468714"/>
            <a:chExt cx="7528928" cy="3313199"/>
          </a:xfrm>
        </p:grpSpPr>
        <p:pic>
          <p:nvPicPr>
            <p:cNvPr id="114" name="Imagen 113" descr="Un dibujo de una persona&#10;&#10;Descripción generada automáticamente con confianza baja">
              <a:extLst>
                <a:ext uri="{FF2B5EF4-FFF2-40B4-BE49-F238E27FC236}">
                  <a16:creationId xmlns="" xmlns:a16="http://schemas.microsoft.com/office/drawing/2014/main" id="{0F35CF37-C709-6F55-B063-5E2364DF0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8277306" y="1468714"/>
              <a:ext cx="494502" cy="511171"/>
            </a:xfrm>
            <a:prstGeom prst="rect">
              <a:avLst/>
            </a:prstGeom>
          </p:spPr>
        </p:pic>
        <p:pic>
          <p:nvPicPr>
            <p:cNvPr id="115" name="Imagen 114" descr="Imagen que contiene Patrón de fondo&#10;&#10;Descripción generada automáticamente">
              <a:extLst>
                <a:ext uri="{FF2B5EF4-FFF2-40B4-BE49-F238E27FC236}">
                  <a16:creationId xmlns="" xmlns:a16="http://schemas.microsoft.com/office/drawing/2014/main" id="{BDBCB2EE-C6CA-8D8F-650B-C789BF8EF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417449" y="2445780"/>
              <a:ext cx="281272" cy="567364"/>
            </a:xfrm>
            <a:prstGeom prst="rect">
              <a:avLst/>
            </a:prstGeom>
          </p:spPr>
        </p:pic>
        <p:pic>
          <p:nvPicPr>
            <p:cNvPr id="116" name="Imagen 115" descr="Dibujo de una persona&#10;&#10;Descripción generada automáticamente con confianza media">
              <a:extLst>
                <a:ext uri="{FF2B5EF4-FFF2-40B4-BE49-F238E27FC236}">
                  <a16:creationId xmlns="" xmlns:a16="http://schemas.microsoft.com/office/drawing/2014/main" id="{D0471561-12A6-B90F-05D7-158FAE165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3942737" flipH="1">
              <a:off x="6365789" y="4323515"/>
              <a:ext cx="565406" cy="351389"/>
            </a:xfrm>
            <a:prstGeom prst="rect">
              <a:avLst/>
            </a:prstGeom>
          </p:spPr>
        </p:pic>
        <p:pic>
          <p:nvPicPr>
            <p:cNvPr id="117" name="Imagen 116" descr="Un globo amarillo&#10;&#10;Descripción generada automáticamente con confianza media">
              <a:extLst>
                <a:ext uri="{FF2B5EF4-FFF2-40B4-BE49-F238E27FC236}">
                  <a16:creationId xmlns="" xmlns:a16="http://schemas.microsoft.com/office/drawing/2014/main" id="{3DA86FBF-47C1-CB83-6AB0-2E217BC03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242880" y="4109270"/>
              <a:ext cx="365768" cy="528073"/>
            </a:xfrm>
            <a:prstGeom prst="rect">
              <a:avLst/>
            </a:prstGeom>
          </p:spPr>
        </p:pic>
      </p:grpSp>
      <p:grpSp>
        <p:nvGrpSpPr>
          <p:cNvPr id="118" name="Grupo 117">
            <a:extLst>
              <a:ext uri="{FF2B5EF4-FFF2-40B4-BE49-F238E27FC236}">
                <a16:creationId xmlns="" xmlns:a16="http://schemas.microsoft.com/office/drawing/2014/main" id="{870534FE-A32C-E46A-AE8A-17B44788A24D}"/>
              </a:ext>
            </a:extLst>
          </p:cNvPr>
          <p:cNvGrpSpPr/>
          <p:nvPr/>
        </p:nvGrpSpPr>
        <p:grpSpPr>
          <a:xfrm>
            <a:off x="297967" y="301364"/>
            <a:ext cx="8431416" cy="4529480"/>
            <a:chOff x="297967" y="301364"/>
            <a:chExt cx="8431416" cy="4529480"/>
          </a:xfrm>
        </p:grpSpPr>
        <p:pic>
          <p:nvPicPr>
            <p:cNvPr id="119" name="Gráfico 118">
              <a:extLst>
                <a:ext uri="{FF2B5EF4-FFF2-40B4-BE49-F238E27FC236}">
                  <a16:creationId xmlns="" xmlns:a16="http://schemas.microsoft.com/office/drawing/2014/main" id="{A6E8AA77-380E-5AB6-0CB5-E5B287C6F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 flipV="1">
              <a:off x="297967" y="2445780"/>
              <a:ext cx="822458" cy="891227"/>
            </a:xfrm>
            <a:prstGeom prst="rect">
              <a:avLst/>
            </a:prstGeom>
          </p:spPr>
        </p:pic>
        <p:pic>
          <p:nvPicPr>
            <p:cNvPr id="120" name="Imagen 119" descr="Icono&#10;&#10;Descripción generada automáticamente">
              <a:extLst>
                <a:ext uri="{FF2B5EF4-FFF2-40B4-BE49-F238E27FC236}">
                  <a16:creationId xmlns="" xmlns:a16="http://schemas.microsoft.com/office/drawing/2014/main" id="{A075B828-9471-539E-B472-EBC971663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989677" y="301364"/>
              <a:ext cx="506406" cy="528073"/>
            </a:xfrm>
            <a:prstGeom prst="rect">
              <a:avLst/>
            </a:prstGeom>
          </p:spPr>
        </p:pic>
        <p:pic>
          <p:nvPicPr>
            <p:cNvPr id="121" name="Imagen 120" descr="Imagen que contiene Patrón de fondo&#10;&#10;Descripción generada automáticamente">
              <a:extLst>
                <a:ext uri="{FF2B5EF4-FFF2-40B4-BE49-F238E27FC236}">
                  <a16:creationId xmlns="" xmlns:a16="http://schemas.microsoft.com/office/drawing/2014/main" id="{93663C4E-253C-966D-DE5A-BB3DABC96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440097" flipH="1">
              <a:off x="3900414" y="4429522"/>
              <a:ext cx="554864" cy="401322"/>
            </a:xfrm>
            <a:prstGeom prst="rect">
              <a:avLst/>
            </a:prstGeom>
          </p:spPr>
        </p:pic>
        <p:pic>
          <p:nvPicPr>
            <p:cNvPr id="122" name="Imagen 121" descr="Dibujo de la tierra desde el espacio&#10;&#10;Descripción generada automáticamente con confianza baja">
              <a:extLst>
                <a:ext uri="{FF2B5EF4-FFF2-40B4-BE49-F238E27FC236}">
                  <a16:creationId xmlns="" xmlns:a16="http://schemas.microsoft.com/office/drawing/2014/main" id="{D4985610-9A29-4C99-CA56-43E9C7439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8162973" y="2712284"/>
              <a:ext cx="566410" cy="385071"/>
            </a:xfrm>
            <a:prstGeom prst="rect">
              <a:avLst/>
            </a:prstGeom>
          </p:spPr>
        </p:pic>
      </p:grpSp>
      <p:pic>
        <p:nvPicPr>
          <p:cNvPr id="47" name="Picture 2" descr="C:\Users\Home\Desktop\global money week app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36" y="4510205"/>
            <a:ext cx="813194" cy="50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490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2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8" presetClass="exit" presetSubtype="0" repeatCount="1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29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9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28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8" presetClass="exit" presetSubtype="0" repeatCount="1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29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29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28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44AD8DF-7D23-45C7-BCC3-90B63A7C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11" y="1849586"/>
            <a:ext cx="7696200" cy="715566"/>
          </a:xfrm>
        </p:spPr>
        <p:txBody>
          <a:bodyPr>
            <a:no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</a:t>
            </a:r>
            <a:r>
              <a:rPr lang="ro-RO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ȚUMIM!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7" name="Grupo 106">
            <a:extLst>
              <a:ext uri="{FF2B5EF4-FFF2-40B4-BE49-F238E27FC236}">
                <a16:creationId xmlns="" xmlns:a16="http://schemas.microsoft.com/office/drawing/2014/main" id="{F7BA538C-80D6-57F2-C411-8B5A48F782E8}"/>
              </a:ext>
            </a:extLst>
          </p:cNvPr>
          <p:cNvGrpSpPr/>
          <p:nvPr/>
        </p:nvGrpSpPr>
        <p:grpSpPr>
          <a:xfrm>
            <a:off x="576377" y="217357"/>
            <a:ext cx="7985182" cy="4649379"/>
            <a:chOff x="576377" y="217357"/>
            <a:chExt cx="7985182" cy="4649379"/>
          </a:xfrm>
        </p:grpSpPr>
        <p:pic>
          <p:nvPicPr>
            <p:cNvPr id="109" name="Gráfico 108">
              <a:extLst>
                <a:ext uri="{FF2B5EF4-FFF2-40B4-BE49-F238E27FC236}">
                  <a16:creationId xmlns="" xmlns:a16="http://schemas.microsoft.com/office/drawing/2014/main" id="{1D4374F5-4514-C42D-CE38-9A729F9B4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24016">
              <a:off x="7877516" y="3879876"/>
              <a:ext cx="684043" cy="986860"/>
            </a:xfrm>
            <a:prstGeom prst="rect">
              <a:avLst/>
            </a:prstGeom>
          </p:spPr>
        </p:pic>
        <p:pic>
          <p:nvPicPr>
            <p:cNvPr id="110" name="Gráfico 109">
              <a:extLst>
                <a:ext uri="{FF2B5EF4-FFF2-40B4-BE49-F238E27FC236}">
                  <a16:creationId xmlns="" xmlns:a16="http://schemas.microsoft.com/office/drawing/2014/main" id="{5D53E2F9-F622-938A-5A10-56FE10AF5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42995">
              <a:off x="7353874" y="217357"/>
              <a:ext cx="846709" cy="998136"/>
            </a:xfrm>
            <a:prstGeom prst="rect">
              <a:avLst/>
            </a:prstGeom>
          </p:spPr>
        </p:pic>
        <p:pic>
          <p:nvPicPr>
            <p:cNvPr id="111" name="Imagen 110" descr="Un globo de colores&#10;&#10;Descripción generada automáticamente con confianza baja">
              <a:extLst>
                <a:ext uri="{FF2B5EF4-FFF2-40B4-BE49-F238E27FC236}">
                  <a16:creationId xmlns="" xmlns:a16="http://schemas.microsoft.com/office/drawing/2014/main" id="{369209E7-0AD0-798D-E654-BAFE7D4E6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24161" flipH="1">
              <a:off x="576377" y="1178826"/>
              <a:ext cx="497096" cy="379081"/>
            </a:xfrm>
            <a:prstGeom prst="rect">
              <a:avLst/>
            </a:prstGeom>
          </p:spPr>
        </p:pic>
        <p:pic>
          <p:nvPicPr>
            <p:cNvPr id="112" name="Imagen 111" descr="Un dibujo de una persona&#10;&#10;Descripción generada automáticamente con confianza baja">
              <a:extLst>
                <a:ext uri="{FF2B5EF4-FFF2-40B4-BE49-F238E27FC236}">
                  <a16:creationId xmlns="" xmlns:a16="http://schemas.microsoft.com/office/drawing/2014/main" id="{DAADCEC4-B473-1DE7-DD79-2623FF49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572000" y="4134330"/>
              <a:ext cx="420780" cy="456720"/>
            </a:xfrm>
            <a:prstGeom prst="rect">
              <a:avLst/>
            </a:prstGeom>
          </p:spPr>
        </p:pic>
      </p:grpSp>
      <p:grpSp>
        <p:nvGrpSpPr>
          <p:cNvPr id="113" name="Grupo 112">
            <a:extLst>
              <a:ext uri="{FF2B5EF4-FFF2-40B4-BE49-F238E27FC236}">
                <a16:creationId xmlns="" xmlns:a16="http://schemas.microsoft.com/office/drawing/2014/main" id="{B0C5E226-391D-79FB-E153-A41176B5BFEE}"/>
              </a:ext>
            </a:extLst>
          </p:cNvPr>
          <p:cNvGrpSpPr/>
          <p:nvPr/>
        </p:nvGrpSpPr>
        <p:grpSpPr>
          <a:xfrm>
            <a:off x="1242880" y="1468714"/>
            <a:ext cx="7528928" cy="3313199"/>
            <a:chOff x="1242880" y="1468714"/>
            <a:chExt cx="7528928" cy="3313199"/>
          </a:xfrm>
        </p:grpSpPr>
        <p:pic>
          <p:nvPicPr>
            <p:cNvPr id="114" name="Imagen 113" descr="Un dibujo de una persona&#10;&#10;Descripción generada automáticamente con confianza baja">
              <a:extLst>
                <a:ext uri="{FF2B5EF4-FFF2-40B4-BE49-F238E27FC236}">
                  <a16:creationId xmlns="" xmlns:a16="http://schemas.microsoft.com/office/drawing/2014/main" id="{0F35CF37-C709-6F55-B063-5E2364DF0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8277306" y="1468714"/>
              <a:ext cx="494502" cy="511171"/>
            </a:xfrm>
            <a:prstGeom prst="rect">
              <a:avLst/>
            </a:prstGeom>
          </p:spPr>
        </p:pic>
        <p:pic>
          <p:nvPicPr>
            <p:cNvPr id="115" name="Imagen 114" descr="Imagen que contiene Patrón de fondo&#10;&#10;Descripción generada automáticamente">
              <a:extLst>
                <a:ext uri="{FF2B5EF4-FFF2-40B4-BE49-F238E27FC236}">
                  <a16:creationId xmlns="" xmlns:a16="http://schemas.microsoft.com/office/drawing/2014/main" id="{BDBCB2EE-C6CA-8D8F-650B-C789BF8EF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417449" y="2445780"/>
              <a:ext cx="281272" cy="567364"/>
            </a:xfrm>
            <a:prstGeom prst="rect">
              <a:avLst/>
            </a:prstGeom>
          </p:spPr>
        </p:pic>
        <p:pic>
          <p:nvPicPr>
            <p:cNvPr id="116" name="Imagen 115" descr="Dibujo de una persona&#10;&#10;Descripción generada automáticamente con confianza media">
              <a:extLst>
                <a:ext uri="{FF2B5EF4-FFF2-40B4-BE49-F238E27FC236}">
                  <a16:creationId xmlns="" xmlns:a16="http://schemas.microsoft.com/office/drawing/2014/main" id="{D0471561-12A6-B90F-05D7-158FAE165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3942737" flipH="1">
              <a:off x="6365789" y="4323515"/>
              <a:ext cx="565406" cy="351389"/>
            </a:xfrm>
            <a:prstGeom prst="rect">
              <a:avLst/>
            </a:prstGeom>
          </p:spPr>
        </p:pic>
        <p:pic>
          <p:nvPicPr>
            <p:cNvPr id="117" name="Imagen 116" descr="Un globo amarillo&#10;&#10;Descripción generada automáticamente con confianza media">
              <a:extLst>
                <a:ext uri="{FF2B5EF4-FFF2-40B4-BE49-F238E27FC236}">
                  <a16:creationId xmlns="" xmlns:a16="http://schemas.microsoft.com/office/drawing/2014/main" id="{3DA86FBF-47C1-CB83-6AB0-2E217BC03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242880" y="4109270"/>
              <a:ext cx="365768" cy="528073"/>
            </a:xfrm>
            <a:prstGeom prst="rect">
              <a:avLst/>
            </a:prstGeom>
          </p:spPr>
        </p:pic>
      </p:grpSp>
      <p:grpSp>
        <p:nvGrpSpPr>
          <p:cNvPr id="118" name="Grupo 117">
            <a:extLst>
              <a:ext uri="{FF2B5EF4-FFF2-40B4-BE49-F238E27FC236}">
                <a16:creationId xmlns="" xmlns:a16="http://schemas.microsoft.com/office/drawing/2014/main" id="{870534FE-A32C-E46A-AE8A-17B44788A24D}"/>
              </a:ext>
            </a:extLst>
          </p:cNvPr>
          <p:cNvGrpSpPr/>
          <p:nvPr/>
        </p:nvGrpSpPr>
        <p:grpSpPr>
          <a:xfrm>
            <a:off x="297967" y="301364"/>
            <a:ext cx="8431416" cy="4529480"/>
            <a:chOff x="297967" y="301364"/>
            <a:chExt cx="8431416" cy="4529480"/>
          </a:xfrm>
        </p:grpSpPr>
        <p:pic>
          <p:nvPicPr>
            <p:cNvPr id="119" name="Gráfico 118">
              <a:extLst>
                <a:ext uri="{FF2B5EF4-FFF2-40B4-BE49-F238E27FC236}">
                  <a16:creationId xmlns="" xmlns:a16="http://schemas.microsoft.com/office/drawing/2014/main" id="{A6E8AA77-380E-5AB6-0CB5-E5B287C6F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 flipV="1">
              <a:off x="297967" y="2445780"/>
              <a:ext cx="822458" cy="891227"/>
            </a:xfrm>
            <a:prstGeom prst="rect">
              <a:avLst/>
            </a:prstGeom>
          </p:spPr>
        </p:pic>
        <p:pic>
          <p:nvPicPr>
            <p:cNvPr id="120" name="Imagen 119" descr="Icono&#10;&#10;Descripción generada automáticamente">
              <a:extLst>
                <a:ext uri="{FF2B5EF4-FFF2-40B4-BE49-F238E27FC236}">
                  <a16:creationId xmlns="" xmlns:a16="http://schemas.microsoft.com/office/drawing/2014/main" id="{A075B828-9471-539E-B472-EBC971663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989677" y="301364"/>
              <a:ext cx="506406" cy="528073"/>
            </a:xfrm>
            <a:prstGeom prst="rect">
              <a:avLst/>
            </a:prstGeom>
          </p:spPr>
        </p:pic>
        <p:pic>
          <p:nvPicPr>
            <p:cNvPr id="121" name="Imagen 120" descr="Imagen que contiene Patrón de fondo&#10;&#10;Descripción generada automáticamente">
              <a:extLst>
                <a:ext uri="{FF2B5EF4-FFF2-40B4-BE49-F238E27FC236}">
                  <a16:creationId xmlns="" xmlns:a16="http://schemas.microsoft.com/office/drawing/2014/main" id="{93663C4E-253C-966D-DE5A-BB3DABC96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440097" flipH="1">
              <a:off x="3900414" y="4429522"/>
              <a:ext cx="554864" cy="401322"/>
            </a:xfrm>
            <a:prstGeom prst="rect">
              <a:avLst/>
            </a:prstGeom>
          </p:spPr>
        </p:pic>
        <p:pic>
          <p:nvPicPr>
            <p:cNvPr id="122" name="Imagen 121" descr="Dibujo de la tierra desde el espacio&#10;&#10;Descripción generada automáticamente con confianza baja">
              <a:extLst>
                <a:ext uri="{FF2B5EF4-FFF2-40B4-BE49-F238E27FC236}">
                  <a16:creationId xmlns="" xmlns:a16="http://schemas.microsoft.com/office/drawing/2014/main" id="{D4985610-9A29-4C99-CA56-43E9C7439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8162973" y="2712284"/>
              <a:ext cx="566410" cy="385071"/>
            </a:xfrm>
            <a:prstGeom prst="rect">
              <a:avLst/>
            </a:prstGeom>
          </p:spPr>
        </p:pic>
      </p:grpSp>
      <p:pic>
        <p:nvPicPr>
          <p:cNvPr id="20" name="Picture 2" descr="C:\Users\Home\Desktop\global money week app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36" y="4510205"/>
            <a:ext cx="813194" cy="50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672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2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8" presetClass="exit" presetSubtype="0" repeatCount="1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29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9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28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8" presetClass="exit" presetSubtype="0" repeatCount="1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29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29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28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do 8">
      <a:dk1>
        <a:srgbClr val="6C7B46"/>
      </a:dk1>
      <a:lt1>
        <a:srgbClr val="B1C176"/>
      </a:lt1>
      <a:dk2>
        <a:srgbClr val="C2CC9A"/>
      </a:dk2>
      <a:lt2>
        <a:srgbClr val="F39921"/>
      </a:lt2>
      <a:accent1>
        <a:srgbClr val="FEC928"/>
      </a:accent1>
      <a:accent2>
        <a:srgbClr val="424B2B"/>
      </a:accent2>
      <a:accent3>
        <a:srgbClr val="363D23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C2CC9A"/>
      </a:folHlink>
    </a:clrScheme>
    <a:fontScheme name="Personalizado 4">
      <a:majorFont>
        <a:latin typeface="Doppio One"/>
        <a:ea typeface=""/>
        <a:cs typeface=""/>
      </a:majorFont>
      <a:minorFont>
        <a:latin typeface="Cabi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1188</TotalTime>
  <Words>222</Words>
  <Application>Microsoft Office PowerPoint</Application>
  <PresentationFormat>On-screen Show (16:9)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”LA CUMPĂRĂTURI”  educație financiară</vt:lpstr>
      <vt:lpstr>Slide 2</vt:lpstr>
      <vt:lpstr>Slide 3</vt:lpstr>
      <vt:lpstr>Slide 4</vt:lpstr>
      <vt:lpstr>Slide 5</vt:lpstr>
      <vt:lpstr>Slide 6</vt:lpstr>
      <vt:lpstr>Slide 7</vt:lpstr>
      <vt:lpstr>BIBLIOGRAFIE</vt:lpstr>
      <vt:lpstr>MULȚUMIM!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”LA CUMPĂRĂTURI”  educație financiară</dc:title>
  <dc:creator>Computer</dc:creator>
  <cp:lastModifiedBy>Lorena Orosz</cp:lastModifiedBy>
  <cp:revision>6</cp:revision>
  <dcterms:created xsi:type="dcterms:W3CDTF">2021-10-12T08:06:43Z</dcterms:created>
  <dcterms:modified xsi:type="dcterms:W3CDTF">2023-03-16T14:45:05Z</dcterms:modified>
</cp:coreProperties>
</file>