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59" r:id="rId8"/>
    <p:sldId id="260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478A1-EB84-4909-9EBA-CBE60CC79AE2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FFB7C2-0F91-41B7-9848-7C0A1B7A2B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001000" cy="4191000"/>
          </a:xfrm>
        </p:spPr>
        <p:txBody>
          <a:bodyPr>
            <a:noAutofit/>
          </a:bodyPr>
          <a:lstStyle/>
          <a:p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GLOBAL MONEY WEEK</a:t>
            </a:r>
            <a:br>
              <a:rPr lang="ro-R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„Planifică-ți banii, plantează-ți viitorul”</a:t>
            </a:r>
            <a:r>
              <a:rPr lang="ro-RO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o-RO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vi-VN" dirty="0" smtClean="0"/>
              <a:t>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20-26 MARTIE 2023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57800"/>
            <a:ext cx="6400800" cy="762000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/>
              <a:t>PROFESOR ÎNV.PREȘC. CRIȘAN ANCA</a:t>
            </a:r>
          </a:p>
          <a:p>
            <a:r>
              <a:rPr lang="ro-RO" dirty="0" smtClean="0"/>
              <a:t>GRUPA MICĂ ,,BUBURUZELE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Global Money Week - Wikipe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534400" cy="6629400"/>
          </a:xfrm>
        </p:spPr>
        <p:txBody>
          <a:bodyPr>
            <a:noAutofit/>
          </a:bodyPr>
          <a:lstStyle/>
          <a:p>
            <a:r>
              <a:rPr lang="ro-RO" sz="1200" b="1" dirty="0" smtClean="0"/>
              <a:t>Categoria de activitate: </a:t>
            </a:r>
            <a:r>
              <a:rPr lang="ro-RO" sz="1200" dirty="0" smtClean="0"/>
              <a:t>Educație pentru </a:t>
            </a:r>
            <a:r>
              <a:rPr lang="ro-RO" sz="1200" dirty="0" smtClean="0"/>
              <a:t>societate( educațe financiară)</a:t>
            </a:r>
            <a:endParaRPr lang="ro-RO" sz="1200" dirty="0" smtClean="0"/>
          </a:p>
          <a:p>
            <a:r>
              <a:rPr lang="ro-RO" sz="1200" b="1" dirty="0" smtClean="0"/>
              <a:t>Tema: </a:t>
            </a:r>
            <a:r>
              <a:rPr lang="ro-RO" sz="1200" dirty="0" smtClean="0"/>
              <a:t>Magazinul de jucării</a:t>
            </a:r>
          </a:p>
          <a:p>
            <a:r>
              <a:rPr lang="ro-RO" sz="1200" b="1" dirty="0" smtClean="0"/>
              <a:t>Mijloc de realizare: </a:t>
            </a:r>
            <a:r>
              <a:rPr lang="ro-RO" sz="1200" dirty="0" smtClean="0"/>
              <a:t>joc didactic</a:t>
            </a:r>
          </a:p>
          <a:p>
            <a:r>
              <a:rPr lang="en-US" sz="1200" b="1" dirty="0" err="1" smtClean="0"/>
              <a:t>Scopul</a:t>
            </a:r>
            <a:r>
              <a:rPr lang="en-US" sz="1200" b="1" dirty="0" smtClean="0"/>
              <a:t>:</a:t>
            </a:r>
            <a:r>
              <a:rPr lang="ro-RO" sz="1200" b="1" dirty="0" smtClean="0"/>
              <a:t> </a:t>
            </a:r>
            <a:r>
              <a:rPr lang="en-US" sz="1200" dirty="0" err="1" smtClean="0"/>
              <a:t>Exersarea</a:t>
            </a:r>
            <a:r>
              <a:rPr lang="en-US" sz="1200" dirty="0" smtClean="0"/>
              <a:t> </a:t>
            </a:r>
            <a:r>
              <a:rPr lang="en-US" sz="1200" dirty="0" err="1" smtClean="0"/>
              <a:t>deprinderii</a:t>
            </a:r>
            <a:r>
              <a:rPr lang="en-US" sz="1200" dirty="0" smtClean="0"/>
              <a:t> de a </a:t>
            </a:r>
            <a:r>
              <a:rPr lang="en-US" sz="1200" dirty="0" err="1" smtClean="0"/>
              <a:t>folosi</a:t>
            </a:r>
            <a:r>
              <a:rPr lang="en-US" sz="1200" dirty="0" smtClean="0"/>
              <a:t> </a:t>
            </a:r>
            <a:r>
              <a:rPr lang="en-US" sz="1200" dirty="0" err="1" smtClean="0"/>
              <a:t>adecvat</a:t>
            </a:r>
            <a:r>
              <a:rPr lang="en-US" sz="1200" dirty="0" smtClean="0"/>
              <a:t> </a:t>
            </a:r>
            <a:r>
              <a:rPr lang="en-US" sz="1200" dirty="0" err="1" smtClean="0"/>
              <a:t>formulele</a:t>
            </a:r>
            <a:r>
              <a:rPr lang="en-US" sz="1200" dirty="0" smtClean="0"/>
              <a:t> de </a:t>
            </a:r>
            <a:r>
              <a:rPr lang="en-US" sz="1200" dirty="0" err="1" smtClean="0"/>
              <a:t>politețe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en-US" sz="1200" dirty="0" smtClean="0"/>
              <a:t> diverse </a:t>
            </a:r>
            <a:r>
              <a:rPr lang="ro-RO" sz="1200" dirty="0" smtClean="0"/>
              <a:t>situații, formarea unui comportament responsabil față de bani</a:t>
            </a:r>
            <a:r>
              <a:rPr lang="en-US" sz="1200" dirty="0" smtClean="0"/>
              <a:t>.</a:t>
            </a:r>
          </a:p>
          <a:p>
            <a:r>
              <a:rPr lang="ro-RO" sz="1200" b="1" dirty="0" smtClean="0"/>
              <a:t>O</a:t>
            </a:r>
            <a:r>
              <a:rPr lang="en-US" sz="1200" b="1" dirty="0" err="1" smtClean="0"/>
              <a:t>biective</a:t>
            </a:r>
            <a:r>
              <a:rPr lang="en-US" sz="1200" b="1" dirty="0" smtClean="0"/>
              <a:t> opera</a:t>
            </a:r>
            <a:r>
              <a:rPr lang="ro-RO" sz="1200" b="1" dirty="0" smtClean="0"/>
              <a:t>ț</a:t>
            </a:r>
            <a:r>
              <a:rPr lang="en-US" sz="1200" b="1" dirty="0" err="1" smtClean="0"/>
              <a:t>ionale</a:t>
            </a:r>
            <a:r>
              <a:rPr lang="ro-RO" sz="1200" b="1" dirty="0" smtClean="0"/>
              <a:t>:</a:t>
            </a:r>
            <a:endParaRPr lang="ro-RO" sz="1200" dirty="0" smtClean="0"/>
          </a:p>
          <a:p>
            <a:pPr>
              <a:buNone/>
            </a:pPr>
            <a:r>
              <a:rPr lang="ro-RO" sz="1200" dirty="0" smtClean="0"/>
              <a:t>s</a:t>
            </a:r>
            <a:r>
              <a:rPr lang="en-US" sz="1200" dirty="0" smtClean="0"/>
              <a:t>ă </a:t>
            </a:r>
            <a:r>
              <a:rPr lang="en-US" sz="1200" dirty="0" err="1" smtClean="0"/>
              <a:t>folosească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timpul</a:t>
            </a:r>
            <a:r>
              <a:rPr lang="en-US" sz="1200" dirty="0" smtClean="0"/>
              <a:t> </a:t>
            </a:r>
            <a:r>
              <a:rPr lang="en-US" sz="1200" dirty="0" err="1" smtClean="0"/>
              <a:t>jocului</a:t>
            </a:r>
            <a:r>
              <a:rPr lang="en-US" sz="1200" dirty="0" smtClean="0"/>
              <a:t> </a:t>
            </a:r>
            <a:r>
              <a:rPr lang="en-US" sz="1200" dirty="0" err="1" smtClean="0"/>
              <a:t>formulele</a:t>
            </a:r>
            <a:r>
              <a:rPr lang="en-US" sz="1200" dirty="0" smtClean="0"/>
              <a:t> de </a:t>
            </a:r>
            <a:r>
              <a:rPr lang="en-US" sz="1200" dirty="0" err="1" smtClean="0"/>
              <a:t>politețe</a:t>
            </a:r>
            <a:r>
              <a:rPr lang="en-US" sz="1200" dirty="0" smtClean="0"/>
              <a:t> </a:t>
            </a:r>
            <a:r>
              <a:rPr lang="en-US" sz="1200" dirty="0" err="1" smtClean="0"/>
              <a:t>potrivite</a:t>
            </a:r>
            <a:r>
              <a:rPr lang="en-US" sz="1200" dirty="0" smtClean="0"/>
              <a:t>;</a:t>
            </a:r>
            <a:endParaRPr lang="ro-RO" sz="1200" dirty="0" smtClean="0"/>
          </a:p>
          <a:p>
            <a:pPr>
              <a:buNone/>
            </a:pPr>
            <a:r>
              <a:rPr lang="en-US" sz="1200" dirty="0" err="1" smtClean="0"/>
              <a:t>să</a:t>
            </a:r>
            <a:r>
              <a:rPr lang="en-US" sz="1200" dirty="0" smtClean="0"/>
              <a:t> se </a:t>
            </a:r>
            <a:r>
              <a:rPr lang="en-US" sz="1200" dirty="0" err="1" smtClean="0"/>
              <a:t>adreseze</a:t>
            </a:r>
            <a:r>
              <a:rPr lang="en-US" sz="1200" dirty="0" smtClean="0"/>
              <a:t> „</a:t>
            </a:r>
            <a:r>
              <a:rPr lang="en-US" sz="1200" dirty="0" err="1" smtClean="0"/>
              <a:t>vânzătorului</a:t>
            </a:r>
            <a:r>
              <a:rPr lang="en-US" sz="1200" dirty="0" smtClean="0"/>
              <a:t>”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propoziții</a:t>
            </a:r>
            <a:r>
              <a:rPr lang="en-US" sz="1200" dirty="0" smtClean="0"/>
              <a:t> </a:t>
            </a:r>
            <a:r>
              <a:rPr lang="en-US" sz="1200" dirty="0" err="1" smtClean="0"/>
              <a:t>corecte</a:t>
            </a:r>
            <a:r>
              <a:rPr lang="en-US" sz="1200" dirty="0" smtClean="0"/>
              <a:t> </a:t>
            </a:r>
            <a:r>
              <a:rPr lang="en-US" sz="1200" dirty="0" err="1" smtClean="0"/>
              <a:t>gramatical</a:t>
            </a:r>
            <a:r>
              <a:rPr lang="en-US" sz="1200" dirty="0" smtClean="0"/>
              <a:t>;</a:t>
            </a:r>
            <a:endParaRPr lang="ro-RO" sz="1200" dirty="0" smtClean="0"/>
          </a:p>
          <a:p>
            <a:pPr>
              <a:buNone/>
            </a:pPr>
            <a:r>
              <a:rPr lang="ro-RO" sz="1200" dirty="0" smtClean="0"/>
              <a:t>să identifice jucaria pe care o poate achiziționa  in funcție de bugetul propriu;</a:t>
            </a:r>
          </a:p>
          <a:p>
            <a:pPr>
              <a:buNone/>
            </a:pPr>
            <a:r>
              <a:rPr lang="ro-RO" sz="1200" dirty="0" smtClean="0"/>
              <a:t>să numere suma solicitată de vanzator  (concentrul 1-3).</a:t>
            </a:r>
          </a:p>
          <a:p>
            <a:r>
              <a:rPr lang="ro-RO" sz="1200" b="1" dirty="0" smtClean="0"/>
              <a:t>Sarcina didactică: </a:t>
            </a:r>
            <a:r>
              <a:rPr lang="ro-RO" sz="1200" dirty="0" smtClean="0"/>
              <a:t>utilizarea</a:t>
            </a:r>
            <a:r>
              <a:rPr lang="en-US" sz="1200" dirty="0" smtClean="0"/>
              <a:t> </a:t>
            </a:r>
            <a:r>
              <a:rPr lang="en-US" sz="1200" dirty="0" err="1" smtClean="0"/>
              <a:t>adecvată</a:t>
            </a:r>
            <a:r>
              <a:rPr lang="en-US" sz="1200" dirty="0" smtClean="0"/>
              <a:t> a </a:t>
            </a:r>
            <a:r>
              <a:rPr lang="en-US" sz="1200" dirty="0" err="1" smtClean="0"/>
              <a:t>formulelor</a:t>
            </a:r>
            <a:r>
              <a:rPr lang="en-US" sz="1200" dirty="0" smtClean="0"/>
              <a:t> de </a:t>
            </a:r>
            <a:r>
              <a:rPr lang="en-US" sz="1200" dirty="0" err="1" smtClean="0"/>
              <a:t>politețe</a:t>
            </a:r>
            <a:r>
              <a:rPr lang="en-US" sz="1200" dirty="0" smtClean="0"/>
              <a:t> </a:t>
            </a:r>
            <a:r>
              <a:rPr lang="ro-RO" sz="1200" dirty="0" smtClean="0"/>
              <a:t>, solicitarea jucăriei, numărarea corectă a banilor pentru achiziționarea jucăriei(1-3 lei).</a:t>
            </a:r>
            <a:endParaRPr lang="ro-RO" sz="1200" b="1" dirty="0" smtClean="0"/>
          </a:p>
          <a:p>
            <a:r>
              <a:rPr lang="ro-RO" sz="1200" b="1" dirty="0" smtClean="0"/>
              <a:t>Regulile jocului: </a:t>
            </a:r>
            <a:r>
              <a:rPr lang="ro-RO" sz="1200" dirty="0" smtClean="0"/>
              <a:t>copiii numiți de educatoare vor  interpreta pe rând rolurile de vânzător și cumpărător.</a:t>
            </a:r>
          </a:p>
          <a:p>
            <a:r>
              <a:rPr lang="ro-RO" sz="1200" dirty="0" smtClean="0"/>
              <a:t>-rolurile se schimbă la realizarea corectă a sarcinii de joc .</a:t>
            </a:r>
          </a:p>
          <a:p>
            <a:r>
              <a:rPr lang="ro-RO" sz="1200" b="1" dirty="0" smtClean="0"/>
              <a:t>Elemente de joc: </a:t>
            </a:r>
            <a:r>
              <a:rPr lang="ro-RO" sz="1200" dirty="0" smtClean="0"/>
              <a:t>mișcarea, mânuirea banilor  și a jucăriilor, aruncarea zarului</a:t>
            </a:r>
          </a:p>
          <a:p>
            <a:r>
              <a:rPr lang="ro-RO" sz="1200" b="1" dirty="0" smtClean="0"/>
              <a:t>Strategii didactice:</a:t>
            </a:r>
          </a:p>
          <a:p>
            <a:r>
              <a:rPr lang="ro-RO" sz="1200" b="1" dirty="0" smtClean="0"/>
              <a:t>Metode și procedee:</a:t>
            </a:r>
            <a:r>
              <a:rPr lang="ro-RO" sz="1200" dirty="0" smtClean="0"/>
              <a:t>surpriza, conversația, explicația,demonstrația, jocul.</a:t>
            </a:r>
          </a:p>
          <a:p>
            <a:r>
              <a:rPr lang="ro-RO" sz="1200" b="1" dirty="0" smtClean="0"/>
              <a:t>Material didactic: </a:t>
            </a:r>
            <a:r>
              <a:rPr lang="ro-RO" sz="1200" dirty="0" smtClean="0"/>
              <a:t>etajeră, jucării la preț unic- 1 leu, 2 lei, 3 lei, casă de marcat bani </a:t>
            </a:r>
            <a:r>
              <a:rPr lang="ro-RO" sz="1200" dirty="0" smtClean="0"/>
              <a:t>de 1 leu de  jucărie, zar imagini ce reprezinta diferite obiecte pe care le putem cumpăra  pe bani și.</a:t>
            </a:r>
            <a:endParaRPr lang="ro-RO" sz="1200" dirty="0" smtClean="0"/>
          </a:p>
          <a:p>
            <a:r>
              <a:rPr lang="ro-RO" sz="1200" b="1" dirty="0" smtClean="0"/>
              <a:t>Desfășurarea activității:</a:t>
            </a:r>
          </a:p>
          <a:p>
            <a:r>
              <a:rPr lang="ro-RO" sz="1200" b="1" dirty="0" smtClean="0"/>
              <a:t>Captarea atenției: </a:t>
            </a:r>
            <a:r>
              <a:rPr lang="ro-RO" sz="1200" dirty="0" smtClean="0"/>
              <a:t>prezentarea magazinului de jucarii sub forma de surpriză,</a:t>
            </a:r>
          </a:p>
          <a:p>
            <a:r>
              <a:rPr lang="ro-RO" sz="1200" b="1" dirty="0" smtClean="0"/>
              <a:t>Anunțarea temei și a obiectivelor </a:t>
            </a:r>
            <a:r>
              <a:rPr lang="ro-RO" sz="1200" dirty="0" smtClean="0"/>
              <a:t>în termeni accesibili</a:t>
            </a:r>
          </a:p>
          <a:p>
            <a:r>
              <a:rPr lang="ro-RO" sz="1200" b="1" dirty="0" smtClean="0"/>
              <a:t>Prezentarea conținutului și dirijarea învățării:</a:t>
            </a:r>
          </a:p>
          <a:p>
            <a:r>
              <a:rPr lang="ro-RO" sz="1200" b="1" dirty="0" smtClean="0"/>
              <a:t>Desfășurarea jocului- </a:t>
            </a:r>
            <a:r>
              <a:rPr lang="ro-RO" sz="1200" dirty="0" smtClean="0"/>
              <a:t>la început educatoarea are rolul de vânzător, copiii având  rolul de cumpărători </a:t>
            </a:r>
            <a:r>
              <a:rPr lang="ro-RO" sz="1200" dirty="0" smtClean="0"/>
              <a:t>.Pe parcursul jocului copiii vor avea  ambele roluri, atât cumpârator i cât și vânzători.</a:t>
            </a:r>
            <a:endParaRPr lang="ro-RO" sz="1200" dirty="0" smtClean="0"/>
          </a:p>
          <a:p>
            <a:r>
              <a:rPr lang="ro-RO" sz="1200" b="1" dirty="0" smtClean="0"/>
              <a:t>Complicarea jocului </a:t>
            </a:r>
            <a:r>
              <a:rPr lang="ro-RO" sz="1200" dirty="0" smtClean="0"/>
              <a:t>presupune aruncarea zarului și achiziționare unei jucării la prețul reprezentat de bulinele de pe zar. </a:t>
            </a:r>
          </a:p>
          <a:p>
            <a:r>
              <a:rPr lang="ro-RO" sz="1200" b="1" dirty="0" smtClean="0"/>
              <a:t>Asigurarea retenției și a transferului de cunoștințe </a:t>
            </a:r>
            <a:r>
              <a:rPr lang="ro-RO" sz="1200" dirty="0" smtClean="0"/>
              <a:t>se va realiza prin realizarea unui poster prin care se solicită copiilor să identifice imagini  de obiecte pe care le pot achiziționa cu bani și imagini care reprezintă </a:t>
            </a:r>
            <a:r>
              <a:rPr lang="ro-RO" sz="1200" dirty="0" smtClean="0"/>
              <a:t> </a:t>
            </a:r>
            <a:r>
              <a:rPr lang="ro-RO" sz="1200" dirty="0" smtClean="0"/>
              <a:t>situații, sentimente </a:t>
            </a:r>
            <a:r>
              <a:rPr lang="ro-RO" sz="1200" dirty="0" smtClean="0"/>
              <a:t>pe </a:t>
            </a:r>
            <a:r>
              <a:rPr lang="ro-RO" sz="1200" dirty="0" smtClean="0"/>
              <a:t>care nu le putem cumpăra cu bani.</a:t>
            </a:r>
          </a:p>
          <a:p>
            <a:r>
              <a:rPr lang="ro-RO" sz="1200" b="1" dirty="0" smtClean="0"/>
              <a:t>Evaluarea activității -</a:t>
            </a:r>
            <a:r>
              <a:rPr lang="ro-RO" sz="1200" dirty="0" smtClean="0"/>
              <a:t>se va realiza prin raportarea la obiectivele propuse, recompensarea preșcolarilor prin acordarea jucăriei achiziționate in timpul jocului liber.</a:t>
            </a:r>
            <a:endParaRPr lang="en-US" sz="1200" dirty="0"/>
          </a:p>
        </p:txBody>
      </p:sp>
      <p:pic>
        <p:nvPicPr>
          <p:cNvPr id="4" name="Picture 3" descr="Global Money Week - Wikipe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ro-RO" sz="2400" dirty="0" smtClean="0"/>
              <a:t>Prezentarea materialelor sub formă de surpriză , anunțarea temei în termeni accesibili, a sarcinilor și a regulilor de joc.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3962400" cy="25908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home\Downloads\20230317_101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3733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lobal Money Week - Wikiped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 Money Week - Wikipe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ro-RO" dirty="0" smtClean="0"/>
              <a:t>Desfășurarea propriu zisă  jocului: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 La început, </a:t>
            </a:r>
            <a:r>
              <a:rPr lang="ro-RO" dirty="0" smtClean="0"/>
              <a:t>educatoarea are rolul de vânzător, copiii având  rolul de cumpărători .Pe parcursul </a:t>
            </a:r>
            <a:r>
              <a:rPr lang="ro-RO" dirty="0" smtClean="0"/>
              <a:t>jocului, </a:t>
            </a:r>
            <a:r>
              <a:rPr lang="ro-RO" dirty="0" smtClean="0"/>
              <a:t>copiii vor avea  ambele roluri, atât cumpârator i cât și vânzători</a:t>
            </a:r>
            <a:r>
              <a:rPr lang="ro-RO" dirty="0" smtClean="0"/>
              <a:t>.</a:t>
            </a:r>
          </a:p>
          <a:p>
            <a:r>
              <a:rPr lang="ro-RO" dirty="0" smtClean="0"/>
              <a:t>Se urmărește utilizarea formulelor de politețe, adoptarea unui comportament civilizat, alegerea și solicitarea unei jucării de catre cumpărători,numărarea corectă a banilor in funcție de alegere facută. Vânzatorul , de asemenea folosește formule de politețe,  scanează jucaria, incasează banii.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4038600" cy="32004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352800"/>
            <a:ext cx="38100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ro-RO" sz="2800" b="1" dirty="0" smtClean="0"/>
              <a:t>Complicarea </a:t>
            </a:r>
            <a:r>
              <a:rPr lang="ro-RO" sz="2800" b="1" dirty="0" smtClean="0"/>
              <a:t>jocului:</a:t>
            </a:r>
            <a:r>
              <a:rPr lang="ro-RO" sz="2800" dirty="0" smtClean="0"/>
              <a:t> </a:t>
            </a:r>
            <a:r>
              <a:rPr lang="ro-RO" sz="2800" dirty="0" smtClean="0"/>
              <a:t>aruncarea </a:t>
            </a:r>
            <a:r>
              <a:rPr lang="ro-RO" sz="2800" dirty="0" smtClean="0"/>
              <a:t>zarului de către copii </a:t>
            </a:r>
            <a:r>
              <a:rPr lang="ro-RO" sz="2800" dirty="0" smtClean="0"/>
              <a:t>și </a:t>
            </a:r>
            <a:r>
              <a:rPr lang="ro-RO" sz="2800" dirty="0" smtClean="0"/>
              <a:t>achiziționarea </a:t>
            </a:r>
            <a:r>
              <a:rPr lang="ro-RO" sz="2800" dirty="0" smtClean="0"/>
              <a:t>unei jucării la prețul reprezentat de bulinele de pe zar.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2743200"/>
            <a:ext cx="4190999" cy="3700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43200"/>
            <a:ext cx="4000499" cy="370046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lobal Money Week - Wikiped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Asigurarea retenției și a transferului de cunoștințe </a:t>
            </a:r>
            <a:r>
              <a:rPr lang="ro-RO" sz="2000" dirty="0" smtClean="0"/>
              <a:t>se va realiza prin realizarea unui poster </a:t>
            </a:r>
            <a:r>
              <a:rPr lang="ro-RO" sz="2000" dirty="0" smtClean="0"/>
              <a:t>de catre copii,prin </a:t>
            </a:r>
            <a:r>
              <a:rPr lang="ro-RO" sz="2000" dirty="0" smtClean="0"/>
              <a:t>care se solicită </a:t>
            </a:r>
            <a:r>
              <a:rPr lang="ro-RO" sz="2000" dirty="0" smtClean="0"/>
              <a:t>identificarea unor  </a:t>
            </a:r>
            <a:r>
              <a:rPr lang="ro-RO" sz="2000" dirty="0" smtClean="0"/>
              <a:t>imagini  </a:t>
            </a:r>
            <a:r>
              <a:rPr lang="ro-RO" sz="2000" dirty="0" smtClean="0"/>
              <a:t>cu </a:t>
            </a:r>
            <a:r>
              <a:rPr lang="ro-RO" sz="2000" dirty="0" smtClean="0"/>
              <a:t>obiecte pe care le pot achiziționa cu bani și imagini care reprezintă  situații, sentimente pe care nu le putem cumpăra cu bani</a:t>
            </a:r>
            <a:r>
              <a:rPr lang="ro-RO" sz="2000" dirty="0" smtClean="0"/>
              <a:t>.</a:t>
            </a:r>
            <a:r>
              <a:rPr lang="ro-RO" sz="2000" b="1" dirty="0" smtClean="0"/>
              <a:t> </a:t>
            </a:r>
            <a:endParaRPr lang="ro-RO" sz="2000" b="1" dirty="0" smtClean="0"/>
          </a:p>
          <a:p>
            <a:r>
              <a:rPr lang="ro-RO" sz="2000" b="1" dirty="0" smtClean="0"/>
              <a:t>Evaluarea </a:t>
            </a:r>
            <a:r>
              <a:rPr lang="ro-RO" sz="2000" b="1" dirty="0" smtClean="0"/>
              <a:t>activității -</a:t>
            </a:r>
            <a:r>
              <a:rPr lang="ro-RO" sz="2000" dirty="0" smtClean="0"/>
              <a:t>se va realiza prin raportarea la obiectivele propuse, recompensarea preșcolarilor prin acordarea jucăriei achiziționate in timpul jocului liber.</a:t>
            </a:r>
            <a:endParaRPr lang="en-US" sz="2000" dirty="0" smtClean="0"/>
          </a:p>
          <a:p>
            <a:endParaRPr lang="ro-RO" sz="2000" dirty="0" smtClean="0"/>
          </a:p>
          <a:p>
            <a:endParaRPr lang="ro-RO" sz="2400" dirty="0" smtClean="0"/>
          </a:p>
          <a:p>
            <a:endParaRPr lang="en-US" sz="2400" dirty="0"/>
          </a:p>
        </p:txBody>
      </p:sp>
      <p:pic>
        <p:nvPicPr>
          <p:cNvPr id="4" name="Content Placeholder 3" descr="C:\Users\home\Downloads\20230317_10511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37338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733800" cy="2667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lobal Money Week - Wikiped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153400" cy="8382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3100" dirty="0" smtClean="0"/>
              <a:t>Pușculiță </a:t>
            </a:r>
            <a:r>
              <a:rPr lang="ro-RO" sz="3100" dirty="0" smtClean="0"/>
              <a:t>personalizată(confecționare)</a:t>
            </a:r>
            <a:br>
              <a:rPr lang="ro-RO" sz="3100" dirty="0" smtClean="0"/>
            </a:br>
            <a:r>
              <a:rPr lang="ro-RO" sz="3100" dirty="0" smtClean="0"/>
              <a:t>,,Buburuza </a:t>
            </a:r>
            <a:r>
              <a:rPr lang="en-US" sz="3100" dirty="0" smtClean="0"/>
              <a:t>”</a:t>
            </a:r>
            <a:r>
              <a:rPr lang="ro-RO" sz="3100" dirty="0" smtClean="0"/>
              <a:t>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3657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ro-RO" dirty="0" smtClean="0"/>
              <a:t>reprezintă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ro-RO" dirty="0" smtClean="0"/>
              <a:t>ș</a:t>
            </a:r>
            <a:r>
              <a:rPr lang="en-US" dirty="0" err="1" smtClean="0"/>
              <a:t>culi</a:t>
            </a:r>
            <a:r>
              <a:rPr lang="ro-RO" dirty="0" smtClean="0"/>
              <a:t>ț</a:t>
            </a:r>
            <a:r>
              <a:rPr lang="en-US" dirty="0" smtClean="0"/>
              <a:t>a</a:t>
            </a:r>
            <a:r>
              <a:rPr lang="ro-RO" dirty="0" smtClean="0"/>
              <a:t> pentru copii</a:t>
            </a:r>
            <a:r>
              <a:rPr lang="en-US" dirty="0" smtClean="0"/>
              <a:t>?</a:t>
            </a:r>
          </a:p>
          <a:p>
            <a:r>
              <a:rPr lang="ro-RO" dirty="0" smtClean="0"/>
              <a:t>Un mic pas pentru realizarea unui buget personal;</a:t>
            </a:r>
          </a:p>
          <a:p>
            <a:r>
              <a:rPr lang="ro-RO" dirty="0" smtClean="0"/>
              <a:t>Economisirea </a:t>
            </a:r>
            <a:r>
              <a:rPr lang="ro-RO" dirty="0" smtClean="0"/>
              <a:t>banilor pentru achiziționarea unui obiect dorit de către copil 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ro-RO" dirty="0" smtClean="0"/>
              <a:t>Material didactic:</a:t>
            </a:r>
          </a:p>
          <a:p>
            <a:r>
              <a:rPr lang="ro-RO" dirty="0" smtClean="0"/>
              <a:t>Pahare de hartie,lipici, parțile componente ale buburuzei, monede.</a:t>
            </a:r>
          </a:p>
        </p:txBody>
      </p:sp>
      <p:pic>
        <p:nvPicPr>
          <p:cNvPr id="4" name="Picture 3" descr="Global Money Week - Wikipe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514600"/>
          </a:xfrm>
        </p:spPr>
        <p:txBody>
          <a:bodyPr>
            <a:normAutofit/>
          </a:bodyPr>
          <a:lstStyle/>
          <a:p>
            <a:pPr algn="just"/>
            <a:r>
              <a:rPr lang="ro-RO" sz="1600" b="1" dirty="0" smtClean="0"/>
              <a:t>Captarea atenției </a:t>
            </a:r>
            <a:r>
              <a:rPr lang="ro-RO" sz="1600" dirty="0" smtClean="0"/>
              <a:t>se realizează prin prezentarea unei pușculițe de catre educatoare și se poartă o scurtă conversație cu copiii despre utilitatea și scopul acesteia.</a:t>
            </a:r>
          </a:p>
          <a:p>
            <a:pPr algn="just">
              <a:buNone/>
            </a:pPr>
            <a:r>
              <a:rPr lang="ro-RO" sz="1600" dirty="0" smtClean="0"/>
              <a:t>Se intuiesc materialele pentru confecționarea pușculiței </a:t>
            </a:r>
          </a:p>
          <a:p>
            <a:pPr algn="just">
              <a:buNone/>
            </a:pPr>
            <a:r>
              <a:rPr lang="ro-RO" sz="1600" dirty="0" smtClean="0"/>
              <a:t>Se execută exerciții pentru incălzirea mușchilor mici ai mîinii</a:t>
            </a:r>
          </a:p>
          <a:p>
            <a:pPr algn="just">
              <a:buNone/>
            </a:pPr>
            <a:r>
              <a:rPr lang="ro-RO" sz="1600" dirty="0" smtClean="0"/>
              <a:t>Demonstrez modul de realizare si etapele</a:t>
            </a:r>
            <a:r>
              <a:rPr lang="en-US" sz="1600" dirty="0" smtClean="0"/>
              <a:t> de </a:t>
            </a:r>
            <a:r>
              <a:rPr lang="en-US" sz="1600" dirty="0" err="1" smtClean="0"/>
              <a:t>lucru</a:t>
            </a:r>
            <a:endParaRPr lang="ro-RO" sz="1600" dirty="0" smtClean="0"/>
          </a:p>
          <a:p>
            <a:pPr algn="just">
              <a:buNone/>
            </a:pPr>
            <a:r>
              <a:rPr lang="ro-RO" sz="1600" dirty="0" smtClean="0"/>
              <a:t>Fiecare </a:t>
            </a:r>
            <a:r>
              <a:rPr lang="ro-RO" sz="1600" dirty="0" smtClean="0"/>
              <a:t>copil realizează pușculița prin lipirea elementelor, conform indicațiilor oferite de educatoare </a:t>
            </a:r>
            <a:r>
              <a:rPr lang="ro-RO" sz="1600" dirty="0" smtClean="0"/>
              <a:t>pentru a-și realiza pușculița ,, Buburuza </a:t>
            </a:r>
            <a:r>
              <a:rPr lang="en-US" sz="1600" dirty="0" smtClean="0"/>
              <a:t>” </a:t>
            </a:r>
            <a:r>
              <a:rPr lang="en-US" sz="1600" dirty="0" err="1" smtClean="0"/>
              <a:t>iar</a:t>
            </a:r>
            <a:r>
              <a:rPr lang="en-US" sz="1600" dirty="0" smtClean="0"/>
              <a:t> ca </a:t>
            </a:r>
            <a:r>
              <a:rPr lang="en-US" sz="1600" dirty="0" err="1" smtClean="0"/>
              <a:t>recompens</a:t>
            </a:r>
            <a:r>
              <a:rPr lang="ro-RO" sz="1600" dirty="0" smtClean="0"/>
              <a:t>ă, </a:t>
            </a:r>
            <a:r>
              <a:rPr lang="ro-RO" sz="1600" dirty="0" smtClean="0"/>
              <a:t>copiii primesc câte o monedă și o introduc în pușculiță.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3657600" cy="28194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37338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Global Money Week - Wikiped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ro-RO" sz="2000" dirty="0" smtClean="0"/>
              <a:t>Introducerea monedei de catre copii în pușculița confecționată.</a:t>
            </a:r>
          </a:p>
          <a:p>
            <a:r>
              <a:rPr lang="ro-RO" sz="2000" dirty="0" smtClean="0"/>
              <a:t>La finalul activității, copiii au fost foarte bucuroși și încântați de munca lor și nerăbdători pentru a-și duce pușculița ,, Buburuza</a:t>
            </a:r>
            <a:r>
              <a:rPr lang="en-US" sz="2000" dirty="0" smtClean="0"/>
              <a:t>”</a:t>
            </a:r>
            <a:r>
              <a:rPr lang="ro-RO" sz="2000" dirty="0" smtClean="0"/>
              <a:t> acasă pentru a continua economisirea bănuților în pușculiță.</a:t>
            </a:r>
            <a:endParaRPr lang="en-US" sz="20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3886200" cy="3053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3657600" cy="32004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lobal Money Week - Wikiped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741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                   GLOBAL MONEY WEEK „Planifică-ți banii, plantează-ți viitorul”  20-26 MARTIE 2023 </vt:lpstr>
      <vt:lpstr>Slide 2</vt:lpstr>
      <vt:lpstr>Slide 3</vt:lpstr>
      <vt:lpstr>Slide 4</vt:lpstr>
      <vt:lpstr>Slide 5</vt:lpstr>
      <vt:lpstr>Slide 6</vt:lpstr>
      <vt:lpstr> Pușculiță personalizată(confecționare) ,,Buburuza ” 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MONEY WEEK „Planifică-ți banii, plantează-ți viitorul”  20-26 MARTIE 2023</dc:title>
  <dc:creator>home</dc:creator>
  <cp:lastModifiedBy>home</cp:lastModifiedBy>
  <cp:revision>37</cp:revision>
  <dcterms:created xsi:type="dcterms:W3CDTF">2023-03-16T16:44:45Z</dcterms:created>
  <dcterms:modified xsi:type="dcterms:W3CDTF">2023-03-25T20:22:20Z</dcterms:modified>
</cp:coreProperties>
</file>