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2" r:id="rId6"/>
    <p:sldId id="263" r:id="rId7"/>
    <p:sldId id="261"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3/24/2023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3/24/2023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3/24/2023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3/24/2023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3/24/2023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3/24/2023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3/24/2023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3/24/2023</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657600"/>
            <a:ext cx="7772400" cy="914400"/>
          </a:xfrm>
        </p:spPr>
        <p:txBody>
          <a:bodyPr>
            <a:normAutofit fontScale="92500" lnSpcReduction="20000"/>
          </a:bodyPr>
          <a:lstStyle/>
          <a:p>
            <a:pPr algn="ctr"/>
            <a:r>
              <a:rPr lang="ro-RO" sz="1800" dirty="0" smtClean="0">
                <a:solidFill>
                  <a:schemeClr val="tx1"/>
                </a:solidFill>
                <a:latin typeface="Times New Roman" pitchFamily="18" charset="0"/>
                <a:cs typeface="Times New Roman" pitchFamily="18" charset="0"/>
              </a:rPr>
              <a:t>Prof.înv.preș. Huszak Rodica</a:t>
            </a:r>
          </a:p>
          <a:p>
            <a:pPr algn="ctr"/>
            <a:r>
              <a:rPr lang="ro-RO" sz="1800" dirty="0" smtClean="0">
                <a:solidFill>
                  <a:schemeClr val="tx1"/>
                </a:solidFill>
                <a:latin typeface="Times New Roman" pitchFamily="18" charset="0"/>
                <a:cs typeface="Times New Roman" pitchFamily="18" charset="0"/>
              </a:rPr>
              <a:t>Prof. înv.preș.Galbîn Năsui Liana</a:t>
            </a:r>
          </a:p>
          <a:p>
            <a:pPr algn="ctr"/>
            <a:r>
              <a:rPr lang="ro-RO" sz="1800" dirty="0" smtClean="0">
                <a:solidFill>
                  <a:schemeClr val="tx1"/>
                </a:solidFill>
                <a:latin typeface="Times New Roman" pitchFamily="18" charset="0"/>
                <a:cs typeface="Times New Roman" pitchFamily="18" charset="0"/>
              </a:rPr>
              <a:t>Grădinița cu Program Prelungit Nr.1 </a:t>
            </a:r>
          </a:p>
          <a:p>
            <a:pPr algn="ctr"/>
            <a:r>
              <a:rPr lang="ro-RO" sz="1800" dirty="0" smtClean="0">
                <a:solidFill>
                  <a:schemeClr val="tx1"/>
                </a:solidFill>
                <a:latin typeface="Times New Roman" pitchFamily="18" charset="0"/>
                <a:cs typeface="Times New Roman" pitchFamily="18" charset="0"/>
              </a:rPr>
              <a:t>Vișeu de Sus , Maramureș</a:t>
            </a:r>
          </a:p>
          <a:p>
            <a:pPr algn="ctr"/>
            <a:endParaRPr lang="ro-RO" sz="1800" b="1" dirty="0" smtClean="0">
              <a:solidFill>
                <a:schemeClr val="tx1"/>
              </a:solidFill>
              <a:latin typeface="Times New Roman" pitchFamily="18" charset="0"/>
              <a:cs typeface="Times New Roman" pitchFamily="18" charset="0"/>
            </a:endParaRPr>
          </a:p>
        </p:txBody>
      </p:sp>
      <p:sp>
        <p:nvSpPr>
          <p:cNvPr id="4" name="Rectangle 3"/>
          <p:cNvSpPr/>
          <p:nvPr/>
        </p:nvSpPr>
        <p:spPr>
          <a:xfrm>
            <a:off x="1752600" y="4724400"/>
            <a:ext cx="5410200" cy="646331"/>
          </a:xfrm>
          <a:prstGeom prst="rect">
            <a:avLst/>
          </a:prstGeom>
        </p:spPr>
        <p:txBody>
          <a:bodyPr wrap="square">
            <a:spAutoFit/>
          </a:bodyPr>
          <a:lstStyle/>
          <a:p>
            <a:pPr algn="ctr"/>
            <a:r>
              <a:rPr lang="ro-RO" b="1" dirty="0" smtClean="0">
                <a:latin typeface="Times New Roman" pitchFamily="18" charset="0"/>
                <a:cs typeface="Times New Roman" pitchFamily="18" charset="0"/>
              </a:rPr>
              <a:t>,,Banul ecomomisit este de două ori câștigat.”</a:t>
            </a:r>
          </a:p>
          <a:p>
            <a:pPr algn="just"/>
            <a:r>
              <a:rPr lang="ro-RO" dirty="0" smtClean="0">
                <a:latin typeface="Times New Roman" pitchFamily="18" charset="0"/>
                <a:cs typeface="Times New Roman" pitchFamily="18" charset="0"/>
              </a:rPr>
              <a:t>                                            Alexandru Gh.Radu</a:t>
            </a:r>
          </a:p>
        </p:txBody>
      </p:sp>
      <p:pic>
        <p:nvPicPr>
          <p:cNvPr id="6" name="Content Placeholder 3" descr="moneda-de-oro-sonriente-26231783 (1).png"/>
          <p:cNvPicPr>
            <a:picLocks noChangeAspect="1"/>
          </p:cNvPicPr>
          <p:nvPr/>
        </p:nvPicPr>
        <p:blipFill>
          <a:blip r:embed="rId2" cstate="print"/>
          <a:srcRect/>
          <a:stretch>
            <a:fillRect/>
          </a:stretch>
        </p:blipFill>
        <p:spPr bwMode="auto">
          <a:xfrm>
            <a:off x="457200" y="5257800"/>
            <a:ext cx="2362200" cy="1439466"/>
          </a:xfrm>
          <a:prstGeom prst="rect">
            <a:avLst/>
          </a:prstGeom>
          <a:noFill/>
          <a:ln w="9525">
            <a:noFill/>
            <a:miter lim="800000"/>
            <a:headEnd/>
            <a:tailEnd/>
          </a:ln>
        </p:spPr>
      </p:pic>
      <p:pic>
        <p:nvPicPr>
          <p:cNvPr id="7" name="Content Placeholder 3" descr="moneda-de-oro-sonriente-26231783 (1).png"/>
          <p:cNvPicPr>
            <a:picLocks noChangeAspect="1"/>
          </p:cNvPicPr>
          <p:nvPr/>
        </p:nvPicPr>
        <p:blipFill>
          <a:blip r:embed="rId2" cstate="print"/>
          <a:srcRect/>
          <a:stretch>
            <a:fillRect/>
          </a:stretch>
        </p:blipFill>
        <p:spPr bwMode="auto">
          <a:xfrm>
            <a:off x="3352800" y="5257800"/>
            <a:ext cx="2362200" cy="1439466"/>
          </a:xfrm>
          <a:prstGeom prst="rect">
            <a:avLst/>
          </a:prstGeom>
          <a:noFill/>
          <a:ln w="9525">
            <a:noFill/>
            <a:miter lim="800000"/>
            <a:headEnd/>
            <a:tailEnd/>
          </a:ln>
        </p:spPr>
      </p:pic>
      <p:pic>
        <p:nvPicPr>
          <p:cNvPr id="8" name="Content Placeholder 3" descr="moneda-de-oro-sonriente-26231783 (1).png"/>
          <p:cNvPicPr>
            <a:picLocks noChangeAspect="1"/>
          </p:cNvPicPr>
          <p:nvPr/>
        </p:nvPicPr>
        <p:blipFill>
          <a:blip r:embed="rId2" cstate="print"/>
          <a:srcRect/>
          <a:stretch>
            <a:fillRect/>
          </a:stretch>
        </p:blipFill>
        <p:spPr bwMode="auto">
          <a:xfrm>
            <a:off x="6248400" y="5257800"/>
            <a:ext cx="2362200" cy="1439466"/>
          </a:xfrm>
          <a:prstGeom prst="rect">
            <a:avLst/>
          </a:prstGeom>
          <a:noFill/>
          <a:ln w="9525">
            <a:noFill/>
            <a:miter lim="800000"/>
            <a:headEnd/>
            <a:tailEnd/>
          </a:ln>
        </p:spPr>
      </p:pic>
      <p:pic>
        <p:nvPicPr>
          <p:cNvPr id="10" name="Picture 2" descr="C:\Users\XGA\Desktop\images (1).jpg"/>
          <p:cNvPicPr>
            <a:picLocks noChangeAspect="1" noChangeArrowheads="1"/>
          </p:cNvPicPr>
          <p:nvPr/>
        </p:nvPicPr>
        <p:blipFill>
          <a:blip r:embed="rId3" cstate="print"/>
          <a:srcRect/>
          <a:stretch>
            <a:fillRect/>
          </a:stretch>
        </p:blipFill>
        <p:spPr bwMode="auto">
          <a:xfrm>
            <a:off x="2438400" y="533400"/>
            <a:ext cx="4267200" cy="2590800"/>
          </a:xfrm>
          <a:prstGeom prst="rect">
            <a:avLst/>
          </a:prstGeom>
          <a:noFill/>
        </p:spPr>
      </p:pic>
      <p:sp>
        <p:nvSpPr>
          <p:cNvPr id="11" name="Rectangle 10"/>
          <p:cNvSpPr/>
          <p:nvPr/>
        </p:nvSpPr>
        <p:spPr>
          <a:xfrm>
            <a:off x="3505200" y="2667000"/>
            <a:ext cx="2012089" cy="369332"/>
          </a:xfrm>
          <a:prstGeom prst="rect">
            <a:avLst/>
          </a:prstGeom>
        </p:spPr>
        <p:txBody>
          <a:bodyPr wrap="none">
            <a:spAutoFit/>
          </a:bodyPr>
          <a:lstStyle/>
          <a:p>
            <a:r>
              <a:rPr lang="ro-RO" b="1" dirty="0" smtClean="0">
                <a:latin typeface="Times New Roman" pitchFamily="18" charset="0"/>
                <a:cs typeface="Times New Roman" pitchFamily="18" charset="0"/>
              </a:rPr>
              <a:t>20-26 martie 2023 </a:t>
            </a:r>
            <a:endParaRPr lang="ro-RO" dirty="0"/>
          </a:p>
        </p:txBody>
      </p:sp>
      <p:sp>
        <p:nvSpPr>
          <p:cNvPr id="12" name="Rectangle 11"/>
          <p:cNvSpPr/>
          <p:nvPr/>
        </p:nvSpPr>
        <p:spPr>
          <a:xfrm>
            <a:off x="2574850" y="3244334"/>
            <a:ext cx="3748142" cy="369332"/>
          </a:xfrm>
          <a:prstGeom prst="rect">
            <a:avLst/>
          </a:prstGeom>
        </p:spPr>
        <p:txBody>
          <a:bodyPr wrap="none">
            <a:spAutoFit/>
          </a:bodyPr>
          <a:lstStyle/>
          <a:p>
            <a:r>
              <a:rPr lang="ro-RO"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Valoarea banilor de mici învățăm</a:t>
            </a:r>
            <a:endParaRPr lang="ro-RO"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6"/>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6"/>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7"/>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2000" fill="hold"/>
                                        <p:tgtEl>
                                          <p:spTgt spid="7"/>
                                        </p:tgtEl>
                                      </p:cBhvr>
                                      <p:by x="150000" y="150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mph" presetSubtype="0" fill="hold" nodeType="clickEffect">
                                  <p:stCondLst>
                                    <p:cond delay="0"/>
                                  </p:stCondLst>
                                  <p:childTnLst>
                                    <p:animRot by="21600000">
                                      <p:cBhvr>
                                        <p:cTn id="37" dur="2000" fill="hold"/>
                                        <p:tgtEl>
                                          <p:spTgt spid="8"/>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6" presetClass="emph" presetSubtype="0" fill="hold" nodeType="clickEffect">
                                  <p:stCondLst>
                                    <p:cond delay="0"/>
                                  </p:stCondLst>
                                  <p:childTnLst>
                                    <p:animScale>
                                      <p:cBhvr>
                                        <p:cTn id="41"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neda-de-oro-sonriente-26231783 (1).png"/>
          <p:cNvPicPr>
            <a:picLocks noChangeAspect="1"/>
          </p:cNvPicPr>
          <p:nvPr/>
        </p:nvPicPr>
        <p:blipFill>
          <a:blip r:embed="rId2" cstate="print"/>
          <a:srcRect/>
          <a:stretch>
            <a:fillRect/>
          </a:stretch>
        </p:blipFill>
        <p:spPr bwMode="auto">
          <a:xfrm>
            <a:off x="228600" y="3429000"/>
            <a:ext cx="2362200" cy="1439466"/>
          </a:xfrm>
          <a:prstGeom prst="rect">
            <a:avLst/>
          </a:prstGeom>
          <a:noFill/>
          <a:ln w="9525">
            <a:noFill/>
            <a:miter lim="800000"/>
            <a:headEnd/>
            <a:tailEnd/>
          </a:ln>
        </p:spPr>
      </p:pic>
      <p:pic>
        <p:nvPicPr>
          <p:cNvPr id="5" name="Picture 3" descr="C:\Users\XGA\Desktop\images (5).jpg"/>
          <p:cNvPicPr>
            <a:picLocks noChangeAspect="1" noChangeArrowheads="1"/>
          </p:cNvPicPr>
          <p:nvPr/>
        </p:nvPicPr>
        <p:blipFill>
          <a:blip r:embed="rId3" cstate="print"/>
          <a:srcRect/>
          <a:stretch>
            <a:fillRect/>
          </a:stretch>
        </p:blipFill>
        <p:spPr bwMode="auto">
          <a:xfrm>
            <a:off x="457200" y="2895600"/>
            <a:ext cx="2209800" cy="533400"/>
          </a:xfrm>
          <a:prstGeom prst="rect">
            <a:avLst/>
          </a:prstGeom>
          <a:noFill/>
        </p:spPr>
      </p:pic>
      <p:pic>
        <p:nvPicPr>
          <p:cNvPr id="6" name="Picture 3" descr="C:\Users\XGA\Desktop\images (5).jpg"/>
          <p:cNvPicPr>
            <a:picLocks noChangeAspect="1" noChangeArrowheads="1"/>
          </p:cNvPicPr>
          <p:nvPr/>
        </p:nvPicPr>
        <p:blipFill>
          <a:blip r:embed="rId3" cstate="print"/>
          <a:srcRect/>
          <a:stretch>
            <a:fillRect/>
          </a:stretch>
        </p:blipFill>
        <p:spPr bwMode="auto">
          <a:xfrm>
            <a:off x="457200" y="990600"/>
            <a:ext cx="2209800" cy="533400"/>
          </a:xfrm>
          <a:prstGeom prst="rect">
            <a:avLst/>
          </a:prstGeom>
          <a:noFill/>
        </p:spPr>
      </p:pic>
      <p:pic>
        <p:nvPicPr>
          <p:cNvPr id="9" name="Content Placeholder 3" descr="moneda-de-oro-sonriente-26231783 (1).png"/>
          <p:cNvPicPr>
            <a:picLocks noChangeAspect="1"/>
          </p:cNvPicPr>
          <p:nvPr/>
        </p:nvPicPr>
        <p:blipFill>
          <a:blip r:embed="rId2" cstate="print"/>
          <a:srcRect/>
          <a:stretch>
            <a:fillRect/>
          </a:stretch>
        </p:blipFill>
        <p:spPr bwMode="auto">
          <a:xfrm>
            <a:off x="228600" y="1447800"/>
            <a:ext cx="2362200" cy="1439466"/>
          </a:xfrm>
          <a:prstGeom prst="rect">
            <a:avLst/>
          </a:prstGeom>
          <a:noFill/>
          <a:ln w="9525">
            <a:noFill/>
            <a:miter lim="800000"/>
            <a:headEnd/>
            <a:tailEnd/>
          </a:ln>
        </p:spPr>
      </p:pic>
      <p:pic>
        <p:nvPicPr>
          <p:cNvPr id="10" name="Picture 3" descr="C:\Users\XGA\Desktop\images (5).jpg"/>
          <p:cNvPicPr>
            <a:picLocks noChangeAspect="1" noChangeArrowheads="1"/>
          </p:cNvPicPr>
          <p:nvPr/>
        </p:nvPicPr>
        <p:blipFill>
          <a:blip r:embed="rId3" cstate="print"/>
          <a:srcRect/>
          <a:stretch>
            <a:fillRect/>
          </a:stretch>
        </p:blipFill>
        <p:spPr bwMode="auto">
          <a:xfrm>
            <a:off x="457200" y="4953000"/>
            <a:ext cx="2209800" cy="533400"/>
          </a:xfrm>
          <a:prstGeom prst="rect">
            <a:avLst/>
          </a:prstGeom>
          <a:noFill/>
        </p:spPr>
      </p:pic>
      <p:sp>
        <p:nvSpPr>
          <p:cNvPr id="11" name="Rectangle 10"/>
          <p:cNvSpPr/>
          <p:nvPr/>
        </p:nvSpPr>
        <p:spPr>
          <a:xfrm>
            <a:off x="2743200" y="609600"/>
            <a:ext cx="5943600" cy="5380512"/>
          </a:xfrm>
          <a:prstGeom prst="rect">
            <a:avLst/>
          </a:prstGeom>
        </p:spPr>
        <p:txBody>
          <a:bodyPr wrap="square">
            <a:spAutoFit/>
          </a:bodyPr>
          <a:lstStyle/>
          <a:p>
            <a:pPr algn="just">
              <a:lnSpc>
                <a:spcPct val="120000"/>
              </a:lnSpc>
            </a:pPr>
            <a:r>
              <a:rPr lang="ro-RO" b="1" dirty="0" smtClean="0">
                <a:latin typeface="Times New Roman" pitchFamily="18" charset="0"/>
                <a:cs typeface="Times New Roman" pitchFamily="18" charset="0"/>
              </a:rPr>
              <a:t>      </a:t>
            </a:r>
            <a:r>
              <a:rPr lang="ro-RO" dirty="0" smtClean="0">
                <a:latin typeface="Times New Roman" pitchFamily="18" charset="0"/>
                <a:cs typeface="Times New Roman" pitchFamily="18" charset="0"/>
              </a:rPr>
              <a:t>Preșcolarii grupei mari B au sărbătorit "Global money week 2023“ în perioada 20-26 martie 2023 prin derularea proiectului tematic ,,</a:t>
            </a:r>
            <a:r>
              <a:rPr lang="vi-VN" dirty="0" smtClean="0">
                <a:latin typeface="Times New Roman" pitchFamily="18" charset="0"/>
                <a:cs typeface="Times New Roman" pitchFamily="18" charset="0"/>
              </a:rPr>
              <a:t> Valoarea banilor de mici învățăm</a:t>
            </a:r>
            <a:r>
              <a:rPr lang="ro-RO" dirty="0" smtClean="0">
                <a:latin typeface="Times New Roman" pitchFamily="18" charset="0"/>
                <a:cs typeface="Times New Roman" pitchFamily="18" charset="0"/>
              </a:rPr>
              <a:t> “. Obiceiurile legate de bani se învață încă din fragedă copilarie și ne influențează ulterior întreaga viață .       </a:t>
            </a:r>
          </a:p>
          <a:p>
            <a:pPr algn="just">
              <a:lnSpc>
                <a:spcPct val="120000"/>
              </a:lnSpc>
            </a:pPr>
            <a:r>
              <a:rPr lang="ro-RO" dirty="0" smtClean="0">
                <a:latin typeface="Times New Roman" pitchFamily="18" charset="0"/>
                <a:cs typeface="Times New Roman" pitchFamily="18" charset="0"/>
              </a:rPr>
              <a:t>       Educația financiară reprezintă o formă de activitate  educțională și are ca scop  pregătirea preșcolarilor pentru a dobândi  abilități de management al banilor.</a:t>
            </a:r>
          </a:p>
          <a:p>
            <a:pPr algn="just">
              <a:lnSpc>
                <a:spcPct val="120000"/>
              </a:lnSpc>
            </a:pPr>
            <a:r>
              <a:rPr lang="ro-RO" dirty="0" smtClean="0">
                <a:latin typeface="Times New Roman" pitchFamily="18" charset="0"/>
                <a:cs typeface="Times New Roman" pitchFamily="18" charset="0"/>
              </a:rPr>
              <a:t>        Metodele de educație financiară a preșcolarilor din grupa noastră au fost variate, atractive ținând trează atenția acestora, interesul pentru activitățile desfășurate: jocuri care presupun gestionarea banilor, vizite la bancă și muzeul orașului, încurajarea copiilor să economisească, povești despre istoria banilor, de unde vin banii, ce reprezintă, cum se cheltuie, astfel ca ei sa înteleagă că banii se termină, nu avem un sac fără fund de unde tot scoatem bani.</a:t>
            </a:r>
            <a:endParaRPr lang="ro-R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4"/>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9"/>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971800" y="3276600"/>
            <a:ext cx="3226065" cy="241954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477000" y="3048000"/>
            <a:ext cx="2133600" cy="2844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533400" y="3200400"/>
            <a:ext cx="2057400" cy="2743200"/>
          </a:xfrm>
          <a:prstGeom prst="rect">
            <a:avLst/>
          </a:prstGeom>
          <a:noFill/>
          <a:ln w="9525">
            <a:noFill/>
            <a:miter lim="800000"/>
            <a:headEnd/>
            <a:tailEnd/>
          </a:ln>
          <a:effectLst/>
        </p:spPr>
      </p:pic>
      <p:sp>
        <p:nvSpPr>
          <p:cNvPr id="7" name="Oval Callout 6"/>
          <p:cNvSpPr/>
          <p:nvPr/>
        </p:nvSpPr>
        <p:spPr>
          <a:xfrm>
            <a:off x="1219200" y="533400"/>
            <a:ext cx="6400800" cy="2438400"/>
          </a:xfrm>
          <a:prstGeom prst="wedgeEllipse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o-RO" b="1" dirty="0" smtClean="0">
                <a:solidFill>
                  <a:schemeClr val="tx1"/>
                </a:solidFill>
                <a:latin typeface="Times New Roman" pitchFamily="18" charset="0"/>
                <a:cs typeface="Times New Roman" pitchFamily="18" charset="0"/>
              </a:rPr>
              <a:t>,,Monede și bancnote românești”-observare</a:t>
            </a:r>
          </a:p>
          <a:p>
            <a:pPr algn="ctr"/>
            <a:endParaRPr lang="ro-RO" b="1" dirty="0" smtClean="0">
              <a:solidFill>
                <a:schemeClr val="tx1"/>
              </a:solidFill>
              <a:latin typeface="Times New Roman" pitchFamily="18" charset="0"/>
              <a:cs typeface="Times New Roman" pitchFamily="18" charset="0"/>
            </a:endParaRPr>
          </a:p>
          <a:p>
            <a:pPr algn="just"/>
            <a:r>
              <a:rPr lang="ro-RO" b="1" dirty="0" smtClean="0">
                <a:solidFill>
                  <a:schemeClr val="tx1"/>
                </a:solidFill>
                <a:latin typeface="Times New Roman" pitchFamily="18" charset="0"/>
                <a:cs typeface="Times New Roman" pitchFamily="18" charset="0"/>
              </a:rPr>
              <a:t>Am învățat că banii au două forme:monede și bancnote. Banii se folosesc pentru a cumpăra unele lucruri (alimente, haine, cărți, caiete, plătim diferite servicii, cum ar fi : telefonul, excursii etc</a:t>
            </a:r>
            <a:endParaRPr lang="ro-RO" dirty="0"/>
          </a:p>
        </p:txBody>
      </p:sp>
      <p:pic>
        <p:nvPicPr>
          <p:cNvPr id="2" name="Picture 2"/>
          <p:cNvPicPr>
            <a:picLocks noChangeAspect="1" noChangeArrowheads="1"/>
          </p:cNvPicPr>
          <p:nvPr/>
        </p:nvPicPr>
        <p:blipFill>
          <a:blip r:embed="rId5" cstate="print"/>
          <a:srcRect/>
          <a:stretch>
            <a:fillRect/>
          </a:stretch>
        </p:blipFill>
        <p:spPr bwMode="auto">
          <a:xfrm>
            <a:off x="3048000" y="3581400"/>
            <a:ext cx="271616" cy="22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953000" y="609600"/>
            <a:ext cx="3429000" cy="2571750"/>
          </a:xfrm>
          <a:prstGeom prst="rect">
            <a:avLst/>
          </a:prstGeom>
          <a:noFill/>
          <a:ln w="9525">
            <a:noFill/>
            <a:miter lim="800000"/>
            <a:headEnd/>
            <a:tailEnd/>
          </a:ln>
          <a:effectLst/>
        </p:spPr>
      </p:pic>
      <p:pic>
        <p:nvPicPr>
          <p:cNvPr id="2052" name="Picture 4" descr="Nu este disponibilă nicio descriere."/>
          <p:cNvPicPr>
            <a:picLocks noChangeAspect="1" noChangeArrowheads="1"/>
          </p:cNvPicPr>
          <p:nvPr/>
        </p:nvPicPr>
        <p:blipFill>
          <a:blip r:embed="rId3" cstate="print"/>
          <a:srcRect/>
          <a:stretch>
            <a:fillRect/>
          </a:stretch>
        </p:blipFill>
        <p:spPr bwMode="auto">
          <a:xfrm rot="16200000">
            <a:off x="1241425" y="206375"/>
            <a:ext cx="2470150" cy="3276600"/>
          </a:xfrm>
          <a:prstGeom prst="rect">
            <a:avLst/>
          </a:prstGeom>
          <a:noFill/>
        </p:spPr>
      </p:pic>
      <p:pic>
        <p:nvPicPr>
          <p:cNvPr id="2053" name="Picture 5"/>
          <p:cNvPicPr>
            <a:picLocks noChangeAspect="1" noChangeArrowheads="1"/>
          </p:cNvPicPr>
          <p:nvPr/>
        </p:nvPicPr>
        <p:blipFill>
          <a:blip r:embed="rId4" cstate="print"/>
          <a:srcRect/>
          <a:stretch>
            <a:fillRect/>
          </a:stretch>
        </p:blipFill>
        <p:spPr bwMode="auto">
          <a:xfrm>
            <a:off x="4953001" y="3276600"/>
            <a:ext cx="3464780" cy="2514600"/>
          </a:xfrm>
          <a:prstGeom prst="rect">
            <a:avLst/>
          </a:prstGeom>
          <a:noFill/>
          <a:ln w="9525">
            <a:noFill/>
            <a:miter lim="800000"/>
            <a:headEnd/>
            <a:tailEnd/>
          </a:ln>
          <a:effectLst/>
        </p:spPr>
      </p:pic>
      <p:sp>
        <p:nvSpPr>
          <p:cNvPr id="8" name="Oval Callout 7"/>
          <p:cNvSpPr/>
          <p:nvPr/>
        </p:nvSpPr>
        <p:spPr>
          <a:xfrm rot="10800000" flipV="1">
            <a:off x="457200" y="3240856"/>
            <a:ext cx="4267200" cy="2093143"/>
          </a:xfrm>
          <a:prstGeom prst="wedgeEllipse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o-RO" b="1" dirty="0" smtClean="0">
                <a:solidFill>
                  <a:schemeClr val="tx1"/>
                </a:solidFill>
                <a:latin typeface="Times New Roman" pitchFamily="18" charset="0"/>
                <a:cs typeface="Times New Roman" pitchFamily="18" charset="0"/>
              </a:rPr>
              <a:t>,,Colecția noastră de pușculițe”</a:t>
            </a:r>
          </a:p>
          <a:p>
            <a:pPr algn="ctr"/>
            <a:endParaRPr lang="ro-RO" b="1" dirty="0" smtClean="0">
              <a:solidFill>
                <a:schemeClr val="tx1"/>
              </a:solidFill>
              <a:latin typeface="Times New Roman" pitchFamily="18" charset="0"/>
              <a:cs typeface="Times New Roman" pitchFamily="18" charset="0"/>
            </a:endParaRPr>
          </a:p>
          <a:p>
            <a:r>
              <a:rPr lang="ro-RO" b="1" dirty="0" smtClean="0">
                <a:solidFill>
                  <a:schemeClr val="tx1"/>
                </a:solidFill>
                <a:latin typeface="Times New Roman" pitchFamily="18" charset="0"/>
                <a:cs typeface="Times New Roman" pitchFamily="18" charset="0"/>
              </a:rPr>
              <a:t>ARTĂ-,,Pușculița mea”</a:t>
            </a:r>
            <a:endParaRPr lang="ro-RO"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457200" y="609600"/>
            <a:ext cx="2590800" cy="19050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3352800" y="609600"/>
            <a:ext cx="2667000" cy="1905000"/>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6248400" y="685800"/>
            <a:ext cx="2438400" cy="1828800"/>
          </a:xfrm>
          <a:prstGeom prst="rect">
            <a:avLst/>
          </a:prstGeom>
          <a:noFill/>
          <a:ln w="9525">
            <a:noFill/>
            <a:miter lim="800000"/>
            <a:headEnd/>
            <a:tailEnd/>
          </a:ln>
        </p:spPr>
      </p:pic>
      <p:sp>
        <p:nvSpPr>
          <p:cNvPr id="7" name="Oval Callout 6"/>
          <p:cNvSpPr/>
          <p:nvPr/>
        </p:nvSpPr>
        <p:spPr>
          <a:xfrm>
            <a:off x="1143000" y="2590800"/>
            <a:ext cx="3352800" cy="1143000"/>
          </a:xfrm>
          <a:prstGeom prst="wedgeEllipse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o-RO" b="1" dirty="0" smtClean="0">
                <a:solidFill>
                  <a:schemeClr val="tx1"/>
                </a:solidFill>
                <a:latin typeface="Times New Roman" pitchFamily="18" charset="0"/>
                <a:cs typeface="Times New Roman" pitchFamily="18" charset="0"/>
              </a:rPr>
              <a:t>Joc de rol- ,,De-a magazinul de jucării”</a:t>
            </a:r>
            <a:endParaRPr lang="ro-RO" dirty="0"/>
          </a:p>
        </p:txBody>
      </p:sp>
      <p:pic>
        <p:nvPicPr>
          <p:cNvPr id="1026" name="Picture 2"/>
          <p:cNvPicPr>
            <a:picLocks noChangeAspect="1" noChangeArrowheads="1"/>
          </p:cNvPicPr>
          <p:nvPr/>
        </p:nvPicPr>
        <p:blipFill>
          <a:blip r:embed="rId5" cstate="print"/>
          <a:srcRect/>
          <a:stretch>
            <a:fillRect/>
          </a:stretch>
        </p:blipFill>
        <p:spPr bwMode="auto">
          <a:xfrm>
            <a:off x="5486400" y="3581400"/>
            <a:ext cx="3048000" cy="1981201"/>
          </a:xfrm>
          <a:prstGeom prst="rect">
            <a:avLst/>
          </a:prstGeom>
          <a:noFill/>
          <a:ln w="9525">
            <a:noFill/>
            <a:miter lim="800000"/>
            <a:headEnd/>
            <a:tailEnd/>
          </a:ln>
          <a:effectLst/>
        </p:spPr>
      </p:pic>
      <p:sp>
        <p:nvSpPr>
          <p:cNvPr id="10" name="Oval Callout 9"/>
          <p:cNvSpPr/>
          <p:nvPr/>
        </p:nvSpPr>
        <p:spPr>
          <a:xfrm>
            <a:off x="1143000" y="4495800"/>
            <a:ext cx="4191000" cy="1295400"/>
          </a:xfrm>
          <a:prstGeom prst="wedgeEllipse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o-RO" b="1" dirty="0" smtClean="0">
                <a:solidFill>
                  <a:schemeClr val="tx1"/>
                </a:solidFill>
                <a:latin typeface="Times New Roman" pitchFamily="18" charset="0"/>
                <a:cs typeface="Times New Roman" pitchFamily="18" charset="0"/>
              </a:rPr>
              <a:t>Bibliotecă- ,,Citim imagini despre troc, moneda națională,utilizare, economisire”</a:t>
            </a:r>
            <a:endParaRPr lang="ro-RO" dirty="0"/>
          </a:p>
        </p:txBody>
      </p:sp>
      <p:pic>
        <p:nvPicPr>
          <p:cNvPr id="8" name="Picture 2"/>
          <p:cNvPicPr>
            <a:picLocks noChangeAspect="1" noChangeArrowheads="1"/>
          </p:cNvPicPr>
          <p:nvPr/>
        </p:nvPicPr>
        <p:blipFill>
          <a:blip r:embed="rId6" cstate="print"/>
          <a:srcRect/>
          <a:stretch>
            <a:fillRect/>
          </a:stretch>
        </p:blipFill>
        <p:spPr bwMode="auto">
          <a:xfrm>
            <a:off x="2057400" y="1143000"/>
            <a:ext cx="271616" cy="228600"/>
          </a:xfrm>
          <a:prstGeom prst="rect">
            <a:avLst/>
          </a:prstGeom>
          <a:noFill/>
          <a:ln w="9525">
            <a:noFill/>
            <a:miter lim="800000"/>
            <a:headEnd/>
            <a:tailEnd/>
          </a:ln>
          <a:effectLst/>
        </p:spPr>
      </p:pic>
      <p:pic>
        <p:nvPicPr>
          <p:cNvPr id="9" name="Picture 2"/>
          <p:cNvPicPr>
            <a:picLocks noChangeAspect="1" noChangeArrowheads="1"/>
          </p:cNvPicPr>
          <p:nvPr/>
        </p:nvPicPr>
        <p:blipFill>
          <a:blip r:embed="rId6" cstate="print"/>
          <a:srcRect/>
          <a:stretch>
            <a:fillRect/>
          </a:stretch>
        </p:blipFill>
        <p:spPr bwMode="auto">
          <a:xfrm>
            <a:off x="990600" y="1295400"/>
            <a:ext cx="271616" cy="228600"/>
          </a:xfrm>
          <a:prstGeom prst="rect">
            <a:avLst/>
          </a:prstGeom>
          <a:noFill/>
          <a:ln w="9525">
            <a:noFill/>
            <a:miter lim="800000"/>
            <a:headEnd/>
            <a:tailEnd/>
          </a:ln>
          <a:effectLst/>
        </p:spPr>
      </p:pic>
      <p:pic>
        <p:nvPicPr>
          <p:cNvPr id="11" name="Picture 2"/>
          <p:cNvPicPr>
            <a:picLocks noChangeAspect="1" noChangeArrowheads="1"/>
          </p:cNvPicPr>
          <p:nvPr/>
        </p:nvPicPr>
        <p:blipFill>
          <a:blip r:embed="rId6" cstate="print"/>
          <a:srcRect/>
          <a:stretch>
            <a:fillRect/>
          </a:stretch>
        </p:blipFill>
        <p:spPr bwMode="auto">
          <a:xfrm>
            <a:off x="4191000" y="1143000"/>
            <a:ext cx="271616" cy="228600"/>
          </a:xfrm>
          <a:prstGeom prst="rect">
            <a:avLst/>
          </a:prstGeom>
          <a:noFill/>
          <a:ln w="9525">
            <a:noFill/>
            <a:miter lim="800000"/>
            <a:headEnd/>
            <a:tailEnd/>
          </a:ln>
          <a:effectLst/>
        </p:spPr>
      </p:pic>
      <p:pic>
        <p:nvPicPr>
          <p:cNvPr id="12" name="Picture 2"/>
          <p:cNvPicPr>
            <a:picLocks noChangeAspect="1" noChangeArrowheads="1"/>
          </p:cNvPicPr>
          <p:nvPr/>
        </p:nvPicPr>
        <p:blipFill>
          <a:blip r:embed="rId6" cstate="print"/>
          <a:srcRect/>
          <a:stretch>
            <a:fillRect/>
          </a:stretch>
        </p:blipFill>
        <p:spPr bwMode="auto">
          <a:xfrm>
            <a:off x="7162800" y="3962400"/>
            <a:ext cx="271616" cy="228600"/>
          </a:xfrm>
          <a:prstGeom prst="rect">
            <a:avLst/>
          </a:prstGeom>
          <a:noFill/>
          <a:ln w="9525">
            <a:noFill/>
            <a:miter lim="800000"/>
            <a:headEnd/>
            <a:tailEnd/>
          </a:ln>
          <a:effectLst/>
        </p:spPr>
      </p:pic>
      <p:pic>
        <p:nvPicPr>
          <p:cNvPr id="13" name="Picture 2"/>
          <p:cNvPicPr>
            <a:picLocks noChangeAspect="1" noChangeArrowheads="1"/>
          </p:cNvPicPr>
          <p:nvPr/>
        </p:nvPicPr>
        <p:blipFill>
          <a:blip r:embed="rId6" cstate="print"/>
          <a:srcRect/>
          <a:stretch>
            <a:fillRect/>
          </a:stretch>
        </p:blipFill>
        <p:spPr bwMode="auto">
          <a:xfrm>
            <a:off x="5867400" y="4343400"/>
            <a:ext cx="271616" cy="22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457200"/>
            <a:ext cx="2590800" cy="4247317"/>
          </a:xfrm>
          <a:prstGeom prst="rect">
            <a:avLst/>
          </a:prstGeom>
        </p:spPr>
        <p:txBody>
          <a:bodyPr wrap="square">
            <a:spAutoFit/>
          </a:bodyPr>
          <a:lstStyle/>
          <a:p>
            <a:pPr>
              <a:buNone/>
            </a:pPr>
            <a:r>
              <a:rPr lang="ro-RO" dirty="0" smtClean="0">
                <a:latin typeface="Times New Roman" pitchFamily="18" charset="0"/>
                <a:cs typeface="Times New Roman" pitchFamily="18" charset="0"/>
              </a:rPr>
              <a:t>Cărticica minunată</a:t>
            </a:r>
          </a:p>
          <a:p>
            <a:pPr>
              <a:buNone/>
            </a:pPr>
            <a:r>
              <a:rPr lang="ro-RO" dirty="0" smtClean="0">
                <a:latin typeface="Times New Roman" pitchFamily="18" charset="0"/>
                <a:cs typeface="Times New Roman" pitchFamily="18" charset="0"/>
              </a:rPr>
              <a:t>Poți, să o deschizi îndată.                                      </a:t>
            </a:r>
          </a:p>
          <a:p>
            <a:pPr>
              <a:buNone/>
            </a:pPr>
            <a:r>
              <a:rPr lang="ro-RO" dirty="0" smtClean="0">
                <a:latin typeface="Times New Roman" pitchFamily="18" charset="0"/>
                <a:cs typeface="Times New Roman" pitchFamily="18" charset="0"/>
              </a:rPr>
              <a:t>Informații ai să găsești              </a:t>
            </a:r>
          </a:p>
          <a:p>
            <a:pPr>
              <a:buNone/>
            </a:pPr>
            <a:r>
              <a:rPr lang="ro-RO" dirty="0" smtClean="0">
                <a:latin typeface="Times New Roman" pitchFamily="18" charset="0"/>
                <a:cs typeface="Times New Roman" pitchFamily="18" charset="0"/>
              </a:rPr>
              <a:t>Cum să economisești.        </a:t>
            </a:r>
          </a:p>
          <a:p>
            <a:pPr>
              <a:buNone/>
            </a:pPr>
            <a:r>
              <a:rPr lang="ro-RO" dirty="0" smtClean="0">
                <a:latin typeface="Times New Roman" pitchFamily="18" charset="0"/>
                <a:cs typeface="Times New Roman" pitchFamily="18" charset="0"/>
              </a:rPr>
              <a:t>                                                              </a:t>
            </a:r>
          </a:p>
          <a:p>
            <a:pPr>
              <a:buNone/>
            </a:pPr>
            <a:r>
              <a:rPr lang="ro-RO" dirty="0" smtClean="0">
                <a:latin typeface="Times New Roman" pitchFamily="18" charset="0"/>
                <a:cs typeface="Times New Roman" pitchFamily="18" charset="0"/>
              </a:rPr>
              <a:t>Sfaturi bune am primit,</a:t>
            </a:r>
          </a:p>
          <a:p>
            <a:pPr>
              <a:buNone/>
            </a:pPr>
            <a:r>
              <a:rPr lang="ro-RO" dirty="0" smtClean="0">
                <a:latin typeface="Times New Roman" pitchFamily="18" charset="0"/>
                <a:cs typeface="Times New Roman" pitchFamily="18" charset="0"/>
              </a:rPr>
              <a:t>Mult am economisit.</a:t>
            </a:r>
          </a:p>
          <a:p>
            <a:pPr>
              <a:buNone/>
            </a:pPr>
            <a:r>
              <a:rPr lang="ro-RO" dirty="0" smtClean="0">
                <a:latin typeface="Times New Roman" pitchFamily="18" charset="0"/>
                <a:cs typeface="Times New Roman" pitchFamily="18" charset="0"/>
              </a:rPr>
              <a:t>Leu cu leu și ban cu ban</a:t>
            </a:r>
          </a:p>
          <a:p>
            <a:pPr>
              <a:buNone/>
            </a:pPr>
            <a:r>
              <a:rPr lang="ro-RO" dirty="0" smtClean="0">
                <a:latin typeface="Times New Roman" pitchFamily="18" charset="0"/>
                <a:cs typeface="Times New Roman" pitchFamily="18" charset="0"/>
              </a:rPr>
              <a:t>Adunați de peste an</a:t>
            </a:r>
          </a:p>
          <a:p>
            <a:pPr>
              <a:buNone/>
            </a:pPr>
            <a:r>
              <a:rPr lang="ro-RO" dirty="0" smtClean="0">
                <a:latin typeface="Times New Roman" pitchFamily="18" charset="0"/>
                <a:cs typeface="Times New Roman" pitchFamily="18" charset="0"/>
              </a:rPr>
              <a:t>Pușculița este plină</a:t>
            </a:r>
          </a:p>
          <a:p>
            <a:pPr>
              <a:buNone/>
            </a:pPr>
            <a:r>
              <a:rPr lang="ro-RO" dirty="0" smtClean="0">
                <a:latin typeface="Times New Roman" pitchFamily="18" charset="0"/>
                <a:cs typeface="Times New Roman" pitchFamily="18" charset="0"/>
              </a:rPr>
              <a:t>Mândră sunt acum de mine.       </a:t>
            </a:r>
          </a:p>
          <a:p>
            <a:pPr>
              <a:buNone/>
            </a:pPr>
            <a:r>
              <a:rPr lang="ro-RO" dirty="0" smtClean="0">
                <a:latin typeface="Times New Roman" pitchFamily="18" charset="0"/>
                <a:cs typeface="Times New Roman" pitchFamily="18" charset="0"/>
              </a:rPr>
              <a:t>                                      </a:t>
            </a:r>
          </a:p>
          <a:p>
            <a:pPr>
              <a:buNone/>
            </a:pPr>
            <a:endParaRPr lang="ro-RO" dirty="0" smtClean="0">
              <a:latin typeface="Times New Roman" pitchFamily="18" charset="0"/>
              <a:cs typeface="Times New Roman" pitchFamily="18" charset="0"/>
            </a:endParaRPr>
          </a:p>
          <a:p>
            <a:pPr>
              <a:buNone/>
            </a:pPr>
            <a:r>
              <a:rPr lang="ro-RO" dirty="0" smtClean="0">
                <a:latin typeface="Times New Roman" pitchFamily="18" charset="0"/>
                <a:cs typeface="Times New Roman" pitchFamily="18" charset="0"/>
              </a:rPr>
              <a:t> </a:t>
            </a:r>
          </a:p>
        </p:txBody>
      </p:sp>
      <p:sp>
        <p:nvSpPr>
          <p:cNvPr id="5" name="Rectangle 4"/>
          <p:cNvSpPr/>
          <p:nvPr/>
        </p:nvSpPr>
        <p:spPr>
          <a:xfrm>
            <a:off x="5867400" y="533400"/>
            <a:ext cx="2971800" cy="3693319"/>
          </a:xfrm>
          <a:prstGeom prst="rect">
            <a:avLst/>
          </a:prstGeom>
        </p:spPr>
        <p:txBody>
          <a:bodyPr wrap="square">
            <a:spAutoFit/>
          </a:bodyPr>
          <a:lstStyle/>
          <a:p>
            <a:pPr>
              <a:buNone/>
            </a:pPr>
            <a:r>
              <a:rPr lang="ro-RO" dirty="0" smtClean="0">
                <a:latin typeface="Times New Roman" pitchFamily="18" charset="0"/>
                <a:cs typeface="Times New Roman" pitchFamily="18" charset="0"/>
              </a:rPr>
              <a:t>Pot să-mi cumpăr negreșit,</a:t>
            </a:r>
          </a:p>
          <a:p>
            <a:pPr>
              <a:buNone/>
            </a:pPr>
            <a:r>
              <a:rPr lang="ro-RO" dirty="0" smtClean="0">
                <a:latin typeface="Times New Roman" pitchFamily="18" charset="0"/>
                <a:cs typeface="Times New Roman" pitchFamily="18" charset="0"/>
              </a:rPr>
              <a:t>Tot ce am dorit.</a:t>
            </a:r>
          </a:p>
          <a:p>
            <a:pPr>
              <a:buNone/>
            </a:pPr>
            <a:r>
              <a:rPr lang="ro-RO" dirty="0" smtClean="0">
                <a:latin typeface="Times New Roman" pitchFamily="18" charset="0"/>
                <a:cs typeface="Times New Roman" pitchFamily="18" charset="0"/>
              </a:rPr>
              <a:t>Cu banii din pușculiță</a:t>
            </a:r>
          </a:p>
          <a:p>
            <a:pPr>
              <a:buNone/>
            </a:pPr>
            <a:r>
              <a:rPr lang="ro-RO" dirty="0" smtClean="0">
                <a:latin typeface="Times New Roman" pitchFamily="18" charset="0"/>
                <a:cs typeface="Times New Roman" pitchFamily="18" charset="0"/>
              </a:rPr>
              <a:t>Pot să-mi cumpăr o rochiță,</a:t>
            </a:r>
          </a:p>
          <a:p>
            <a:pPr>
              <a:buNone/>
            </a:pPr>
            <a:r>
              <a:rPr lang="ro-RO" dirty="0" smtClean="0">
                <a:latin typeface="Times New Roman" pitchFamily="18" charset="0"/>
                <a:cs typeface="Times New Roman" pitchFamily="18" charset="0"/>
              </a:rPr>
              <a:t>Păpușă, role, bicicletă,</a:t>
            </a:r>
          </a:p>
          <a:p>
            <a:pPr>
              <a:buNone/>
            </a:pPr>
            <a:r>
              <a:rPr lang="ro-RO" dirty="0" smtClean="0">
                <a:latin typeface="Times New Roman" pitchFamily="18" charset="0"/>
                <a:cs typeface="Times New Roman" pitchFamily="18" charset="0"/>
              </a:rPr>
              <a:t>Chiar și-o carte preferată.</a:t>
            </a:r>
          </a:p>
          <a:p>
            <a:pPr>
              <a:buNone/>
            </a:pPr>
            <a:r>
              <a:rPr lang="ro-RO" dirty="0" smtClean="0">
                <a:latin typeface="Times New Roman" pitchFamily="18" charset="0"/>
                <a:cs typeface="Times New Roman" pitchFamily="18" charset="0"/>
              </a:rPr>
              <a:t> </a:t>
            </a:r>
          </a:p>
          <a:p>
            <a:pPr>
              <a:buNone/>
            </a:pPr>
            <a:r>
              <a:rPr lang="ro-RO" dirty="0" smtClean="0">
                <a:latin typeface="Times New Roman" pitchFamily="18" charset="0"/>
                <a:cs typeface="Times New Roman" pitchFamily="18" charset="0"/>
              </a:rPr>
              <a:t>Dar să știți nu am uitat</a:t>
            </a:r>
          </a:p>
          <a:p>
            <a:pPr>
              <a:buNone/>
            </a:pPr>
            <a:r>
              <a:rPr lang="ro-RO" dirty="0" smtClean="0">
                <a:latin typeface="Times New Roman" pitchFamily="18" charset="0"/>
                <a:cs typeface="Times New Roman" pitchFamily="18" charset="0"/>
              </a:rPr>
              <a:t>Și de copilași săraci.</a:t>
            </a:r>
          </a:p>
          <a:p>
            <a:pPr>
              <a:buNone/>
            </a:pPr>
            <a:r>
              <a:rPr lang="ro-RO" dirty="0" smtClean="0">
                <a:latin typeface="Times New Roman" pitchFamily="18" charset="0"/>
                <a:cs typeface="Times New Roman" pitchFamily="18" charset="0"/>
              </a:rPr>
              <a:t>Din suflet am pregătit</a:t>
            </a:r>
          </a:p>
          <a:p>
            <a:pPr>
              <a:buNone/>
            </a:pPr>
            <a:r>
              <a:rPr lang="ro-RO" dirty="0" smtClean="0">
                <a:latin typeface="Times New Roman" pitchFamily="18" charset="0"/>
                <a:cs typeface="Times New Roman" pitchFamily="18" charset="0"/>
              </a:rPr>
              <a:t>Un cadou, chiar de-a fost mic.</a:t>
            </a:r>
          </a:p>
          <a:p>
            <a:pPr>
              <a:buNone/>
            </a:pPr>
            <a:r>
              <a:rPr lang="ro-RO" dirty="0" smtClean="0">
                <a:latin typeface="Times New Roman" pitchFamily="18" charset="0"/>
                <a:cs typeface="Times New Roman" pitchFamily="18" charset="0"/>
              </a:rPr>
              <a:t>Copilul  nu m-a uitat</a:t>
            </a:r>
          </a:p>
          <a:p>
            <a:pPr>
              <a:buNone/>
            </a:pPr>
            <a:r>
              <a:rPr lang="ro-RO" dirty="0" smtClean="0">
                <a:latin typeface="Times New Roman" pitchFamily="18" charset="0"/>
                <a:cs typeface="Times New Roman" pitchFamily="18" charset="0"/>
              </a:rPr>
              <a:t>Și mult s-a mai bucurat.</a:t>
            </a:r>
            <a:endParaRPr lang="ro-RO" dirty="0"/>
          </a:p>
        </p:txBody>
      </p:sp>
      <p:sp>
        <p:nvSpPr>
          <p:cNvPr id="6" name="Oval Callout 5"/>
          <p:cNvSpPr/>
          <p:nvPr/>
        </p:nvSpPr>
        <p:spPr>
          <a:xfrm>
            <a:off x="304800" y="1066800"/>
            <a:ext cx="2819400" cy="1600200"/>
          </a:xfrm>
          <a:prstGeom prst="wedgeEllipse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o-RO" b="1" dirty="0" smtClean="0">
                <a:solidFill>
                  <a:schemeClr val="tx1"/>
                </a:solidFill>
                <a:latin typeface="Times New Roman" pitchFamily="18" charset="0"/>
                <a:cs typeface="Times New Roman" pitchFamily="18" charset="0"/>
              </a:rPr>
              <a:t>Sfatul primit</a:t>
            </a:r>
          </a:p>
          <a:p>
            <a:pPr algn="ctr"/>
            <a:r>
              <a:rPr lang="ro-RO" b="1" dirty="0" smtClean="0">
                <a:solidFill>
                  <a:schemeClr val="tx1"/>
                </a:solidFill>
                <a:latin typeface="Times New Roman" pitchFamily="18" charset="0"/>
                <a:cs typeface="Times New Roman" pitchFamily="18" charset="0"/>
              </a:rPr>
              <a:t>de Rodica Huszak</a:t>
            </a:r>
          </a:p>
          <a:p>
            <a:pPr algn="ctr"/>
            <a:endParaRPr lang="ro-RO" b="1" dirty="0" smtClean="0">
              <a:solidFill>
                <a:schemeClr val="tx1"/>
              </a:solidFill>
              <a:latin typeface="Times New Roman" pitchFamily="18" charset="0"/>
              <a:cs typeface="Times New Roman" pitchFamily="18" charset="0"/>
            </a:endParaRPr>
          </a:p>
          <a:p>
            <a:pPr algn="ctr"/>
            <a:r>
              <a:rPr lang="ro-RO" b="1" dirty="0" smtClean="0">
                <a:solidFill>
                  <a:schemeClr val="tx1"/>
                </a:solidFill>
                <a:latin typeface="Times New Roman" pitchFamily="18" charset="0"/>
                <a:cs typeface="Times New Roman" pitchFamily="18" charset="0"/>
              </a:rPr>
              <a:t>memorizare </a:t>
            </a:r>
            <a:endParaRPr lang="ro-RO" dirty="0">
              <a:solidFill>
                <a:schemeClr val="tx1"/>
              </a:solidFill>
            </a:endParaRPr>
          </a:p>
        </p:txBody>
      </p:sp>
      <p:sp>
        <p:nvSpPr>
          <p:cNvPr id="7" name="Oval Callout 6"/>
          <p:cNvSpPr/>
          <p:nvPr/>
        </p:nvSpPr>
        <p:spPr>
          <a:xfrm>
            <a:off x="5562600" y="4648200"/>
            <a:ext cx="2971800" cy="1524000"/>
          </a:xfrm>
          <a:prstGeom prst="wedgeEllipse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o-RO" b="1" dirty="0" smtClean="0">
                <a:solidFill>
                  <a:schemeClr val="tx1"/>
                </a:solidFill>
                <a:latin typeface="Times New Roman" pitchFamily="18" charset="0"/>
                <a:cs typeface="Times New Roman" pitchFamily="18" charset="0"/>
              </a:rPr>
              <a:t>Monedele se pot economisi într-o pușculiță și, apoi la bancă.Se pot folosi și în scop caritabil.</a:t>
            </a:r>
            <a:endParaRPr lang="ro-RO" dirty="0"/>
          </a:p>
        </p:txBody>
      </p:sp>
      <p:pic>
        <p:nvPicPr>
          <p:cNvPr id="1026" name="Picture 2"/>
          <p:cNvPicPr>
            <a:picLocks noChangeAspect="1" noChangeArrowheads="1"/>
          </p:cNvPicPr>
          <p:nvPr/>
        </p:nvPicPr>
        <p:blipFill>
          <a:blip r:embed="rId2" cstate="print"/>
          <a:srcRect/>
          <a:stretch>
            <a:fillRect/>
          </a:stretch>
        </p:blipFill>
        <p:spPr bwMode="auto">
          <a:xfrm>
            <a:off x="533400" y="3200400"/>
            <a:ext cx="2490411" cy="14001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286000" y="4724400"/>
            <a:ext cx="2846184" cy="1600200"/>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1143000" y="3657600"/>
            <a:ext cx="271616" cy="228600"/>
          </a:xfrm>
          <a:prstGeom prst="rect">
            <a:avLst/>
          </a:prstGeom>
          <a:noFill/>
          <a:ln w="9525">
            <a:noFill/>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1447800" y="3657600"/>
            <a:ext cx="271616" cy="228600"/>
          </a:xfrm>
          <a:prstGeom prst="rect">
            <a:avLst/>
          </a:prstGeom>
          <a:noFill/>
          <a:ln w="9525">
            <a:noFill/>
            <a:miter lim="800000"/>
            <a:headEnd/>
            <a:tailEnd/>
          </a:ln>
          <a:effectLst/>
        </p:spPr>
      </p:pic>
      <p:pic>
        <p:nvPicPr>
          <p:cNvPr id="10" name="Picture 2"/>
          <p:cNvPicPr>
            <a:picLocks noChangeAspect="1" noChangeArrowheads="1"/>
          </p:cNvPicPr>
          <p:nvPr/>
        </p:nvPicPr>
        <p:blipFill>
          <a:blip r:embed="rId4" cstate="print"/>
          <a:srcRect/>
          <a:stretch>
            <a:fillRect/>
          </a:stretch>
        </p:blipFill>
        <p:spPr bwMode="auto">
          <a:xfrm>
            <a:off x="838200" y="3657600"/>
            <a:ext cx="271616" cy="228600"/>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a:stretch>
            <a:fillRect/>
          </a:stretch>
        </p:blipFill>
        <p:spPr bwMode="auto">
          <a:xfrm>
            <a:off x="533400" y="3810000"/>
            <a:ext cx="271616" cy="228600"/>
          </a:xfrm>
          <a:prstGeom prst="rect">
            <a:avLst/>
          </a:prstGeom>
          <a:noFill/>
          <a:ln w="9525">
            <a:noFill/>
            <a:miter lim="800000"/>
            <a:headEnd/>
            <a:tailEnd/>
          </a:ln>
          <a:effectLst/>
        </p:spPr>
      </p:pic>
      <p:pic>
        <p:nvPicPr>
          <p:cNvPr id="12" name="Picture 2"/>
          <p:cNvPicPr>
            <a:picLocks noChangeAspect="1" noChangeArrowheads="1"/>
          </p:cNvPicPr>
          <p:nvPr/>
        </p:nvPicPr>
        <p:blipFill>
          <a:blip r:embed="rId4" cstate="print"/>
          <a:srcRect/>
          <a:stretch>
            <a:fillRect/>
          </a:stretch>
        </p:blipFill>
        <p:spPr bwMode="auto">
          <a:xfrm>
            <a:off x="2514600" y="3733800"/>
            <a:ext cx="271616" cy="228600"/>
          </a:xfrm>
          <a:prstGeom prst="rect">
            <a:avLst/>
          </a:prstGeom>
          <a:noFill/>
          <a:ln w="9525">
            <a:noFill/>
            <a:miter lim="800000"/>
            <a:headEnd/>
            <a:tailEnd/>
          </a:ln>
          <a:effectLst/>
        </p:spPr>
      </p:pic>
      <p:pic>
        <p:nvPicPr>
          <p:cNvPr id="13" name="Picture 2"/>
          <p:cNvPicPr>
            <a:picLocks noChangeAspect="1" noChangeArrowheads="1"/>
          </p:cNvPicPr>
          <p:nvPr/>
        </p:nvPicPr>
        <p:blipFill>
          <a:blip r:embed="rId4" cstate="print"/>
          <a:srcRect/>
          <a:stretch>
            <a:fillRect/>
          </a:stretch>
        </p:blipFill>
        <p:spPr bwMode="auto">
          <a:xfrm>
            <a:off x="2209800" y="3733800"/>
            <a:ext cx="271616" cy="228600"/>
          </a:xfrm>
          <a:prstGeom prst="rect">
            <a:avLst/>
          </a:prstGeom>
          <a:noFill/>
          <a:ln w="9525">
            <a:noFill/>
            <a:miter lim="800000"/>
            <a:headEnd/>
            <a:tailEnd/>
          </a:ln>
          <a:effectLst/>
        </p:spPr>
      </p:pic>
      <p:pic>
        <p:nvPicPr>
          <p:cNvPr id="14" name="Picture 2"/>
          <p:cNvPicPr>
            <a:picLocks noChangeAspect="1" noChangeArrowheads="1"/>
          </p:cNvPicPr>
          <p:nvPr/>
        </p:nvPicPr>
        <p:blipFill>
          <a:blip r:embed="rId4" cstate="print"/>
          <a:srcRect/>
          <a:stretch>
            <a:fillRect/>
          </a:stretch>
        </p:blipFill>
        <p:spPr bwMode="auto">
          <a:xfrm>
            <a:off x="1905000" y="3657600"/>
            <a:ext cx="271616" cy="228600"/>
          </a:xfrm>
          <a:prstGeom prst="rect">
            <a:avLst/>
          </a:prstGeom>
          <a:noFill/>
          <a:ln w="9525">
            <a:noFill/>
            <a:miter lim="800000"/>
            <a:headEnd/>
            <a:tailEnd/>
          </a:ln>
          <a:effectLst/>
        </p:spPr>
      </p:pic>
      <p:pic>
        <p:nvPicPr>
          <p:cNvPr id="15" name="Picture 2"/>
          <p:cNvPicPr>
            <a:picLocks noChangeAspect="1" noChangeArrowheads="1"/>
          </p:cNvPicPr>
          <p:nvPr/>
        </p:nvPicPr>
        <p:blipFill>
          <a:blip r:embed="rId4" cstate="print"/>
          <a:srcRect/>
          <a:stretch>
            <a:fillRect/>
          </a:stretch>
        </p:blipFill>
        <p:spPr bwMode="auto">
          <a:xfrm>
            <a:off x="4495800" y="5105400"/>
            <a:ext cx="271616" cy="228600"/>
          </a:xfrm>
          <a:prstGeom prst="rect">
            <a:avLst/>
          </a:prstGeom>
          <a:noFill/>
          <a:ln w="9525">
            <a:noFill/>
            <a:miter lim="800000"/>
            <a:headEnd/>
            <a:tailEnd/>
          </a:ln>
          <a:effectLst/>
        </p:spPr>
      </p:pic>
      <p:pic>
        <p:nvPicPr>
          <p:cNvPr id="16" name="Picture 2"/>
          <p:cNvPicPr>
            <a:picLocks noChangeAspect="1" noChangeArrowheads="1"/>
          </p:cNvPicPr>
          <p:nvPr/>
        </p:nvPicPr>
        <p:blipFill>
          <a:blip r:embed="rId4" cstate="print"/>
          <a:srcRect/>
          <a:stretch>
            <a:fillRect/>
          </a:stretch>
        </p:blipFill>
        <p:spPr bwMode="auto">
          <a:xfrm>
            <a:off x="3886200" y="5105400"/>
            <a:ext cx="271616" cy="228600"/>
          </a:xfrm>
          <a:prstGeom prst="rect">
            <a:avLst/>
          </a:prstGeom>
          <a:noFill/>
          <a:ln w="9525">
            <a:noFill/>
            <a:miter lim="800000"/>
            <a:headEnd/>
            <a:tailEnd/>
          </a:ln>
          <a:effectLst/>
        </p:spPr>
      </p:pic>
      <p:pic>
        <p:nvPicPr>
          <p:cNvPr id="17" name="Picture 2"/>
          <p:cNvPicPr>
            <a:picLocks noChangeAspect="1" noChangeArrowheads="1"/>
          </p:cNvPicPr>
          <p:nvPr/>
        </p:nvPicPr>
        <p:blipFill>
          <a:blip r:embed="rId4" cstate="print"/>
          <a:srcRect/>
          <a:stretch>
            <a:fillRect/>
          </a:stretch>
        </p:blipFill>
        <p:spPr bwMode="auto">
          <a:xfrm>
            <a:off x="3200400" y="5105400"/>
            <a:ext cx="271616" cy="228600"/>
          </a:xfrm>
          <a:prstGeom prst="rect">
            <a:avLst/>
          </a:prstGeom>
          <a:noFill/>
          <a:ln w="9525">
            <a:noFill/>
            <a:miter lim="800000"/>
            <a:headEnd/>
            <a:tailEnd/>
          </a:ln>
          <a:effectLst/>
        </p:spPr>
      </p:pic>
      <p:pic>
        <p:nvPicPr>
          <p:cNvPr id="18" name="Picture 2"/>
          <p:cNvPicPr>
            <a:picLocks noChangeAspect="1" noChangeArrowheads="1"/>
          </p:cNvPicPr>
          <p:nvPr/>
        </p:nvPicPr>
        <p:blipFill>
          <a:blip r:embed="rId4" cstate="print"/>
          <a:srcRect/>
          <a:stretch>
            <a:fillRect/>
          </a:stretch>
        </p:blipFill>
        <p:spPr bwMode="auto">
          <a:xfrm>
            <a:off x="2819400" y="5105400"/>
            <a:ext cx="271616" cy="228600"/>
          </a:xfrm>
          <a:prstGeom prst="rect">
            <a:avLst/>
          </a:prstGeom>
          <a:noFill/>
          <a:ln w="9525">
            <a:noFill/>
            <a:miter lim="800000"/>
            <a:headEnd/>
            <a:tailEnd/>
          </a:ln>
          <a:effectLst/>
        </p:spPr>
      </p:pic>
      <p:pic>
        <p:nvPicPr>
          <p:cNvPr id="19" name="Picture 2"/>
          <p:cNvPicPr>
            <a:picLocks noChangeAspect="1" noChangeArrowheads="1"/>
          </p:cNvPicPr>
          <p:nvPr/>
        </p:nvPicPr>
        <p:blipFill>
          <a:blip r:embed="rId4" cstate="print"/>
          <a:srcRect/>
          <a:stretch>
            <a:fillRect/>
          </a:stretch>
        </p:blipFill>
        <p:spPr bwMode="auto">
          <a:xfrm>
            <a:off x="2438400" y="5181600"/>
            <a:ext cx="271616" cy="228600"/>
          </a:xfrm>
          <a:prstGeom prst="rect">
            <a:avLst/>
          </a:prstGeom>
          <a:noFill/>
          <a:ln w="9525">
            <a:noFill/>
            <a:miter lim="800000"/>
            <a:headEnd/>
            <a:tailEnd/>
          </a:ln>
          <a:effectLst/>
        </p:spPr>
      </p:pic>
      <p:pic>
        <p:nvPicPr>
          <p:cNvPr id="20" name="Picture 2"/>
          <p:cNvPicPr>
            <a:picLocks noChangeAspect="1" noChangeArrowheads="1"/>
          </p:cNvPicPr>
          <p:nvPr/>
        </p:nvPicPr>
        <p:blipFill>
          <a:blip r:embed="rId4" cstate="print"/>
          <a:srcRect/>
          <a:stretch>
            <a:fillRect/>
          </a:stretch>
        </p:blipFill>
        <p:spPr bwMode="auto">
          <a:xfrm>
            <a:off x="4800600" y="5105400"/>
            <a:ext cx="271616" cy="22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Nu este disponibilă nicio descriere."/>
          <p:cNvPicPr>
            <a:picLocks noChangeAspect="1" noChangeArrowheads="1"/>
          </p:cNvPicPr>
          <p:nvPr/>
        </p:nvPicPr>
        <p:blipFill>
          <a:blip r:embed="rId2" cstate="print"/>
          <a:srcRect/>
          <a:stretch>
            <a:fillRect/>
          </a:stretch>
        </p:blipFill>
        <p:spPr bwMode="auto">
          <a:xfrm>
            <a:off x="4876800" y="3276600"/>
            <a:ext cx="3657600" cy="2514600"/>
          </a:xfrm>
          <a:prstGeom prst="rect">
            <a:avLst/>
          </a:prstGeom>
          <a:noFill/>
        </p:spPr>
      </p:pic>
      <p:pic>
        <p:nvPicPr>
          <p:cNvPr id="18436" name="Picture 4" descr="Nu este disponibilă nicio descriere."/>
          <p:cNvPicPr>
            <a:picLocks noChangeAspect="1" noChangeArrowheads="1"/>
          </p:cNvPicPr>
          <p:nvPr/>
        </p:nvPicPr>
        <p:blipFill>
          <a:blip r:embed="rId3" cstate="print"/>
          <a:srcRect/>
          <a:stretch>
            <a:fillRect/>
          </a:stretch>
        </p:blipFill>
        <p:spPr bwMode="auto">
          <a:xfrm>
            <a:off x="4876800" y="609600"/>
            <a:ext cx="3657600" cy="2514601"/>
          </a:xfrm>
          <a:prstGeom prst="rect">
            <a:avLst/>
          </a:prstGeom>
          <a:noFill/>
        </p:spPr>
      </p:pic>
      <p:sp>
        <p:nvSpPr>
          <p:cNvPr id="6" name="Oval Callout 5"/>
          <p:cNvSpPr/>
          <p:nvPr/>
        </p:nvSpPr>
        <p:spPr>
          <a:xfrm>
            <a:off x="914400" y="1828800"/>
            <a:ext cx="3352800" cy="2209800"/>
          </a:xfrm>
          <a:prstGeom prst="wedgeEllipse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o-RO" b="1" dirty="0" smtClean="0">
                <a:solidFill>
                  <a:schemeClr val="tx1"/>
                </a:solidFill>
                <a:latin typeface="Times New Roman" pitchFamily="18" charset="0"/>
                <a:cs typeface="Times New Roman" pitchFamily="18" charset="0"/>
              </a:rPr>
              <a:t>Munca ne este  dragă...am realizat portofelul prin îndoitură, apoi am decupat monede și bancnote</a:t>
            </a:r>
            <a:endParaRPr lang="ro-RO" dirty="0"/>
          </a:p>
        </p:txBody>
      </p:sp>
      <p:pic>
        <p:nvPicPr>
          <p:cNvPr id="5" name="Picture 2"/>
          <p:cNvPicPr>
            <a:picLocks noChangeAspect="1" noChangeArrowheads="1"/>
          </p:cNvPicPr>
          <p:nvPr/>
        </p:nvPicPr>
        <p:blipFill>
          <a:blip r:embed="rId4" cstate="print"/>
          <a:srcRect/>
          <a:stretch>
            <a:fillRect/>
          </a:stretch>
        </p:blipFill>
        <p:spPr bwMode="auto">
          <a:xfrm>
            <a:off x="6324600" y="4114800"/>
            <a:ext cx="181077" cy="152400"/>
          </a:xfrm>
          <a:prstGeom prst="rect">
            <a:avLst/>
          </a:prstGeom>
          <a:noFill/>
          <a:ln w="9525">
            <a:noFill/>
            <a:miter lim="800000"/>
            <a:headEnd/>
            <a:tailEnd/>
          </a:ln>
          <a:effectLst/>
        </p:spPr>
      </p:pic>
      <p:pic>
        <p:nvPicPr>
          <p:cNvPr id="7" name="Picture 2"/>
          <p:cNvPicPr>
            <a:picLocks noChangeAspect="1" noChangeArrowheads="1"/>
          </p:cNvPicPr>
          <p:nvPr/>
        </p:nvPicPr>
        <p:blipFill>
          <a:blip r:embed="rId5" cstate="print"/>
          <a:srcRect/>
          <a:stretch>
            <a:fillRect/>
          </a:stretch>
        </p:blipFill>
        <p:spPr bwMode="auto">
          <a:xfrm>
            <a:off x="7162800" y="4191000"/>
            <a:ext cx="90539" cy="76200"/>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8305800" y="1371600"/>
            <a:ext cx="181077" cy="152400"/>
          </a:xfrm>
          <a:prstGeom prst="rect">
            <a:avLst/>
          </a:prstGeom>
          <a:noFill/>
          <a:ln w="9525">
            <a:noFill/>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6172200" y="1219200"/>
            <a:ext cx="181077" cy="152400"/>
          </a:xfrm>
          <a:prstGeom prst="rect">
            <a:avLst/>
          </a:prstGeom>
          <a:noFill/>
          <a:ln w="9525">
            <a:noFill/>
            <a:miter lim="800000"/>
            <a:headEnd/>
            <a:tailEnd/>
          </a:ln>
          <a:effectLst/>
        </p:spPr>
      </p:pic>
      <p:pic>
        <p:nvPicPr>
          <p:cNvPr id="10" name="Picture 2"/>
          <p:cNvPicPr>
            <a:picLocks noChangeAspect="1" noChangeArrowheads="1"/>
          </p:cNvPicPr>
          <p:nvPr/>
        </p:nvPicPr>
        <p:blipFill>
          <a:blip r:embed="rId4" cstate="print"/>
          <a:srcRect/>
          <a:stretch>
            <a:fillRect/>
          </a:stretch>
        </p:blipFill>
        <p:spPr bwMode="auto">
          <a:xfrm>
            <a:off x="7467600" y="1219200"/>
            <a:ext cx="181078" cy="152400"/>
          </a:xfrm>
          <a:prstGeom prst="rect">
            <a:avLst/>
          </a:prstGeom>
          <a:noFill/>
          <a:ln w="9525">
            <a:noFill/>
            <a:miter lim="800000"/>
            <a:headEnd/>
            <a:tailEnd/>
          </a:ln>
          <a:effectLst/>
        </p:spPr>
      </p:pic>
      <p:pic>
        <p:nvPicPr>
          <p:cNvPr id="11" name="Picture 2"/>
          <p:cNvPicPr>
            <a:picLocks noChangeAspect="1" noChangeArrowheads="1"/>
          </p:cNvPicPr>
          <p:nvPr/>
        </p:nvPicPr>
        <p:blipFill>
          <a:blip r:embed="rId6" cstate="print"/>
          <a:srcRect/>
          <a:stretch>
            <a:fillRect/>
          </a:stretch>
        </p:blipFill>
        <p:spPr bwMode="auto">
          <a:xfrm>
            <a:off x="6781800" y="1143000"/>
            <a:ext cx="228600" cy="192396"/>
          </a:xfrm>
          <a:prstGeom prst="rect">
            <a:avLst/>
          </a:prstGeom>
          <a:noFill/>
          <a:ln w="9525">
            <a:noFill/>
            <a:miter lim="800000"/>
            <a:headEnd/>
            <a:tailEnd/>
          </a:ln>
          <a:effectLst/>
        </p:spPr>
      </p:pic>
      <p:pic>
        <p:nvPicPr>
          <p:cNvPr id="12" name="Picture 2"/>
          <p:cNvPicPr>
            <a:picLocks noChangeAspect="1" noChangeArrowheads="1"/>
          </p:cNvPicPr>
          <p:nvPr/>
        </p:nvPicPr>
        <p:blipFill>
          <a:blip r:embed="rId4" cstate="print"/>
          <a:srcRect/>
          <a:stretch>
            <a:fillRect/>
          </a:stretch>
        </p:blipFill>
        <p:spPr bwMode="auto">
          <a:xfrm>
            <a:off x="4876800" y="4191000"/>
            <a:ext cx="181077" cy="152400"/>
          </a:xfrm>
          <a:prstGeom prst="rect">
            <a:avLst/>
          </a:prstGeom>
          <a:noFill/>
          <a:ln w="9525">
            <a:noFill/>
            <a:miter lim="800000"/>
            <a:headEnd/>
            <a:tailEnd/>
          </a:ln>
          <a:effectLst/>
        </p:spPr>
      </p:pic>
      <p:pic>
        <p:nvPicPr>
          <p:cNvPr id="13" name="Picture 2"/>
          <p:cNvPicPr>
            <a:picLocks noChangeAspect="1" noChangeArrowheads="1"/>
          </p:cNvPicPr>
          <p:nvPr/>
        </p:nvPicPr>
        <p:blipFill>
          <a:blip r:embed="rId4" cstate="print"/>
          <a:srcRect/>
          <a:stretch>
            <a:fillRect/>
          </a:stretch>
        </p:blipFill>
        <p:spPr bwMode="auto">
          <a:xfrm>
            <a:off x="7391400" y="4343400"/>
            <a:ext cx="181077" cy="152400"/>
          </a:xfrm>
          <a:prstGeom prst="rect">
            <a:avLst/>
          </a:prstGeom>
          <a:noFill/>
          <a:ln w="9525">
            <a:noFill/>
            <a:miter lim="800000"/>
            <a:headEnd/>
            <a:tailEnd/>
          </a:ln>
          <a:effectLst/>
        </p:spPr>
      </p:pic>
      <p:pic>
        <p:nvPicPr>
          <p:cNvPr id="14" name="Picture 2"/>
          <p:cNvPicPr>
            <a:picLocks noChangeAspect="1" noChangeArrowheads="1"/>
          </p:cNvPicPr>
          <p:nvPr/>
        </p:nvPicPr>
        <p:blipFill>
          <a:blip r:embed="rId4" cstate="print"/>
          <a:srcRect/>
          <a:stretch>
            <a:fillRect/>
          </a:stretch>
        </p:blipFill>
        <p:spPr bwMode="auto">
          <a:xfrm>
            <a:off x="6477000" y="4572000"/>
            <a:ext cx="181077" cy="152400"/>
          </a:xfrm>
          <a:prstGeom prst="rect">
            <a:avLst/>
          </a:prstGeom>
          <a:noFill/>
          <a:ln w="9525">
            <a:noFill/>
            <a:miter lim="800000"/>
            <a:headEnd/>
            <a:tailEnd/>
          </a:ln>
          <a:effectLst/>
        </p:spPr>
      </p:pic>
      <p:pic>
        <p:nvPicPr>
          <p:cNvPr id="15" name="Picture 2"/>
          <p:cNvPicPr>
            <a:picLocks noChangeAspect="1" noChangeArrowheads="1"/>
          </p:cNvPicPr>
          <p:nvPr/>
        </p:nvPicPr>
        <p:blipFill>
          <a:blip r:embed="rId4" cstate="print"/>
          <a:srcRect/>
          <a:stretch>
            <a:fillRect/>
          </a:stretch>
        </p:blipFill>
        <p:spPr bwMode="auto">
          <a:xfrm>
            <a:off x="5105400" y="4419600"/>
            <a:ext cx="181077" cy="152400"/>
          </a:xfrm>
          <a:prstGeom prst="rect">
            <a:avLst/>
          </a:prstGeom>
          <a:noFill/>
          <a:ln w="9525">
            <a:noFill/>
            <a:miter lim="800000"/>
            <a:headEnd/>
            <a:tailEnd/>
          </a:ln>
          <a:effectLst/>
        </p:spPr>
      </p:pic>
      <p:pic>
        <p:nvPicPr>
          <p:cNvPr id="16" name="Picture 2"/>
          <p:cNvPicPr>
            <a:picLocks noChangeAspect="1" noChangeArrowheads="1"/>
          </p:cNvPicPr>
          <p:nvPr/>
        </p:nvPicPr>
        <p:blipFill>
          <a:blip r:embed="rId7" cstate="print"/>
          <a:srcRect/>
          <a:stretch>
            <a:fillRect/>
          </a:stretch>
        </p:blipFill>
        <p:spPr bwMode="auto">
          <a:xfrm flipH="1">
            <a:off x="5410200" y="4202380"/>
            <a:ext cx="152400" cy="128265"/>
          </a:xfrm>
          <a:prstGeom prst="rect">
            <a:avLst/>
          </a:prstGeom>
          <a:noFill/>
          <a:ln w="9525">
            <a:noFill/>
            <a:miter lim="800000"/>
            <a:headEnd/>
            <a:tailEnd/>
          </a:ln>
          <a:effectLst/>
        </p:spPr>
      </p:pic>
      <p:pic>
        <p:nvPicPr>
          <p:cNvPr id="17" name="Picture 2"/>
          <p:cNvPicPr>
            <a:picLocks noChangeAspect="1" noChangeArrowheads="1"/>
          </p:cNvPicPr>
          <p:nvPr/>
        </p:nvPicPr>
        <p:blipFill>
          <a:blip r:embed="rId4" cstate="print"/>
          <a:srcRect/>
          <a:stretch>
            <a:fillRect/>
          </a:stretch>
        </p:blipFill>
        <p:spPr bwMode="auto">
          <a:xfrm>
            <a:off x="5257800" y="4419600"/>
            <a:ext cx="181077" cy="152400"/>
          </a:xfrm>
          <a:prstGeom prst="rect">
            <a:avLst/>
          </a:prstGeom>
          <a:noFill/>
          <a:ln w="9525">
            <a:noFill/>
            <a:miter lim="800000"/>
            <a:headEnd/>
            <a:tailEnd/>
          </a:ln>
          <a:effectLst/>
        </p:spPr>
      </p:pic>
      <p:pic>
        <p:nvPicPr>
          <p:cNvPr id="18" name="Picture 2"/>
          <p:cNvPicPr>
            <a:picLocks noChangeAspect="1" noChangeArrowheads="1"/>
          </p:cNvPicPr>
          <p:nvPr/>
        </p:nvPicPr>
        <p:blipFill>
          <a:blip r:embed="rId4" cstate="print"/>
          <a:srcRect/>
          <a:stretch>
            <a:fillRect/>
          </a:stretch>
        </p:blipFill>
        <p:spPr bwMode="auto">
          <a:xfrm>
            <a:off x="6172200" y="4267200"/>
            <a:ext cx="181077" cy="152400"/>
          </a:xfrm>
          <a:prstGeom prst="rect">
            <a:avLst/>
          </a:prstGeom>
          <a:noFill/>
          <a:ln w="9525">
            <a:noFill/>
            <a:miter lim="800000"/>
            <a:headEnd/>
            <a:tailEnd/>
          </a:ln>
          <a:effectLst/>
        </p:spPr>
      </p:pic>
      <p:pic>
        <p:nvPicPr>
          <p:cNvPr id="19" name="Picture 2"/>
          <p:cNvPicPr>
            <a:picLocks noChangeAspect="1" noChangeArrowheads="1"/>
          </p:cNvPicPr>
          <p:nvPr/>
        </p:nvPicPr>
        <p:blipFill>
          <a:blip r:embed="rId4" cstate="print"/>
          <a:srcRect/>
          <a:stretch>
            <a:fillRect/>
          </a:stretch>
        </p:blipFill>
        <p:spPr bwMode="auto">
          <a:xfrm>
            <a:off x="6781800" y="4114800"/>
            <a:ext cx="181077" cy="152400"/>
          </a:xfrm>
          <a:prstGeom prst="rect">
            <a:avLst/>
          </a:prstGeom>
          <a:noFill/>
          <a:ln w="9525">
            <a:noFill/>
            <a:miter lim="800000"/>
            <a:headEnd/>
            <a:tailEnd/>
          </a:ln>
          <a:effectLst/>
        </p:spPr>
      </p:pic>
      <p:pic>
        <p:nvPicPr>
          <p:cNvPr id="20" name="Picture 2"/>
          <p:cNvPicPr>
            <a:picLocks noChangeAspect="1" noChangeArrowheads="1"/>
          </p:cNvPicPr>
          <p:nvPr/>
        </p:nvPicPr>
        <p:blipFill>
          <a:blip r:embed="rId4" cstate="print"/>
          <a:srcRect/>
          <a:stretch>
            <a:fillRect/>
          </a:stretch>
        </p:blipFill>
        <p:spPr bwMode="auto">
          <a:xfrm>
            <a:off x="7924800" y="4876800"/>
            <a:ext cx="181077" cy="152400"/>
          </a:xfrm>
          <a:prstGeom prst="rect">
            <a:avLst/>
          </a:prstGeom>
          <a:noFill/>
          <a:ln w="9525">
            <a:noFill/>
            <a:miter lim="800000"/>
            <a:headEnd/>
            <a:tailEnd/>
          </a:ln>
          <a:effectLst/>
        </p:spPr>
      </p:pic>
      <p:pic>
        <p:nvPicPr>
          <p:cNvPr id="21" name="Picture 2"/>
          <p:cNvPicPr>
            <a:picLocks noChangeAspect="1" noChangeArrowheads="1"/>
          </p:cNvPicPr>
          <p:nvPr/>
        </p:nvPicPr>
        <p:blipFill>
          <a:blip r:embed="rId6" cstate="print"/>
          <a:srcRect/>
          <a:stretch>
            <a:fillRect/>
          </a:stretch>
        </p:blipFill>
        <p:spPr bwMode="auto">
          <a:xfrm>
            <a:off x="7848600" y="4267200"/>
            <a:ext cx="228600" cy="192396"/>
          </a:xfrm>
          <a:prstGeom prst="rect">
            <a:avLst/>
          </a:prstGeom>
          <a:noFill/>
          <a:ln w="9525">
            <a:noFill/>
            <a:miter lim="800000"/>
            <a:headEnd/>
            <a:tailEnd/>
          </a:ln>
          <a:effectLst/>
        </p:spPr>
      </p:pic>
      <p:pic>
        <p:nvPicPr>
          <p:cNvPr id="22" name="Picture 2"/>
          <p:cNvPicPr>
            <a:picLocks noChangeAspect="1" noChangeArrowheads="1"/>
          </p:cNvPicPr>
          <p:nvPr/>
        </p:nvPicPr>
        <p:blipFill>
          <a:blip r:embed="rId4" cstate="print"/>
          <a:srcRect/>
          <a:stretch>
            <a:fillRect/>
          </a:stretch>
        </p:blipFill>
        <p:spPr bwMode="auto">
          <a:xfrm>
            <a:off x="6781800" y="4343400"/>
            <a:ext cx="181077" cy="152400"/>
          </a:xfrm>
          <a:prstGeom prst="rect">
            <a:avLst/>
          </a:prstGeom>
          <a:noFill/>
          <a:ln w="9525">
            <a:noFill/>
            <a:miter lim="800000"/>
            <a:headEnd/>
            <a:tailEnd/>
          </a:ln>
          <a:effectLst/>
        </p:spPr>
      </p:pic>
      <p:pic>
        <p:nvPicPr>
          <p:cNvPr id="23" name="Picture 2"/>
          <p:cNvPicPr>
            <a:picLocks noChangeAspect="1" noChangeArrowheads="1"/>
          </p:cNvPicPr>
          <p:nvPr/>
        </p:nvPicPr>
        <p:blipFill>
          <a:blip r:embed="rId4" cstate="print"/>
          <a:srcRect/>
          <a:stretch>
            <a:fillRect/>
          </a:stretch>
        </p:blipFill>
        <p:spPr bwMode="auto">
          <a:xfrm>
            <a:off x="8382000" y="4572000"/>
            <a:ext cx="181077" cy="15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u este disponibilă nicio descriere."/>
          <p:cNvPicPr>
            <a:picLocks noChangeAspect="1" noChangeArrowheads="1"/>
          </p:cNvPicPr>
          <p:nvPr/>
        </p:nvPicPr>
        <p:blipFill>
          <a:blip r:embed="rId2" cstate="print"/>
          <a:srcRect/>
          <a:stretch>
            <a:fillRect/>
          </a:stretch>
        </p:blipFill>
        <p:spPr bwMode="auto">
          <a:xfrm>
            <a:off x="609600" y="914400"/>
            <a:ext cx="3809999" cy="2857500"/>
          </a:xfrm>
          <a:prstGeom prst="rect">
            <a:avLst/>
          </a:prstGeom>
          <a:noFill/>
        </p:spPr>
      </p:pic>
      <p:pic>
        <p:nvPicPr>
          <p:cNvPr id="6" name="Picture 4" descr="Nu este disponibilă nicio descriere."/>
          <p:cNvPicPr>
            <a:picLocks noChangeAspect="1" noChangeArrowheads="1"/>
          </p:cNvPicPr>
          <p:nvPr/>
        </p:nvPicPr>
        <p:blipFill>
          <a:blip r:embed="rId3" cstate="print"/>
          <a:srcRect/>
          <a:stretch>
            <a:fillRect/>
          </a:stretch>
        </p:blipFill>
        <p:spPr bwMode="auto">
          <a:xfrm>
            <a:off x="4800600" y="838200"/>
            <a:ext cx="3079865" cy="2895600"/>
          </a:xfrm>
          <a:prstGeom prst="rect">
            <a:avLst/>
          </a:prstGeom>
          <a:noFill/>
        </p:spPr>
      </p:pic>
      <p:sp>
        <p:nvSpPr>
          <p:cNvPr id="12" name="Oval Callout 11"/>
          <p:cNvSpPr/>
          <p:nvPr/>
        </p:nvSpPr>
        <p:spPr>
          <a:xfrm>
            <a:off x="3048000" y="3962400"/>
            <a:ext cx="2819400" cy="2057400"/>
          </a:xfrm>
          <a:prstGeom prst="wedgeEllipse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o-RO" b="1" dirty="0" smtClean="0">
                <a:solidFill>
                  <a:schemeClr val="tx1"/>
                </a:solidFill>
                <a:latin typeface="Times New Roman" pitchFamily="18" charset="0"/>
                <a:cs typeface="Times New Roman" pitchFamily="18" charset="0"/>
              </a:rPr>
              <a:t>Cu lucrările realizate am amenajat o expoziție sugestiv intitulată ,,Primul portofel”</a:t>
            </a:r>
            <a:endParaRPr lang="ro-RO"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329</TotalTime>
  <Words>290</Words>
  <Application>Microsoft Office PowerPoint</Application>
  <PresentationFormat>On-screen Show (4:3)</PresentationFormat>
  <Paragraphs>53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Aspect</vt:lpstr>
      <vt:lpstr>Slide 1</vt:lpstr>
      <vt:lpstr>Slide 2</vt:lpstr>
      <vt:lpstr>Slide 3</vt:lpstr>
      <vt:lpstr>Slide 4</vt:lpstr>
      <vt:lpstr>Slide 5</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XGA</dc:creator>
  <cp:lastModifiedBy>XGA</cp:lastModifiedBy>
  <cp:revision>36</cp:revision>
  <dcterms:created xsi:type="dcterms:W3CDTF">2006-08-16T00:00:00Z</dcterms:created>
  <dcterms:modified xsi:type="dcterms:W3CDTF">2023-03-24T04:35:58Z</dcterms:modified>
</cp:coreProperties>
</file>