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7" r:id="rId4"/>
    <p:sldId id="266" r:id="rId5"/>
    <p:sldId id="268" r:id="rId6"/>
    <p:sldId id="269" r:id="rId7"/>
    <p:sldId id="270" r:id="rId8"/>
    <p:sldId id="257" r:id="rId9"/>
    <p:sldId id="258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6B2C-6CA9-63CE-EA9A-31A1B506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9D4B9-2F24-0506-0BFD-CCC95FA66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83D5-0E5C-F55C-ADEF-6D1DB575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01DD-10A9-4198-CCBA-934568B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6595-BB9C-EE0E-96FA-ECBEB428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374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CB76-35EF-2CA3-C114-A8DED19C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E1C38-CB0D-AAEA-C750-F05E4C413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6089-4AE4-82C8-AB0A-C1BDDCAC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1951-8405-B523-DB2D-38B2E5B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D9F2-05FC-C2AE-FE27-F30DFB2B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611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CF94E-FEC3-60D7-59D5-88D449C3D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0AC2B-62B0-CD36-C1AF-7C3899190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61D9-52BE-3E32-9723-5996E3A1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9FC7-B9EE-75A6-6833-38389B5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A0D6-B488-F972-E9AF-86A2246B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020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AC7-522C-79BD-42D2-25D785AF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8EF8-BA6F-076B-ED0F-AFD2F6C5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3422-7815-DB3E-7187-E0603DD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C12B-EE55-AC54-8D41-4E969402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79BF-C5AB-515D-4181-E59B751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611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ACCD-8AAC-F0F4-8868-62F9EFEB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B774-71CB-1EE7-5029-9A22D003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E5539-1150-D00B-D13B-DABF18E7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64F30-D252-5F22-0EA8-EDB1BC67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7306-D49B-AD5D-A0F0-841EB648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505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99FC-5A12-74E2-032E-1E9DC7EA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9EA9-552B-A2F4-BE5C-75193D86A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71A1F-B2D5-50F8-EF42-45688B366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7ABF8-D0B5-34CF-CFF2-8F1243A1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97B4D-A345-5D9A-AFE2-D0659684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31013-AC30-588C-1762-3E7AC95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73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6100-8D9F-E13C-B2D4-649E5D32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6613E-52E5-266A-85AE-4636F0A1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6FB32-9B5C-EE24-7A2B-59B27BF27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A8730-6047-936D-022E-83ECDEE96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C3AAF-6A4F-DD7A-FCC6-D19DDBE85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B7F3F-80B4-E5B7-F44C-F050E1EE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6506E-DEEE-9EB4-7D95-6734F820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A83AA-990D-3D38-83D2-E75CCC9A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225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DFBE-7EFC-B2F8-71BF-851A24B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78823-3CE4-B02D-7FC3-ED306CD2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2FE7C-106A-8D74-072A-D7C7FDC9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17FA6-6562-9041-D63E-22EB3075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06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A4C36-D213-2E32-91BE-AF94017E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CACF2-A361-6391-8110-EF86FA7C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2B9B1-5B57-F203-1311-7D0015D6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841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8AF5-DDBF-4047-AA2B-AA1B518A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CECF-8450-FE3A-3E75-2C6BF585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3C20-90CF-DC72-DB53-92C805D18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30A38-1E60-D450-2F63-0305855D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6525E-D4C5-259D-CF0F-1865691C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1461D-BD36-6201-0AD6-0DCAA560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461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0F57-CF9C-A457-8F79-E5943A16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299F0-E729-B611-C2B9-54AF7223F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7205D-08E7-FF44-DD12-635BB082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DC30F-0EAB-34A1-C855-DBCD6FE2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54FF9-3C53-7B26-D275-DE4434BE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1CD20-358F-0376-3F97-36E415F2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33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1A42D-67E4-0D41-1622-DC093577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7E167-0EA4-1723-F6D0-F1364F03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EDE1-8A94-F4BA-3827-F4602C02D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68D6-89E5-4C48-8D3F-1E7F5568C50A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7A040-9366-809A-CB87-1D0DC2BF3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EEF9-F9D4-CEDC-7594-A48D83098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78FD-AEFD-4C0A-9BBD-1B6C5094D7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713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ahan Latar Belakang Hijau Sempoa Emas Sederhana, Kesederhanaan,  Sempoa Emas, Hijau Latar Belakang untuk Unduhan Gratis">
            <a:extLst>
              <a:ext uri="{FF2B5EF4-FFF2-40B4-BE49-F238E27FC236}">
                <a16:creationId xmlns:a16="http://schemas.microsoft.com/office/drawing/2014/main" id="{1F1CC318-1DDD-C84C-52B4-7389B29B5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428BB8-84D6-60F5-42D3-1CD3438B895D}"/>
              </a:ext>
            </a:extLst>
          </p:cNvPr>
          <p:cNvSpPr/>
          <p:nvPr/>
        </p:nvSpPr>
        <p:spPr>
          <a:xfrm>
            <a:off x="163297" y="401116"/>
            <a:ext cx="7952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ORICE S-AR SPUNE, </a:t>
            </a:r>
          </a:p>
          <a:p>
            <a:pPr algn="ctr"/>
            <a:r>
              <a:rPr lang="ro-RO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BANII NU CRESC ÎN POM....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241D4-F72C-795A-126D-368574780807}"/>
              </a:ext>
            </a:extLst>
          </p:cNvPr>
          <p:cNvSpPr txBox="1"/>
          <p:nvPr/>
        </p:nvSpPr>
        <p:spPr>
          <a:xfrm>
            <a:off x="1740310" y="2723536"/>
            <a:ext cx="334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Activitate integrată la clasa a II-a</a:t>
            </a:r>
          </a:p>
          <a:p>
            <a:r>
              <a:rPr lang="ro-RO" b="1" dirty="0"/>
              <a:t>         în cadrul Săptămânii banilor</a:t>
            </a:r>
          </a:p>
          <a:p>
            <a:r>
              <a:rPr lang="ro-RO" b="1" dirty="0"/>
              <a:t>                      martie 2023</a:t>
            </a:r>
          </a:p>
        </p:txBody>
      </p:sp>
      <p:pic>
        <p:nvPicPr>
          <p:cNvPr id="4" name="Picture 3" descr="Nu este disponibilă nicio descriere pentru fotografie.">
            <a:extLst>
              <a:ext uri="{FF2B5EF4-FFF2-40B4-BE49-F238E27FC236}">
                <a16:creationId xmlns:a16="http://schemas.microsoft.com/office/drawing/2014/main" id="{62102FA8-3E13-102C-E637-517C11F68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448"/>
            <a:ext cx="2246630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736FF-55D2-BC2C-34B3-BDB361411C64}"/>
              </a:ext>
            </a:extLst>
          </p:cNvPr>
          <p:cNvSpPr txBox="1"/>
          <p:nvPr/>
        </p:nvSpPr>
        <p:spPr>
          <a:xfrm>
            <a:off x="1494503" y="4326194"/>
            <a:ext cx="330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err="1"/>
              <a:t>Prof.înv.primar</a:t>
            </a:r>
            <a:r>
              <a:rPr lang="ro-RO" b="1" dirty="0"/>
              <a:t> Barth Mia Rodica</a:t>
            </a:r>
          </a:p>
        </p:txBody>
      </p:sp>
    </p:spTree>
    <p:extLst>
      <p:ext uri="{BB962C8B-B14F-4D97-AF65-F5344CB8AC3E}">
        <p14:creationId xmlns:p14="http://schemas.microsoft.com/office/powerpoint/2010/main" val="17638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5597-0A01-3282-9379-3892D4CB0BB6}"/>
              </a:ext>
            </a:extLst>
          </p:cNvPr>
          <p:cNvSpPr txBox="1"/>
          <p:nvPr/>
        </p:nvSpPr>
        <p:spPr>
          <a:xfrm>
            <a:off x="1061884" y="560439"/>
            <a:ext cx="111268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Unitatea de </a:t>
            </a:r>
            <a:r>
              <a:rPr lang="ro-RO" b="1" dirty="0" err="1"/>
              <a:t>învăţământ</a:t>
            </a:r>
            <a:r>
              <a:rPr lang="ro-RO" dirty="0"/>
              <a:t>: </a:t>
            </a:r>
            <a:r>
              <a:rPr lang="ro-RO" b="1" dirty="0"/>
              <a:t>ŞCOALA GIMNAZIALĂ GHERŢA MICĂ</a:t>
            </a:r>
          </a:p>
          <a:p>
            <a:r>
              <a:rPr lang="ro-RO" b="1" dirty="0"/>
              <a:t>Clasa a II-a </a:t>
            </a:r>
          </a:p>
          <a:p>
            <a:r>
              <a:rPr lang="ro-RO" b="1" dirty="0"/>
              <a:t>Disciplina </a:t>
            </a:r>
            <a:r>
              <a:rPr lang="ro-RO" b="1" dirty="0" err="1"/>
              <a:t>opţională</a:t>
            </a:r>
            <a:r>
              <a:rPr lang="ro-RO" b="1" dirty="0"/>
              <a:t>: </a:t>
            </a:r>
            <a:r>
              <a:rPr lang="ro-RO" b="1" dirty="0" err="1"/>
              <a:t>Educaţie</a:t>
            </a:r>
            <a:r>
              <a:rPr lang="ro-RO" b="1" dirty="0"/>
              <a:t> financiară prin joc</a:t>
            </a:r>
          </a:p>
          <a:p>
            <a:r>
              <a:rPr lang="ro-RO" b="1" dirty="0"/>
              <a:t>Obiective: Elevii vor 1.enunţa cele trei </a:t>
            </a:r>
            <a:r>
              <a:rPr lang="ro-RO" b="1" dirty="0" err="1"/>
              <a:t>funcţii</a:t>
            </a:r>
            <a:r>
              <a:rPr lang="ro-RO" b="1" dirty="0"/>
              <a:t> ale banilor(mijloc de schimb, măsură a valorii </a:t>
            </a:r>
            <a:r>
              <a:rPr lang="ro-RO" b="1" dirty="0" err="1"/>
              <a:t>şi</a:t>
            </a:r>
            <a:r>
              <a:rPr lang="ro-RO" b="1" dirty="0"/>
              <a:t> depozit de valoare)</a:t>
            </a:r>
          </a:p>
          <a:p>
            <a:r>
              <a:rPr lang="ro-RO" b="1" dirty="0"/>
              <a:t>                                     2.indica principalele </a:t>
            </a:r>
            <a:r>
              <a:rPr lang="ro-RO" b="1" dirty="0" err="1"/>
              <a:t>condiţii</a:t>
            </a:r>
            <a:r>
              <a:rPr lang="ro-RO" b="1" dirty="0"/>
              <a:t> pe care trebuie să îndeplinească banii(să fie rar, durabil/rezistent,</a:t>
            </a:r>
          </a:p>
          <a:p>
            <a:r>
              <a:rPr lang="ro-RO" b="1" dirty="0"/>
              <a:t>la </a:t>
            </a:r>
            <a:r>
              <a:rPr lang="ro-RO" b="1" dirty="0" err="1"/>
              <a:t>acţiunea</a:t>
            </a:r>
            <a:r>
              <a:rPr lang="ro-RO" b="1" dirty="0"/>
              <a:t> factorilor naturali, divizibil, </a:t>
            </a:r>
            <a:r>
              <a:rPr lang="ro-RO" b="1" dirty="0" err="1"/>
              <a:t>uşor</a:t>
            </a:r>
            <a:r>
              <a:rPr lang="ro-RO" b="1" dirty="0"/>
              <a:t> de manevrat </a:t>
            </a:r>
            <a:r>
              <a:rPr lang="ro-RO" b="1" dirty="0" err="1"/>
              <a:t>şi</a:t>
            </a:r>
            <a:r>
              <a:rPr lang="ro-RO" b="1" dirty="0"/>
              <a:t> acceptat de către toată lumea)</a:t>
            </a:r>
          </a:p>
          <a:p>
            <a:r>
              <a:rPr lang="ro-RO" b="1" dirty="0"/>
              <a:t>Timp necesar: 1 oră </a:t>
            </a:r>
            <a:r>
              <a:rPr lang="ro-RO" b="1" dirty="0" err="1"/>
              <a:t>şi</a:t>
            </a:r>
            <a:r>
              <a:rPr lang="ro-RO" b="1" dirty="0"/>
              <a:t> câte 10 </a:t>
            </a:r>
            <a:r>
              <a:rPr lang="ro-RO" b="1" dirty="0" err="1"/>
              <a:t>minute,timp</a:t>
            </a:r>
            <a:r>
              <a:rPr lang="ro-RO" b="1" dirty="0"/>
              <a:t> de trei zile înaintea </a:t>
            </a:r>
            <a:r>
              <a:rPr lang="ro-RO" b="1" dirty="0" err="1"/>
              <a:t>lecţiei</a:t>
            </a:r>
            <a:r>
              <a:rPr lang="ro-RO" b="1" dirty="0"/>
              <a:t> propriu-zise.</a:t>
            </a:r>
          </a:p>
          <a:p>
            <a:r>
              <a:rPr lang="ro-RO" b="1" dirty="0"/>
              <a:t>                                                                                                       Materiale necesare: frunze din hârtie galbenă, produse </a:t>
            </a:r>
          </a:p>
          <a:p>
            <a:r>
              <a:rPr lang="ro-RO" b="1" dirty="0"/>
              <a:t>                                                                                     pentru Magazinul Galben, </a:t>
            </a:r>
            <a:r>
              <a:rPr lang="ro-RO" b="1" dirty="0" err="1"/>
              <a:t>planşa</a:t>
            </a:r>
            <a:r>
              <a:rPr lang="ro-RO" b="1" dirty="0"/>
              <a:t> cu </a:t>
            </a:r>
            <a:r>
              <a:rPr lang="ro-RO" b="1" i="1" dirty="0" err="1"/>
              <a:t>Câţi</a:t>
            </a:r>
            <a:r>
              <a:rPr lang="ro-RO" b="1" i="1" dirty="0"/>
              <a:t> bani </a:t>
            </a:r>
            <a:r>
              <a:rPr lang="ro-RO" b="1" i="1" dirty="0" err="1"/>
              <a:t>poţi</a:t>
            </a:r>
            <a:r>
              <a:rPr lang="ro-RO" b="1" i="1" dirty="0"/>
              <a:t> </a:t>
            </a:r>
            <a:r>
              <a:rPr lang="ro-RO" b="1" i="1" dirty="0" err="1"/>
              <a:t>câştiga</a:t>
            </a:r>
            <a:r>
              <a:rPr lang="ro-RO" b="1" i="1" dirty="0"/>
              <a:t> la </a:t>
            </a:r>
            <a:r>
              <a:rPr lang="ro-RO" b="1" i="1" dirty="0" err="1"/>
              <a:t>şcoală</a:t>
            </a:r>
            <a:r>
              <a:rPr lang="ro-RO" b="1" i="1" dirty="0"/>
              <a:t>,</a:t>
            </a:r>
          </a:p>
          <a:p>
            <a:r>
              <a:rPr lang="ro-RO" b="1" i="1" dirty="0"/>
              <a:t>                                                                                                            </a:t>
            </a:r>
            <a:r>
              <a:rPr lang="ro-RO" b="1" dirty="0" err="1"/>
              <a:t>fişa</a:t>
            </a:r>
            <a:r>
              <a:rPr lang="ro-RO" b="1" dirty="0"/>
              <a:t> </a:t>
            </a:r>
            <a:r>
              <a:rPr lang="ro-RO" b="1" i="1" dirty="0"/>
              <a:t>Bani buni, bani răi, </a:t>
            </a:r>
            <a:r>
              <a:rPr lang="ro-RO" b="1" dirty="0"/>
              <a:t>etichete cu </a:t>
            </a:r>
            <a:r>
              <a:rPr lang="ro-RO" b="1" dirty="0" err="1"/>
              <a:t>preţuri</a:t>
            </a:r>
            <a:endParaRPr lang="ro-RO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761B0-9E6D-F152-1C7F-AB6ACD5D08D8}"/>
              </a:ext>
            </a:extLst>
          </p:cNvPr>
          <p:cNvSpPr txBox="1"/>
          <p:nvPr/>
        </p:nvSpPr>
        <p:spPr>
          <a:xfrm>
            <a:off x="4630993" y="4388012"/>
            <a:ext cx="72857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Descrierea </a:t>
            </a:r>
            <a:r>
              <a:rPr lang="ro-RO" b="1" dirty="0" err="1"/>
              <a:t>lecţiei</a:t>
            </a:r>
            <a:r>
              <a:rPr lang="ro-RO" b="1" dirty="0"/>
              <a:t>: elevii </a:t>
            </a:r>
            <a:r>
              <a:rPr lang="ro-RO" b="1" dirty="0" err="1"/>
              <a:t>primesc”bani</a:t>
            </a:r>
            <a:r>
              <a:rPr lang="ro-RO" b="1" dirty="0"/>
              <a:t>”(FOI DE GALBENI) în schimbul muncilor prestate în clasă </a:t>
            </a:r>
            <a:r>
              <a:rPr lang="ro-RO" b="1" dirty="0" err="1"/>
              <a:t>şi</a:t>
            </a:r>
            <a:r>
              <a:rPr lang="ro-RO" b="1" dirty="0"/>
              <a:t> îi folosesc pentru a cumpăra diferite lucruri din Magazinul Galben. Elevii </a:t>
            </a:r>
            <a:r>
              <a:rPr lang="ro-RO" b="1" dirty="0" err="1"/>
              <a:t>înţeleg</a:t>
            </a:r>
            <a:r>
              <a:rPr lang="ro-RO" b="1" dirty="0"/>
              <a:t> ce </a:t>
            </a:r>
            <a:r>
              <a:rPr lang="ro-RO" b="1" dirty="0" err="1"/>
              <a:t>funcţii</a:t>
            </a:r>
            <a:r>
              <a:rPr lang="ro-RO" b="1" dirty="0"/>
              <a:t> au banii </a:t>
            </a:r>
            <a:r>
              <a:rPr lang="ro-RO" b="1" dirty="0" err="1"/>
              <a:t>şi</a:t>
            </a:r>
            <a:r>
              <a:rPr lang="ro-RO" b="1" dirty="0"/>
              <a:t> că pentru a-i avea trebuie să </a:t>
            </a:r>
            <a:r>
              <a:rPr lang="ro-RO" b="1" dirty="0" err="1"/>
              <a:t>munceşti</a:t>
            </a:r>
            <a:r>
              <a:rPr lang="ro-RO" b="1" dirty="0"/>
              <a:t>. De asemenea trebuie să </a:t>
            </a:r>
            <a:r>
              <a:rPr lang="ro-RO" b="1" dirty="0" err="1"/>
              <a:t>ştii</a:t>
            </a:r>
            <a:r>
              <a:rPr lang="ro-RO" b="1" dirty="0"/>
              <a:t> cum să planifici cheltuirea lor pentru a cumpăra ce </a:t>
            </a:r>
            <a:r>
              <a:rPr lang="ro-RO" b="1" dirty="0" err="1"/>
              <a:t>îţi</a:t>
            </a:r>
            <a:r>
              <a:rPr lang="ro-RO" b="1" dirty="0"/>
              <a:t> </a:t>
            </a:r>
            <a:r>
              <a:rPr lang="ro-RO" b="1" dirty="0" err="1"/>
              <a:t>doreşti</a:t>
            </a:r>
            <a:r>
              <a:rPr lang="ro-RO" b="1" dirty="0"/>
              <a:t>. Li se atrage </a:t>
            </a:r>
            <a:r>
              <a:rPr lang="ro-RO" b="1" dirty="0" err="1"/>
              <a:t>atenţia</a:t>
            </a:r>
            <a:r>
              <a:rPr lang="ro-RO" b="1" dirty="0"/>
              <a:t> că foile de galbeni nu pot fi făcute acasă, ocazie cu care vorbim despre banii </a:t>
            </a:r>
            <a:r>
              <a:rPr lang="ro-RO" b="1" dirty="0" err="1"/>
              <a:t>falşi</a:t>
            </a:r>
            <a:r>
              <a:rPr lang="ro-RO" b="1" dirty="0"/>
              <a:t> </a:t>
            </a:r>
            <a:r>
              <a:rPr lang="ro-RO" b="1" dirty="0" err="1"/>
              <a:t>şi</a:t>
            </a:r>
            <a:r>
              <a:rPr lang="ro-RO" b="1" dirty="0"/>
              <a:t> </a:t>
            </a:r>
            <a:r>
              <a:rPr lang="ro-RO" b="1" dirty="0" err="1"/>
              <a:t>consecinţele</a:t>
            </a:r>
            <a:r>
              <a:rPr lang="ro-RO" b="1" dirty="0"/>
              <a:t> utilizării lor.</a:t>
            </a:r>
          </a:p>
        </p:txBody>
      </p:sp>
    </p:spTree>
    <p:extLst>
      <p:ext uri="{BB962C8B-B14F-4D97-AF65-F5344CB8AC3E}">
        <p14:creationId xmlns:p14="http://schemas.microsoft.com/office/powerpoint/2010/main" val="145936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DBF3DA-F518-654A-74EE-F3726208A261}"/>
              </a:ext>
            </a:extLst>
          </p:cNvPr>
          <p:cNvSpPr/>
          <p:nvPr/>
        </p:nvSpPr>
        <p:spPr>
          <a:xfrm>
            <a:off x="724478" y="1159789"/>
            <a:ext cx="651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Banii nu cresc în pom!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40B4F-572F-26CF-EC0D-8888925E1FC7}"/>
              </a:ext>
            </a:extLst>
          </p:cNvPr>
          <p:cNvSpPr txBox="1"/>
          <p:nvPr/>
        </p:nvSpPr>
        <p:spPr>
          <a:xfrm>
            <a:off x="1848465" y="8849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Provocare la...joc!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34946-9C52-2C51-07CE-E9E398FF6B87}"/>
              </a:ext>
            </a:extLst>
          </p:cNvPr>
          <p:cNvSpPr txBox="1"/>
          <p:nvPr/>
        </p:nvSpPr>
        <p:spPr>
          <a:xfrm>
            <a:off x="855406" y="835552"/>
            <a:ext cx="251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1) Explicarea proverbului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FBE09-F673-CB44-5E9D-B85CEB4D6E2F}"/>
              </a:ext>
            </a:extLst>
          </p:cNvPr>
          <p:cNvSpPr txBox="1"/>
          <p:nvPr/>
        </p:nvSpPr>
        <p:spPr>
          <a:xfrm>
            <a:off x="855406" y="2083119"/>
            <a:ext cx="11276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2)Explic elevilor că în următoarele zile FOILE de GALBENI vor fi folosite în clasă drept BANI. Le pot </a:t>
            </a:r>
            <a:r>
              <a:rPr lang="ro-RO" dirty="0" err="1"/>
              <a:t>câştiga</a:t>
            </a:r>
            <a:r>
              <a:rPr lang="ro-RO" dirty="0"/>
              <a:t>  prestând </a:t>
            </a:r>
          </a:p>
          <a:p>
            <a:r>
              <a:rPr lang="ro-RO" dirty="0"/>
              <a:t>diferite servicii cum ar fi: distribuirea </a:t>
            </a:r>
            <a:r>
              <a:rPr lang="ro-RO" dirty="0" err="1"/>
              <a:t>fişelor</a:t>
            </a:r>
            <a:r>
              <a:rPr lang="ro-RO" dirty="0"/>
              <a:t> de lucru, a cornului </a:t>
            </a:r>
            <a:r>
              <a:rPr lang="ro-RO" dirty="0" err="1"/>
              <a:t>şi</a:t>
            </a:r>
            <a:r>
              <a:rPr lang="ro-RO" dirty="0"/>
              <a:t> laptelui, </a:t>
            </a:r>
            <a:r>
              <a:rPr lang="ro-RO" dirty="0" err="1"/>
              <a:t>stergerea</a:t>
            </a:r>
            <a:r>
              <a:rPr lang="ro-RO" dirty="0"/>
              <a:t> tablei....conform tabelului în care </a:t>
            </a:r>
          </a:p>
          <a:p>
            <a:r>
              <a:rPr lang="ro-RO" dirty="0"/>
              <a:t>e stabilită </a:t>
            </a:r>
            <a:r>
              <a:rPr lang="ro-RO" dirty="0" err="1"/>
              <a:t>şi</a:t>
            </a:r>
            <a:r>
              <a:rPr lang="ro-RO" dirty="0"/>
              <a:t> valoarea fiecărui serviciu...în foi de galbeni. Foile de galbeni le vor folosi pentru a cumpăra diferite bunuri </a:t>
            </a:r>
          </a:p>
          <a:p>
            <a:r>
              <a:rPr lang="ro-RO" dirty="0"/>
              <a:t>din Magazinul Galben.</a:t>
            </a:r>
          </a:p>
        </p:txBody>
      </p:sp>
      <p:pic>
        <p:nvPicPr>
          <p:cNvPr id="9" name="Picture 8" descr="Nu este disponibilă nicio descriere.">
            <a:extLst>
              <a:ext uri="{FF2B5EF4-FFF2-40B4-BE49-F238E27FC236}">
                <a16:creationId xmlns:a16="http://schemas.microsoft.com/office/drawing/2014/main" id="{27CBD80A-04C2-10C0-DAED-F61FD52F8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37" y="3064865"/>
            <a:ext cx="2711154" cy="3614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5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3BDB11-D861-95CC-D15D-7602782456F3}"/>
              </a:ext>
            </a:extLst>
          </p:cNvPr>
          <p:cNvSpPr/>
          <p:nvPr/>
        </p:nvSpPr>
        <p:spPr>
          <a:xfrm>
            <a:off x="234535" y="695004"/>
            <a:ext cx="48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Funcţiile</a:t>
            </a:r>
            <a:r>
              <a:rPr lang="ro-RO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banilor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5F95A-9BDC-A792-BF32-A42C37B21CA6}"/>
              </a:ext>
            </a:extLst>
          </p:cNvPr>
          <p:cNvSpPr txBox="1"/>
          <p:nvPr/>
        </p:nvSpPr>
        <p:spPr>
          <a:xfrm>
            <a:off x="814456" y="308868"/>
            <a:ext cx="34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3)Discutăm despre </a:t>
            </a:r>
            <a:r>
              <a:rPr lang="ro-RO" dirty="0" err="1"/>
              <a:t>funcţiile</a:t>
            </a:r>
            <a:r>
              <a:rPr lang="ro-RO" dirty="0"/>
              <a:t> banilor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A0C60-BB07-E44C-F2AF-30AA7F5A5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44" y="1629883"/>
            <a:ext cx="6372769" cy="44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4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-14620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191B9-8AEE-6DE8-3F28-C4BA0B40114D}"/>
              </a:ext>
            </a:extLst>
          </p:cNvPr>
          <p:cNvSpPr txBox="1"/>
          <p:nvPr/>
        </p:nvSpPr>
        <p:spPr>
          <a:xfrm>
            <a:off x="717755" y="334297"/>
            <a:ext cx="889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4) Pentru ca un lucru să poată fi folosit drept BANI, trebuie să îndeplinească anumite </a:t>
            </a:r>
            <a:r>
              <a:rPr lang="ro-RO" dirty="0" err="1"/>
              <a:t>condiţii</a:t>
            </a:r>
            <a:r>
              <a:rPr lang="ro-RO" dirty="0"/>
              <a:t>:</a:t>
            </a:r>
          </a:p>
          <a:p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02374-FA66-6ADB-E65B-0D61FE4550D1}"/>
              </a:ext>
            </a:extLst>
          </p:cNvPr>
          <p:cNvSpPr/>
          <p:nvPr/>
        </p:nvSpPr>
        <p:spPr>
          <a:xfrm rot="20051682">
            <a:off x="1950568" y="1295851"/>
            <a:ext cx="327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SĂ FIE RAR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B6DAE-D918-39DB-6B8B-0E094F2BF3FD}"/>
              </a:ext>
            </a:extLst>
          </p:cNvPr>
          <p:cNvSpPr/>
          <p:nvPr/>
        </p:nvSpPr>
        <p:spPr>
          <a:xfrm rot="1469982">
            <a:off x="5732373" y="2000529"/>
            <a:ext cx="5119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SĂ FIE REZISTENT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1E12A-A76B-DA00-B6FA-5FB9435E4270}"/>
              </a:ext>
            </a:extLst>
          </p:cNvPr>
          <p:cNvSpPr/>
          <p:nvPr/>
        </p:nvSpPr>
        <p:spPr>
          <a:xfrm rot="21162001">
            <a:off x="2967042" y="2342619"/>
            <a:ext cx="4672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SĂ FIE DIVIZIBIL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EAB94-BCEA-CF21-DC43-22D8C78C2E11}"/>
              </a:ext>
            </a:extLst>
          </p:cNvPr>
          <p:cNvSpPr/>
          <p:nvPr/>
        </p:nvSpPr>
        <p:spPr>
          <a:xfrm>
            <a:off x="3813752" y="3720612"/>
            <a:ext cx="813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SĂ FIE UŞOR DE MANEVRAT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81145-3A18-7004-1EF5-C5FDEFE3C39F}"/>
              </a:ext>
            </a:extLst>
          </p:cNvPr>
          <p:cNvSpPr/>
          <p:nvPr/>
        </p:nvSpPr>
        <p:spPr>
          <a:xfrm>
            <a:off x="2079039" y="5215564"/>
            <a:ext cx="1011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/>
                <a:solidFill>
                  <a:schemeClr val="accent4"/>
                </a:solidFill>
              </a:rPr>
              <a:t>SĂ FIE ACCEPTAT DE TOATĂ LUMEA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29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5494F-BC62-DEE1-7043-B8FCCC04EE0C}"/>
              </a:ext>
            </a:extLst>
          </p:cNvPr>
          <p:cNvSpPr txBox="1"/>
          <p:nvPr/>
        </p:nvSpPr>
        <p:spPr>
          <a:xfrm>
            <a:off x="1415845" y="481781"/>
            <a:ext cx="286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Aspecte din timpul </a:t>
            </a:r>
            <a:r>
              <a:rPr lang="ro-RO" dirty="0" err="1"/>
              <a:t>activităţii</a:t>
            </a:r>
            <a:endParaRPr lang="ro-RO" dirty="0"/>
          </a:p>
        </p:txBody>
      </p:sp>
      <p:pic>
        <p:nvPicPr>
          <p:cNvPr id="5" name="Picture 4" descr="Nu este disponibilă nicio descriere.">
            <a:extLst>
              <a:ext uri="{FF2B5EF4-FFF2-40B4-BE49-F238E27FC236}">
                <a16:creationId xmlns:a16="http://schemas.microsoft.com/office/drawing/2014/main" id="{C11811F9-FA6E-1BAF-910F-84809A00C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7" y="89339"/>
            <a:ext cx="2316480" cy="308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u este disponibilă nicio descriere.">
            <a:extLst>
              <a:ext uri="{FF2B5EF4-FFF2-40B4-BE49-F238E27FC236}">
                <a16:creationId xmlns:a16="http://schemas.microsoft.com/office/drawing/2014/main" id="{2EB4191A-39E8-A468-70F1-2ED831B5E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5" y="851113"/>
            <a:ext cx="2735580" cy="364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u este disponibilă nicio descriere.">
            <a:extLst>
              <a:ext uri="{FF2B5EF4-FFF2-40B4-BE49-F238E27FC236}">
                <a16:creationId xmlns:a16="http://schemas.microsoft.com/office/drawing/2014/main" id="{75C493B9-4E7D-0DCF-F73E-06AC3AD62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9309" y="1390008"/>
            <a:ext cx="2748915" cy="366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u este disponibilă nicio descriere.">
            <a:extLst>
              <a:ext uri="{FF2B5EF4-FFF2-40B4-BE49-F238E27FC236}">
                <a16:creationId xmlns:a16="http://schemas.microsoft.com/office/drawing/2014/main" id="{0E76EF14-C230-7451-47BB-E87FC9800F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0" y="3266035"/>
            <a:ext cx="2654297" cy="353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u este disponibilă nicio descriere.">
            <a:extLst>
              <a:ext uri="{FF2B5EF4-FFF2-40B4-BE49-F238E27FC236}">
                <a16:creationId xmlns:a16="http://schemas.microsoft.com/office/drawing/2014/main" id="{B60C2E7E-D498-EF0A-81F4-0ED2391382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6" y="3145765"/>
            <a:ext cx="2583180" cy="344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u este disponibilă nicio descriere.">
            <a:extLst>
              <a:ext uri="{FF2B5EF4-FFF2-40B4-BE49-F238E27FC236}">
                <a16:creationId xmlns:a16="http://schemas.microsoft.com/office/drawing/2014/main" id="{E303BC56-84C9-E69E-227D-4E30EF46E0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76" y="3465188"/>
            <a:ext cx="2385060" cy="318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6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AB0B0-765A-83B7-095A-E17264E1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3DBFE-B7D3-C7F6-7AD7-A2490B7B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61" y="0"/>
            <a:ext cx="2249619" cy="1390008"/>
          </a:xfrm>
          <a:prstGeom prst="rect">
            <a:avLst/>
          </a:prstGeom>
        </p:spPr>
      </p:pic>
      <p:pic>
        <p:nvPicPr>
          <p:cNvPr id="4" name="Picture 3" descr="Nu este disponibilă nicio descriere.">
            <a:extLst>
              <a:ext uri="{FF2B5EF4-FFF2-40B4-BE49-F238E27FC236}">
                <a16:creationId xmlns:a16="http://schemas.microsoft.com/office/drawing/2014/main" id="{81D5B01E-9BC3-DD4E-11D4-01FA74440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5" y="91889"/>
            <a:ext cx="2406015" cy="32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u este disponibilă nicio descriere.">
            <a:extLst>
              <a:ext uri="{FF2B5EF4-FFF2-40B4-BE49-F238E27FC236}">
                <a16:creationId xmlns:a16="http://schemas.microsoft.com/office/drawing/2014/main" id="{A2910143-6816-1038-5FAB-723B104C0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53" y="248879"/>
            <a:ext cx="254317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u este disponibilă nicio descriere.">
            <a:extLst>
              <a:ext uri="{FF2B5EF4-FFF2-40B4-BE49-F238E27FC236}">
                <a16:creationId xmlns:a16="http://schemas.microsoft.com/office/drawing/2014/main" id="{75243549-36C0-2123-C8A1-8FBAB3BD5D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89" y="133842"/>
            <a:ext cx="2577465" cy="343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u este disponibilă nicio descriere.">
            <a:extLst>
              <a:ext uri="{FF2B5EF4-FFF2-40B4-BE49-F238E27FC236}">
                <a16:creationId xmlns:a16="http://schemas.microsoft.com/office/drawing/2014/main" id="{C18CA8B9-3F58-86E1-FF2B-BF55808792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05" y="3557496"/>
            <a:ext cx="2514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u este disponibilă nicio descriere.">
            <a:extLst>
              <a:ext uri="{FF2B5EF4-FFF2-40B4-BE49-F238E27FC236}">
                <a16:creationId xmlns:a16="http://schemas.microsoft.com/office/drawing/2014/main" id="{DECCB88D-B91D-09E4-B297-A9A6AEB87F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02" y="1527810"/>
            <a:ext cx="2851785" cy="380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u este disponibilă nicio descriere.">
            <a:extLst>
              <a:ext uri="{FF2B5EF4-FFF2-40B4-BE49-F238E27FC236}">
                <a16:creationId xmlns:a16="http://schemas.microsoft.com/office/drawing/2014/main" id="{ACA669B0-0CFE-F803-C634-76F0980B86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65" y="3823622"/>
            <a:ext cx="2288020" cy="30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Nu este disponibilă nicio descriere.">
            <a:extLst>
              <a:ext uri="{FF2B5EF4-FFF2-40B4-BE49-F238E27FC236}">
                <a16:creationId xmlns:a16="http://schemas.microsoft.com/office/drawing/2014/main" id="{AFED11F0-56C3-2DBF-07DD-DCAA752EB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53" y="3141180"/>
            <a:ext cx="2651760" cy="353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2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F7048A-F3A6-E738-6DC5-40FA6438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9" y="321734"/>
            <a:ext cx="4701789" cy="2905170"/>
          </a:xfrm>
          <a:prstGeom prst="rect">
            <a:avLst/>
          </a:prstGeom>
        </p:spPr>
      </p:pic>
      <p:pic>
        <p:nvPicPr>
          <p:cNvPr id="1026" name="Picture 2" descr="Background Bahan Latar Belakang Hijau Sempoa Emas Sederhana, Kesederhanaan,  Sempoa Emas, Hijau Latar Belakang untuk Unduhan Gratis">
            <a:extLst>
              <a:ext uri="{FF2B5EF4-FFF2-40B4-BE49-F238E27FC236}">
                <a16:creationId xmlns:a16="http://schemas.microsoft.com/office/drawing/2014/main" id="{1F1CC318-1DDD-C84C-52B4-7389B29B5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1" b="1"/>
          <a:stretch/>
        </p:blipFill>
        <p:spPr bwMode="auto">
          <a:xfrm>
            <a:off x="716307" y="3631096"/>
            <a:ext cx="4908552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u este disponibilă nicio descriere.">
            <a:extLst>
              <a:ext uri="{FF2B5EF4-FFF2-40B4-BE49-F238E27FC236}">
                <a16:creationId xmlns:a16="http://schemas.microsoft.com/office/drawing/2014/main" id="{39AD9132-8005-A08B-20D2-6C7A557F5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2916" y="445437"/>
            <a:ext cx="4172199" cy="556293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0C7A9-DDEE-3BA2-5544-DF1EABE33B12}"/>
              </a:ext>
            </a:extLst>
          </p:cNvPr>
          <p:cNvSpPr txBox="1"/>
          <p:nvPr/>
        </p:nvSpPr>
        <p:spPr>
          <a:xfrm>
            <a:off x="6567141" y="0"/>
            <a:ext cx="364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EVALUARE- elevii completează </a:t>
            </a:r>
            <a:r>
              <a:rPr lang="ro-RO" b="1" dirty="0" err="1"/>
              <a:t>fişa</a:t>
            </a:r>
            <a:r>
              <a:rPr lang="ro-RO" b="1" dirty="0"/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75B6C-C993-6AF9-374C-D8F624C3BBCC}"/>
              </a:ext>
            </a:extLst>
          </p:cNvPr>
          <p:cNvSpPr txBox="1"/>
          <p:nvPr/>
        </p:nvSpPr>
        <p:spPr>
          <a:xfrm>
            <a:off x="6096000" y="5966692"/>
            <a:ext cx="593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err="1"/>
              <a:t>Şi</a:t>
            </a:r>
            <a:r>
              <a:rPr lang="ro-RO" dirty="0"/>
              <a:t> stabilesc că FOILE de GALBENI...NU îndeplinesc </a:t>
            </a:r>
            <a:r>
              <a:rPr lang="ro-RO" dirty="0" err="1"/>
              <a:t>condiţiile</a:t>
            </a:r>
            <a:endParaRPr lang="ro-RO" dirty="0"/>
          </a:p>
          <a:p>
            <a:r>
              <a:rPr lang="ro-RO" dirty="0"/>
              <a:t>pentru a fi BANI! Dar jocul efectuat i-a făcut să </a:t>
            </a:r>
            <a:r>
              <a:rPr lang="ro-RO" dirty="0" err="1"/>
              <a:t>înţeleagă</a:t>
            </a:r>
            <a:r>
              <a:rPr lang="ro-RO" dirty="0"/>
              <a:t>  că....</a:t>
            </a:r>
          </a:p>
        </p:txBody>
      </p:sp>
    </p:spTree>
    <p:extLst>
      <p:ext uri="{BB962C8B-B14F-4D97-AF65-F5344CB8AC3E}">
        <p14:creationId xmlns:p14="http://schemas.microsoft.com/office/powerpoint/2010/main" val="29332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ahan Latar Belakang Hijau Sempoa Emas Sederhana, Kesederhanaan,  Sempoa Emas, Hijau Latar Belakang untuk Unduhan Gratis">
            <a:extLst>
              <a:ext uri="{FF2B5EF4-FFF2-40B4-BE49-F238E27FC236}">
                <a16:creationId xmlns:a16="http://schemas.microsoft.com/office/drawing/2014/main" id="{1F1CC318-1DDD-C84C-52B4-7389B29B5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5DB9EA-ED38-8D92-25C8-986DB3384AD3}"/>
              </a:ext>
            </a:extLst>
          </p:cNvPr>
          <p:cNvSpPr/>
          <p:nvPr/>
        </p:nvSpPr>
        <p:spPr>
          <a:xfrm>
            <a:off x="755438" y="145477"/>
            <a:ext cx="10504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ORICE S-AR SPUNE, BANII NU CRESC</a:t>
            </a:r>
          </a:p>
          <a:p>
            <a:pPr algn="ctr"/>
            <a:r>
              <a:rPr lang="ro-RO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ÎN POM...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52470-C8A9-A55C-C370-CFBC044791AC}"/>
              </a:ext>
            </a:extLst>
          </p:cNvPr>
          <p:cNvSpPr/>
          <p:nvPr/>
        </p:nvSpPr>
        <p:spPr>
          <a:xfrm rot="20594613">
            <a:off x="208038" y="2702759"/>
            <a:ext cx="845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 SE CÂŞTIGĂ PRIN MUNCĂ!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3DE41-31AA-4F56-68BB-428C34F50B1E}"/>
              </a:ext>
            </a:extLst>
          </p:cNvPr>
          <p:cNvSpPr/>
          <p:nvPr/>
        </p:nvSpPr>
        <p:spPr>
          <a:xfrm>
            <a:off x="172295" y="5721706"/>
            <a:ext cx="746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ŞI SE CHELTUIE....CU CAP!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4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445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RODICA BARTH</dc:creator>
  <cp:lastModifiedBy>MIA RODICA BARTH</cp:lastModifiedBy>
  <cp:revision>4</cp:revision>
  <dcterms:created xsi:type="dcterms:W3CDTF">2023-03-19T17:44:16Z</dcterms:created>
  <dcterms:modified xsi:type="dcterms:W3CDTF">2023-03-24T19:42:20Z</dcterms:modified>
</cp:coreProperties>
</file>