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F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1" d="100"/>
          <a:sy n="71" d="100"/>
        </p:scale>
        <p:origin x="54"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3/27/2023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hyperlink" Target="https://wordwall.net/resource/54168557" TargetMode="External"/><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hyperlink" Target="https://wordwall.net/resource/54166710/ce-pot-cump%c4%83ra-cu-ban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07971" y="4561817"/>
            <a:ext cx="10009415" cy="2296183"/>
          </a:xfrm>
        </p:spPr>
        <p:txBody>
          <a:bodyPr/>
          <a:lstStyle/>
          <a:p>
            <a:pPr lvl="0" algn="l" defTabSz="914400">
              <a:lnSpc>
                <a:spcPct val="120000"/>
              </a:lnSpc>
              <a:spcBef>
                <a:spcPts val="1000"/>
              </a:spcBef>
              <a:spcAft>
                <a:spcPts val="800"/>
              </a:spcAft>
              <a:buSzPct val="125000"/>
            </a:pPr>
            <a:r>
              <a:rPr lang="ro-RO" sz="2400" dirty="0" smtClean="0">
                <a:solidFill>
                  <a:srgbClr val="002060"/>
                </a:solidFill>
                <a:latin typeface="Algerian" panose="04020705040A02060702" pitchFamily="82" charset="0"/>
              </a:rPr>
              <a:t>GRUPA FLUTURAȘILOR</a:t>
            </a:r>
            <a:r>
              <a:rPr lang="ro-RO" sz="2400" dirty="0" smtClean="0">
                <a:solidFill>
                  <a:srgbClr val="002060"/>
                </a:solidFill>
              </a:rPr>
              <a:t/>
            </a:r>
            <a:br>
              <a:rPr lang="ro-RO" sz="2400" dirty="0" smtClean="0">
                <a:solidFill>
                  <a:srgbClr val="002060"/>
                </a:solidFill>
              </a:rPr>
            </a:br>
            <a:r>
              <a:rPr lang="ro-RO" sz="2400" i="1" u="sng" dirty="0" smtClean="0">
                <a:solidFill>
                  <a:srgbClr val="002060"/>
                </a:solidFill>
                <a:ea typeface="+mn-ea"/>
                <a:cs typeface="+mn-cs"/>
              </a:rPr>
              <a:t>CADRE DIDACTICE</a:t>
            </a:r>
            <a:r>
              <a:rPr lang="ro-RO" sz="2400" i="1" dirty="0" smtClean="0">
                <a:solidFill>
                  <a:srgbClr val="002060"/>
                </a:solidFill>
                <a:ea typeface="+mn-ea"/>
                <a:cs typeface="+mn-cs"/>
              </a:rPr>
              <a:t>: </a:t>
            </a:r>
            <a:r>
              <a:rPr lang="ro-RO" sz="2400" dirty="0" smtClean="0">
                <a:solidFill>
                  <a:srgbClr val="002060"/>
                </a:solidFill>
                <a:ea typeface="+mn-ea"/>
                <a:cs typeface="+mn-cs"/>
              </a:rPr>
              <a:t/>
            </a:r>
            <a:br>
              <a:rPr lang="ro-RO" sz="2400" dirty="0" smtClean="0">
                <a:solidFill>
                  <a:srgbClr val="002060"/>
                </a:solidFill>
                <a:ea typeface="+mn-ea"/>
                <a:cs typeface="+mn-cs"/>
              </a:rPr>
            </a:br>
            <a:r>
              <a:rPr lang="ro-RO" sz="2400" dirty="0" smtClean="0">
                <a:solidFill>
                  <a:srgbClr val="002060"/>
                </a:solidFill>
                <a:ea typeface="+mn-ea"/>
                <a:cs typeface="+mn-cs"/>
              </a:rPr>
              <a:t>- </a:t>
            </a:r>
            <a:r>
              <a:rPr lang="ro-RO" sz="1800" dirty="0" smtClean="0">
                <a:solidFill>
                  <a:srgbClr val="002060"/>
                </a:solidFill>
                <a:ea typeface="+mn-ea"/>
                <a:cs typeface="+mn-cs"/>
              </a:rPr>
              <a:t>PROF. ÎNV. PREȘC.  </a:t>
            </a:r>
            <a:r>
              <a:rPr lang="ro-RO" sz="2400" dirty="0" smtClean="0">
                <a:solidFill>
                  <a:srgbClr val="002060"/>
                </a:solidFill>
                <a:ea typeface="+mn-ea"/>
                <a:cs typeface="+mn-cs"/>
              </a:rPr>
              <a:t>GLIGA AURELIA-RAMONA</a:t>
            </a:r>
            <a:br>
              <a:rPr lang="ro-RO" sz="2400" dirty="0" smtClean="0">
                <a:solidFill>
                  <a:srgbClr val="002060"/>
                </a:solidFill>
                <a:ea typeface="+mn-ea"/>
                <a:cs typeface="+mn-cs"/>
              </a:rPr>
            </a:br>
            <a:r>
              <a:rPr lang="ro-RO" sz="1800" dirty="0" smtClean="0">
                <a:solidFill>
                  <a:srgbClr val="002060"/>
                </a:solidFill>
                <a:ea typeface="+mn-ea"/>
                <a:cs typeface="+mn-cs"/>
              </a:rPr>
              <a:t>- PROF. ÎNV. PREȘC. </a:t>
            </a:r>
            <a:r>
              <a:rPr lang="ro-RO" sz="2400" dirty="0" smtClean="0">
                <a:solidFill>
                  <a:srgbClr val="002060"/>
                </a:solidFill>
                <a:ea typeface="+mn-ea"/>
                <a:cs typeface="+mn-cs"/>
              </a:rPr>
              <a:t>CIRILESCU MARINELA</a:t>
            </a:r>
            <a:r>
              <a:rPr lang="en-US" sz="2400" dirty="0" smtClean="0">
                <a:solidFill>
                  <a:srgbClr val="002060"/>
                </a:solidFill>
                <a:ea typeface="+mn-ea"/>
                <a:cs typeface="+mn-cs"/>
              </a:rPr>
              <a:t/>
            </a:r>
            <a:br>
              <a:rPr lang="en-US" sz="2400" dirty="0" smtClean="0">
                <a:solidFill>
                  <a:srgbClr val="002060"/>
                </a:solidFill>
                <a:ea typeface="+mn-ea"/>
                <a:cs typeface="+mn-cs"/>
              </a:rPr>
            </a:br>
            <a:r>
              <a:rPr lang="ro-RO" sz="2400" dirty="0" smtClean="0">
                <a:solidFill>
                  <a:srgbClr val="002060"/>
                </a:solidFill>
                <a:ea typeface="+mn-ea"/>
                <a:cs typeface="+mn-cs"/>
              </a:rPr>
              <a:t/>
            </a:r>
            <a:br>
              <a:rPr lang="ro-RO" sz="2400" dirty="0" smtClean="0">
                <a:solidFill>
                  <a:srgbClr val="002060"/>
                </a:solidFill>
                <a:ea typeface="+mn-ea"/>
                <a:cs typeface="+mn-cs"/>
              </a:rPr>
            </a:br>
            <a:r>
              <a:rPr lang="ro-RO" sz="2400" dirty="0">
                <a:solidFill>
                  <a:srgbClr val="002060"/>
                </a:solidFill>
                <a:latin typeface="Algerian" panose="04020705040A02060702" pitchFamily="82" charset="0"/>
              </a:rPr>
              <a:t>GRUPA </a:t>
            </a:r>
            <a:r>
              <a:rPr lang="en-US" sz="2400" dirty="0" smtClean="0">
                <a:solidFill>
                  <a:srgbClr val="002060"/>
                </a:solidFill>
                <a:latin typeface="Algerian" panose="04020705040A02060702" pitchFamily="82" charset="0"/>
              </a:rPr>
              <a:t>ARIC</a:t>
            </a:r>
            <a:r>
              <a:rPr lang="ro-RO" sz="2400" dirty="0" smtClean="0">
                <a:solidFill>
                  <a:srgbClr val="002060"/>
                </a:solidFill>
                <a:latin typeface="Algerian" panose="04020705040A02060702" pitchFamily="82" charset="0"/>
              </a:rPr>
              <a:t>ILOR</a:t>
            </a:r>
            <a:r>
              <a:rPr lang="ro-RO" sz="2400" dirty="0">
                <a:solidFill>
                  <a:srgbClr val="002060"/>
                </a:solidFill>
              </a:rPr>
              <a:t/>
            </a:r>
            <a:br>
              <a:rPr lang="ro-RO" sz="2400" dirty="0">
                <a:solidFill>
                  <a:srgbClr val="002060"/>
                </a:solidFill>
              </a:rPr>
            </a:br>
            <a:r>
              <a:rPr lang="ro-RO" sz="2400" i="1" u="sng" dirty="0">
                <a:solidFill>
                  <a:srgbClr val="002060"/>
                </a:solidFill>
              </a:rPr>
              <a:t>CADRE DIDACTICE</a:t>
            </a:r>
            <a:r>
              <a:rPr lang="ro-RO" sz="2400" i="1" dirty="0">
                <a:solidFill>
                  <a:srgbClr val="002060"/>
                </a:solidFill>
              </a:rPr>
              <a:t>: </a:t>
            </a:r>
            <a:r>
              <a:rPr lang="ro-RO" sz="2400" dirty="0">
                <a:solidFill>
                  <a:srgbClr val="002060"/>
                </a:solidFill>
              </a:rPr>
              <a:t/>
            </a:r>
            <a:br>
              <a:rPr lang="ro-RO" sz="2400" dirty="0">
                <a:solidFill>
                  <a:srgbClr val="002060"/>
                </a:solidFill>
              </a:rPr>
            </a:br>
            <a:r>
              <a:rPr lang="ro-RO" sz="1800" dirty="0">
                <a:solidFill>
                  <a:srgbClr val="002060"/>
                </a:solidFill>
              </a:rPr>
              <a:t>- PROF. ÎNV. PREȘC. </a:t>
            </a:r>
            <a:r>
              <a:rPr lang="en-US" sz="2400" cap="all" dirty="0">
                <a:solidFill>
                  <a:srgbClr val="002060"/>
                </a:solidFill>
                <a:ea typeface="Times New Roman" panose="02020603050405020304" pitchFamily="18" charset="0"/>
                <a:cs typeface="Times New Roman" panose="02020603050405020304" pitchFamily="18" charset="0"/>
              </a:rPr>
              <a:t>SÜTŐ </a:t>
            </a:r>
            <a:r>
              <a:rPr lang="en-US" sz="2400" cap="all" dirty="0" smtClean="0">
                <a:solidFill>
                  <a:srgbClr val="002060"/>
                </a:solidFill>
                <a:ea typeface="Times New Roman" panose="02020603050405020304" pitchFamily="18" charset="0"/>
                <a:cs typeface="Times New Roman" panose="02020603050405020304" pitchFamily="18" charset="0"/>
              </a:rPr>
              <a:t>TÜNDE</a:t>
            </a:r>
            <a:r>
              <a:rPr lang="ro-RO" sz="2400" dirty="0">
                <a:solidFill>
                  <a:srgbClr val="002060"/>
                </a:solidFill>
              </a:rPr>
              <a:t/>
            </a:r>
            <a:br>
              <a:rPr lang="ro-RO" sz="2400" dirty="0">
                <a:solidFill>
                  <a:srgbClr val="002060"/>
                </a:solidFill>
              </a:rPr>
            </a:br>
            <a:r>
              <a:rPr lang="ro-RO" sz="1800" dirty="0">
                <a:solidFill>
                  <a:srgbClr val="002060"/>
                </a:solidFill>
              </a:rPr>
              <a:t>- PROF. ÎNV. PREȘC. </a:t>
            </a:r>
            <a:r>
              <a:rPr lang="en-US" sz="2400" cap="all" dirty="0">
                <a:solidFill>
                  <a:srgbClr val="002060"/>
                </a:solidFill>
                <a:ea typeface="Times New Roman" panose="02020603050405020304" pitchFamily="18" charset="0"/>
                <a:cs typeface="Times New Roman" panose="02020603050405020304" pitchFamily="18" charset="0"/>
              </a:rPr>
              <a:t>FÖLDVÁRI ADÉL </a:t>
            </a:r>
            <a:r>
              <a:rPr lang="ro-RO" sz="2400" dirty="0">
                <a:solidFill>
                  <a:srgbClr val="002060"/>
                </a:solidFill>
              </a:rPr>
              <a:t/>
            </a:r>
            <a:br>
              <a:rPr lang="ro-RO" sz="2400" dirty="0">
                <a:solidFill>
                  <a:srgbClr val="002060"/>
                </a:solidFill>
              </a:rPr>
            </a:br>
            <a:endParaRPr lang="ro-RO" sz="2400" dirty="0">
              <a:solidFill>
                <a:srgbClr val="002060"/>
              </a:solidFill>
            </a:endParaRPr>
          </a:p>
        </p:txBody>
      </p:sp>
      <p:sp>
        <p:nvSpPr>
          <p:cNvPr id="3" name="Subtitle 2"/>
          <p:cNvSpPr>
            <a:spLocks noGrp="1"/>
          </p:cNvSpPr>
          <p:nvPr>
            <p:ph type="subTitle" idx="1"/>
          </p:nvPr>
        </p:nvSpPr>
        <p:spPr>
          <a:xfrm>
            <a:off x="1281304" y="381702"/>
            <a:ext cx="8352553" cy="1430769"/>
          </a:xfrm>
        </p:spPr>
        <p:txBody>
          <a:bodyPr>
            <a:noAutofit/>
          </a:bodyPr>
          <a:lstStyle/>
          <a:p>
            <a:pPr algn="ctr"/>
            <a:r>
              <a:rPr lang="ro-RO" sz="2800" b="1" dirty="0" smtClean="0">
                <a:solidFill>
                  <a:schemeClr val="accent2">
                    <a:lumMod val="50000"/>
                  </a:schemeClr>
                </a:solidFill>
                <a:latin typeface="Bodoni MT Black" panose="02070A03080606020203" pitchFamily="18" charset="0"/>
              </a:rPr>
              <a:t>GRĂDINIȚA CU PROGRAM PRELUNGIT</a:t>
            </a:r>
            <a:endParaRPr lang="en-US" sz="2800" b="1" dirty="0" smtClean="0">
              <a:solidFill>
                <a:schemeClr val="accent2">
                  <a:lumMod val="50000"/>
                </a:schemeClr>
              </a:solidFill>
              <a:latin typeface="Bodoni MT Black" panose="02070A03080606020203" pitchFamily="18" charset="0"/>
            </a:endParaRPr>
          </a:p>
          <a:p>
            <a:pPr algn="ctr"/>
            <a:r>
              <a:rPr lang="ro-RO" sz="2800" b="1" dirty="0" smtClean="0">
                <a:solidFill>
                  <a:schemeClr val="accent2">
                    <a:lumMod val="50000"/>
                  </a:schemeClr>
                </a:solidFill>
                <a:latin typeface="Bodoni MT Black" panose="02070A03080606020203" pitchFamily="18" charset="0"/>
              </a:rPr>
              <a:t> Nr. 4</a:t>
            </a:r>
            <a:r>
              <a:rPr lang="ro-RO" sz="2800" dirty="0" smtClean="0">
                <a:solidFill>
                  <a:schemeClr val="accent2">
                    <a:lumMod val="50000"/>
                  </a:schemeClr>
                </a:solidFill>
                <a:latin typeface="Bodoni MT Black" panose="02070A03080606020203" pitchFamily="18" charset="0"/>
              </a:rPr>
              <a:t> </a:t>
            </a:r>
            <a:r>
              <a:rPr lang="ro-RO" sz="2800" b="1" dirty="0" smtClean="0">
                <a:solidFill>
                  <a:schemeClr val="accent2">
                    <a:lumMod val="50000"/>
                  </a:schemeClr>
                </a:solidFill>
                <a:latin typeface="Bodoni MT Black" panose="02070A03080606020203" pitchFamily="18" charset="0"/>
              </a:rPr>
              <a:t>REGHIN </a:t>
            </a:r>
            <a:endParaRPr lang="en-US" sz="2800" b="1" dirty="0" smtClean="0">
              <a:solidFill>
                <a:schemeClr val="accent2">
                  <a:lumMod val="50000"/>
                </a:schemeClr>
              </a:solidFill>
              <a:latin typeface="Bodoni MT Black" panose="02070A03080606020203" pitchFamily="18" charset="0"/>
            </a:endParaRPr>
          </a:p>
          <a:p>
            <a:pPr algn="ctr"/>
            <a:r>
              <a:rPr lang="ro-RO" sz="2800" b="1" dirty="0" smtClean="0">
                <a:solidFill>
                  <a:schemeClr val="accent2">
                    <a:lumMod val="50000"/>
                  </a:schemeClr>
                </a:solidFill>
                <a:latin typeface="Bodoni MT Black" panose="02070A03080606020203" pitchFamily="18" charset="0"/>
              </a:rPr>
              <a:t>JUDEȚUL MUREȘ</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554315">
            <a:off x="301043" y="3303203"/>
            <a:ext cx="2732458" cy="1652059"/>
          </a:xfrm>
          <a:prstGeom prst="rect">
            <a:avLst/>
          </a:prstGeom>
        </p:spPr>
      </p:pic>
    </p:spTree>
    <p:extLst>
      <p:ext uri="{BB962C8B-B14F-4D97-AF65-F5344CB8AC3E}">
        <p14:creationId xmlns:p14="http://schemas.microsoft.com/office/powerpoint/2010/main" val="1379484290"/>
      </p:ext>
    </p:extLst>
  </p:cSld>
  <p:clrMapOvr>
    <a:masterClrMapping/>
  </p:clrMapOvr>
  <mc:AlternateContent xmlns:mc="http://schemas.openxmlformats.org/markup-compatibility/2006">
    <mc:Choice xmlns:p14="http://schemas.microsoft.com/office/powerpoint/2010/main" Requires="p14">
      <p:transition spd="slow" p14:dur="2000" advTm="6634">
        <p:split orient="vert"/>
      </p:transition>
    </mc:Choice>
    <mc:Fallback>
      <p:transition spd="slow" advTm="6634">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554315">
            <a:off x="88461" y="484600"/>
            <a:ext cx="1754658" cy="106087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883" y="2810435"/>
            <a:ext cx="2513704" cy="291978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9021" y="3993131"/>
            <a:ext cx="3227657" cy="250976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356382" y="609600"/>
            <a:ext cx="2498524" cy="2972811"/>
          </a:xfrm>
          <a:prstGeom prst="rect">
            <a:avLst/>
          </a:prstGeom>
        </p:spPr>
      </p:pic>
      <p:sp>
        <p:nvSpPr>
          <p:cNvPr id="7" name="Title 6"/>
          <p:cNvSpPr>
            <a:spLocks noGrp="1"/>
          </p:cNvSpPr>
          <p:nvPr>
            <p:ph type="title"/>
          </p:nvPr>
        </p:nvSpPr>
        <p:spPr>
          <a:xfrm>
            <a:off x="1931580" y="609600"/>
            <a:ext cx="7342422" cy="1320800"/>
          </a:xfrm>
        </p:spPr>
        <p:txBody>
          <a:bodyPr>
            <a:normAutofit fontScale="90000"/>
          </a:bodyPr>
          <a:lstStyle/>
          <a:p>
            <a:pPr algn="ctr"/>
            <a:r>
              <a:rPr lang="ro-RO" dirty="0" smtClean="0">
                <a:solidFill>
                  <a:schemeClr val="accent2">
                    <a:lumMod val="50000"/>
                  </a:schemeClr>
                </a:solidFill>
                <a:latin typeface="Bodoni MT Black" panose="02070A03080606020203" pitchFamily="18" charset="0"/>
              </a:rPr>
              <a:t>Jucării eco am creat</a:t>
            </a:r>
            <a:br>
              <a:rPr lang="ro-RO" dirty="0" smtClean="0">
                <a:solidFill>
                  <a:schemeClr val="accent2">
                    <a:lumMod val="50000"/>
                  </a:schemeClr>
                </a:solidFill>
                <a:latin typeface="Bodoni MT Black" panose="02070A03080606020203" pitchFamily="18" charset="0"/>
              </a:rPr>
            </a:br>
            <a:r>
              <a:rPr lang="ro-RO" dirty="0" smtClean="0">
                <a:solidFill>
                  <a:schemeClr val="accent2">
                    <a:lumMod val="50000"/>
                  </a:schemeClr>
                </a:solidFill>
                <a:latin typeface="Bodoni MT Black" panose="02070A03080606020203" pitchFamily="18" charset="0"/>
              </a:rPr>
              <a:t>și „De-a Magazinul” ne-am jucat...</a:t>
            </a:r>
            <a:endParaRPr lang="ro-RO" dirty="0">
              <a:solidFill>
                <a:schemeClr val="accent2">
                  <a:lumMod val="50000"/>
                </a:schemeClr>
              </a:solidFill>
              <a:latin typeface="Bodoni MT Black" panose="02070A03080606020203" pitchFamily="18" charset="0"/>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3792854" y="2108842"/>
            <a:ext cx="3962900" cy="4825214"/>
          </a:xfrm>
          <a:prstGeom prst="rect">
            <a:avLst/>
          </a:prstGeom>
        </p:spPr>
      </p:pic>
    </p:spTree>
    <p:extLst>
      <p:ext uri="{BB962C8B-B14F-4D97-AF65-F5344CB8AC3E}">
        <p14:creationId xmlns:p14="http://schemas.microsoft.com/office/powerpoint/2010/main" val="2692338809"/>
      </p:ext>
    </p:extLst>
  </p:cSld>
  <p:clrMapOvr>
    <a:masterClrMapping/>
  </p:clrMapOvr>
  <p:transition spd="slow" advTm="6730">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554315">
            <a:off x="88461" y="484600"/>
            <a:ext cx="1754658" cy="1060876"/>
          </a:xfrm>
          <a:prstGeom prst="rect">
            <a:avLst/>
          </a:prstGeom>
        </p:spPr>
      </p:pic>
      <p:sp>
        <p:nvSpPr>
          <p:cNvPr id="5" name="Title 4"/>
          <p:cNvSpPr>
            <a:spLocks noGrp="1"/>
          </p:cNvSpPr>
          <p:nvPr>
            <p:ph type="title"/>
          </p:nvPr>
        </p:nvSpPr>
        <p:spPr>
          <a:xfrm>
            <a:off x="2221674" y="178121"/>
            <a:ext cx="7049786" cy="1320800"/>
          </a:xfrm>
        </p:spPr>
        <p:txBody>
          <a:bodyPr>
            <a:normAutofit/>
          </a:bodyPr>
          <a:lstStyle/>
          <a:p>
            <a:pPr algn="ctr"/>
            <a:r>
              <a:rPr lang="en-US" b="1" dirty="0" smtClean="0">
                <a:solidFill>
                  <a:schemeClr val="accent2">
                    <a:lumMod val="50000"/>
                  </a:schemeClr>
                </a:solidFill>
              </a:rPr>
              <a:t>Cu </a:t>
            </a:r>
            <a:r>
              <a:rPr lang="en-US" b="1" dirty="0" err="1" smtClean="0">
                <a:solidFill>
                  <a:schemeClr val="accent2">
                    <a:lumMod val="50000"/>
                  </a:schemeClr>
                </a:solidFill>
              </a:rPr>
              <a:t>Wordwall</a:t>
            </a:r>
            <a:r>
              <a:rPr lang="en-US" b="1" dirty="0" smtClean="0">
                <a:solidFill>
                  <a:schemeClr val="accent2">
                    <a:lumMod val="50000"/>
                  </a:schemeClr>
                </a:solidFill>
              </a:rPr>
              <a:t> ne-am </a:t>
            </a:r>
            <a:r>
              <a:rPr lang="en-US" b="1" dirty="0" err="1" smtClean="0">
                <a:solidFill>
                  <a:schemeClr val="accent2">
                    <a:lumMod val="50000"/>
                  </a:schemeClr>
                </a:solidFill>
              </a:rPr>
              <a:t>distrat</a:t>
            </a:r>
            <a:r>
              <a:rPr lang="en-US" b="1" dirty="0" smtClean="0">
                <a:solidFill>
                  <a:schemeClr val="accent2">
                    <a:lumMod val="50000"/>
                  </a:schemeClr>
                </a:solidFill>
              </a:rPr>
              <a:t>…</a:t>
            </a:r>
            <a:br>
              <a:rPr lang="en-US" b="1" dirty="0" smtClean="0">
                <a:solidFill>
                  <a:schemeClr val="accent2">
                    <a:lumMod val="50000"/>
                  </a:schemeClr>
                </a:solidFill>
              </a:rPr>
            </a:br>
            <a:r>
              <a:rPr lang="ro-RO" b="1" dirty="0" smtClean="0">
                <a:solidFill>
                  <a:schemeClr val="accent2">
                    <a:lumMod val="50000"/>
                  </a:schemeClr>
                </a:solidFill>
              </a:rPr>
              <a:t>Multe </a:t>
            </a:r>
            <a:r>
              <a:rPr lang="ro-RO" b="1" dirty="0" smtClean="0">
                <a:solidFill>
                  <a:schemeClr val="accent2">
                    <a:lumMod val="50000"/>
                  </a:schemeClr>
                </a:solidFill>
              </a:rPr>
              <a:t>lucruri noi am învățat!</a:t>
            </a:r>
            <a:endParaRPr lang="ro-RO" b="1" dirty="0">
              <a:solidFill>
                <a:schemeClr val="accent2">
                  <a:lumMod val="50000"/>
                </a:schemeClr>
              </a:solidFill>
            </a:endParaRPr>
          </a:p>
        </p:txBody>
      </p:sp>
      <p:sp>
        <p:nvSpPr>
          <p:cNvPr id="4" name="Rectangle 3"/>
          <p:cNvSpPr/>
          <p:nvPr/>
        </p:nvSpPr>
        <p:spPr>
          <a:xfrm>
            <a:off x="1888317" y="1498921"/>
            <a:ext cx="7383143" cy="954107"/>
          </a:xfrm>
          <a:prstGeom prst="rect">
            <a:avLst/>
          </a:prstGeom>
          <a:solidFill>
            <a:schemeClr val="bg1"/>
          </a:solidFill>
        </p:spPr>
        <p:txBody>
          <a:bodyPr wrap="square">
            <a:spAutoFit/>
          </a:bodyPr>
          <a:lstStyle/>
          <a:p>
            <a:r>
              <a:rPr lang="ro-RO" sz="2800" b="1" dirty="0">
                <a:solidFill>
                  <a:srgbClr val="0070C0"/>
                </a:solidFill>
                <a:hlinkClick r:id="rId3"/>
              </a:rPr>
              <a:t>https://</a:t>
            </a:r>
            <a:r>
              <a:rPr lang="ro-RO" sz="2800" b="1" dirty="0" smtClean="0">
                <a:solidFill>
                  <a:srgbClr val="0070C0"/>
                </a:solidFill>
                <a:hlinkClick r:id="rId3"/>
              </a:rPr>
              <a:t>wordwall.net/resource/54168557</a:t>
            </a:r>
            <a:endParaRPr lang="en-US" sz="2800" b="1" dirty="0" smtClean="0">
              <a:solidFill>
                <a:srgbClr val="0070C0"/>
              </a:solidFill>
            </a:endParaRPr>
          </a:p>
          <a:p>
            <a:endParaRPr lang="ro-RO" sz="2800" dirty="0"/>
          </a:p>
        </p:txBody>
      </p:sp>
      <p:sp>
        <p:nvSpPr>
          <p:cNvPr id="6" name="Rectangle 5"/>
          <p:cNvSpPr/>
          <p:nvPr/>
        </p:nvSpPr>
        <p:spPr>
          <a:xfrm>
            <a:off x="1931580" y="2194210"/>
            <a:ext cx="7991302" cy="1231106"/>
          </a:xfrm>
          <a:prstGeom prst="rect">
            <a:avLst/>
          </a:prstGeom>
        </p:spPr>
        <p:txBody>
          <a:bodyPr wrap="square">
            <a:spAutoFit/>
          </a:bodyPr>
          <a:lstStyle/>
          <a:p>
            <a:r>
              <a:rPr lang="ro-RO" sz="2800" b="1" dirty="0">
                <a:hlinkClick r:id="rId4"/>
              </a:rPr>
              <a:t>https://</a:t>
            </a:r>
            <a:r>
              <a:rPr lang="ro-RO" sz="2800" b="1" dirty="0" smtClean="0">
                <a:hlinkClick r:id="rId4"/>
              </a:rPr>
              <a:t>wordwall.net/resource/54166710/ce-pot-cump%c4%83ra-cu-bani</a:t>
            </a:r>
            <a:endParaRPr lang="en-US" sz="2800" b="1" dirty="0" smtClean="0"/>
          </a:p>
          <a:p>
            <a:endParaRPr lang="ro-RO" dirty="0"/>
          </a:p>
        </p:txBody>
      </p:sp>
      <p:sp>
        <p:nvSpPr>
          <p:cNvPr id="7" name="AutoShape 2" descr="blob:https://web.whatsapp.com/0c62504a-0e9e-470f-87ae-cb689791253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3433" y="3148317"/>
            <a:ext cx="3290956" cy="3522265"/>
          </a:xfrm>
          <a:prstGeom prst="rect">
            <a:avLst/>
          </a:prstGeom>
          <a:ln>
            <a:solidFill>
              <a:schemeClr val="accent2">
                <a:lumMod val="50000"/>
              </a:schemeClr>
            </a:solidFill>
          </a:ln>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5869" y="3158138"/>
            <a:ext cx="3290956" cy="3512444"/>
          </a:xfrm>
          <a:prstGeom prst="rect">
            <a:avLst/>
          </a:prstGeom>
          <a:ln>
            <a:solidFill>
              <a:schemeClr val="accent2">
                <a:lumMod val="50000"/>
              </a:schemeClr>
            </a:solidFill>
          </a:ln>
        </p:spPr>
      </p:pic>
    </p:spTree>
    <p:extLst>
      <p:ext uri="{BB962C8B-B14F-4D97-AF65-F5344CB8AC3E}">
        <p14:creationId xmlns:p14="http://schemas.microsoft.com/office/powerpoint/2010/main" val="23301759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advTm="6217">
        <p15:prstTrans prst="origami"/>
      </p:transition>
    </mc:Choice>
    <mc:Fallback>
      <p:transition spd="slow" advTm="6217">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9920" y="547225"/>
            <a:ext cx="6533342" cy="3559262"/>
          </a:xfrm>
          <a:prstGeom prst="rect">
            <a:avLst/>
          </a:prstGeom>
        </p:spPr>
      </p:pic>
      <p:sp>
        <p:nvSpPr>
          <p:cNvPr id="3" name="Title 2"/>
          <p:cNvSpPr>
            <a:spLocks noGrp="1"/>
          </p:cNvSpPr>
          <p:nvPr>
            <p:ph type="title"/>
          </p:nvPr>
        </p:nvSpPr>
        <p:spPr>
          <a:xfrm>
            <a:off x="4338576" y="4467234"/>
            <a:ext cx="5636030" cy="1107302"/>
          </a:xfrm>
        </p:spPr>
        <p:txBody>
          <a:bodyPr>
            <a:normAutofit fontScale="90000"/>
          </a:bodyPr>
          <a:lstStyle/>
          <a:p>
            <a:pPr algn="ctr"/>
            <a:r>
              <a:rPr lang="ro-RO" sz="6000" b="1" dirty="0" smtClean="0">
                <a:solidFill>
                  <a:schemeClr val="accent2">
                    <a:lumMod val="50000"/>
                  </a:schemeClr>
                </a:solidFill>
                <a:latin typeface="Arial Black" panose="020B0A04020102020204" pitchFamily="34" charset="0"/>
              </a:rPr>
              <a:t>20-26 MARTIE</a:t>
            </a:r>
            <a:br>
              <a:rPr lang="ro-RO" sz="6000" b="1" dirty="0" smtClean="0">
                <a:solidFill>
                  <a:schemeClr val="accent2">
                    <a:lumMod val="50000"/>
                  </a:schemeClr>
                </a:solidFill>
                <a:latin typeface="Arial Black" panose="020B0A04020102020204" pitchFamily="34" charset="0"/>
              </a:rPr>
            </a:br>
            <a:r>
              <a:rPr lang="ro-RO" sz="6000" b="1" dirty="0" smtClean="0">
                <a:solidFill>
                  <a:schemeClr val="accent2">
                    <a:lumMod val="50000"/>
                  </a:schemeClr>
                </a:solidFill>
                <a:latin typeface="Arial Black" panose="020B0A04020102020204" pitchFamily="34" charset="0"/>
              </a:rPr>
              <a:t> 2023</a:t>
            </a:r>
            <a:endParaRPr lang="ro-RO" sz="6000" b="1" dirty="0">
              <a:solidFill>
                <a:schemeClr val="accent2">
                  <a:lumMod val="50000"/>
                </a:schemeClr>
              </a:solidFill>
              <a:latin typeface="Arial Black" panose="020B0A040201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285484" y="1139227"/>
            <a:ext cx="3604436" cy="4629803"/>
          </a:xfrm>
          <a:prstGeom prst="rect">
            <a:avLst/>
          </a:prstGeom>
        </p:spPr>
      </p:pic>
    </p:spTree>
    <p:extLst>
      <p:ext uri="{BB962C8B-B14F-4D97-AF65-F5344CB8AC3E}">
        <p14:creationId xmlns:p14="http://schemas.microsoft.com/office/powerpoint/2010/main" val="2720521926"/>
      </p:ext>
    </p:extLst>
  </p:cSld>
  <p:clrMapOvr>
    <a:masterClrMapping/>
  </p:clrMapOvr>
  <mc:AlternateContent xmlns:mc="http://schemas.openxmlformats.org/markup-compatibility/2006">
    <mc:Choice xmlns:p14="http://schemas.microsoft.com/office/powerpoint/2010/main" Requires="p14">
      <p:transition spd="slow" p14:dur="4400" advTm="11174">
        <p14:honeycomb/>
      </p:transition>
    </mc:Choice>
    <mc:Fallback>
      <p:transition spd="slow" advTm="11174">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992417">
            <a:off x="283787" y="283880"/>
            <a:ext cx="1471424" cy="889631"/>
          </a:xfrm>
          <a:prstGeom prst="rect">
            <a:avLst/>
          </a:prstGeom>
        </p:spPr>
      </p:pic>
      <p:sp>
        <p:nvSpPr>
          <p:cNvPr id="6" name="Title 5"/>
          <p:cNvSpPr>
            <a:spLocks noGrp="1"/>
          </p:cNvSpPr>
          <p:nvPr>
            <p:ph type="title"/>
          </p:nvPr>
        </p:nvSpPr>
        <p:spPr>
          <a:xfrm>
            <a:off x="1019499" y="1028700"/>
            <a:ext cx="8826630" cy="5535385"/>
          </a:xfrm>
        </p:spPr>
        <p:txBody>
          <a:bodyPr>
            <a:normAutofit fontScale="90000"/>
          </a:bodyPr>
          <a:lstStyle/>
          <a:p>
            <a:r>
              <a:rPr lang="en-US" dirty="0" smtClean="0"/>
              <a:t>	</a:t>
            </a:r>
            <a:r>
              <a:rPr lang="en-US" b="1" dirty="0" err="1" smtClean="0">
                <a:solidFill>
                  <a:schemeClr val="accent2">
                    <a:lumMod val="50000"/>
                  </a:schemeClr>
                </a:solidFill>
              </a:rPr>
              <a:t>Planific</a:t>
            </a:r>
            <a:r>
              <a:rPr lang="ro-RO" b="1" dirty="0" smtClean="0">
                <a:solidFill>
                  <a:schemeClr val="accent2">
                    <a:lumMod val="50000"/>
                  </a:schemeClr>
                </a:solidFill>
              </a:rPr>
              <a:t>ă-ți banii, plantează-ți viitorul”</a:t>
            </a:r>
            <a:br>
              <a:rPr lang="ro-RO" b="1" dirty="0" smtClean="0">
                <a:solidFill>
                  <a:schemeClr val="accent2">
                    <a:lumMod val="50000"/>
                  </a:schemeClr>
                </a:solidFill>
              </a:rPr>
            </a:br>
            <a:r>
              <a:rPr lang="ro-RO" b="1" dirty="0" smtClean="0">
                <a:solidFill>
                  <a:schemeClr val="accent2">
                    <a:lumMod val="50000"/>
                  </a:schemeClr>
                </a:solidFill>
              </a:rPr>
              <a:t>                 </a:t>
            </a:r>
            <a:r>
              <a:rPr lang="ro-RO" b="1" i="1" dirty="0" smtClean="0">
                <a:solidFill>
                  <a:schemeClr val="tx1"/>
                </a:solidFill>
              </a:rPr>
              <a:t>20-26 martie 2023</a:t>
            </a:r>
            <a:br>
              <a:rPr lang="ro-RO" b="1" i="1" dirty="0" smtClean="0">
                <a:solidFill>
                  <a:schemeClr val="tx1"/>
                </a:solidFill>
              </a:rPr>
            </a:br>
            <a:r>
              <a:rPr lang="ro-RO" sz="1800" b="1" i="1" dirty="0" smtClean="0">
                <a:solidFill>
                  <a:schemeClr val="tx1"/>
                </a:solidFill>
              </a:rPr>
              <a:t/>
            </a:r>
            <a:br>
              <a:rPr lang="ro-RO" sz="1800" b="1" i="1" dirty="0" smtClean="0">
                <a:solidFill>
                  <a:schemeClr val="tx1"/>
                </a:solidFill>
              </a:rPr>
            </a:br>
            <a:r>
              <a:rPr lang="ro-RO" sz="1800" b="1" i="1" dirty="0" smtClean="0">
                <a:solidFill>
                  <a:schemeClr val="tx1"/>
                </a:solidFill>
              </a:rPr>
              <a:t>	</a:t>
            </a:r>
            <a:r>
              <a:rPr lang="ro-RO" sz="2200" b="1" i="1" dirty="0" smtClean="0">
                <a:solidFill>
                  <a:schemeClr val="tx1"/>
                </a:solidFill>
                <a:latin typeface="Arial Black" panose="020B0A04020102020204" pitchFamily="34" charset="0"/>
              </a:rPr>
              <a:t>SĂPTĂMÂNA MONDIALĂ A BANILOR a coincis, în unitatea noastră, cu SĂPTĂMÂNA VERDE.</a:t>
            </a:r>
            <a:br>
              <a:rPr lang="ro-RO" sz="2200" b="1" i="1" dirty="0" smtClean="0">
                <a:solidFill>
                  <a:schemeClr val="tx1"/>
                </a:solidFill>
                <a:latin typeface="Arial Black" panose="020B0A04020102020204" pitchFamily="34" charset="0"/>
              </a:rPr>
            </a:br>
            <a:r>
              <a:rPr lang="ro-RO" sz="2200" b="1" i="1" dirty="0">
                <a:solidFill>
                  <a:schemeClr val="tx1"/>
                </a:solidFill>
                <a:latin typeface="Arial Black" panose="020B0A04020102020204" pitchFamily="34" charset="0"/>
              </a:rPr>
              <a:t>	</a:t>
            </a:r>
            <a:r>
              <a:rPr lang="ro-RO" sz="2200" b="1" i="1" dirty="0" smtClean="0">
                <a:solidFill>
                  <a:schemeClr val="tx1"/>
                </a:solidFill>
                <a:latin typeface="Arial Black" panose="020B0A04020102020204" pitchFamily="34" charset="0"/>
              </a:rPr>
              <a:t> Am încercat să îmbinăm aceste două teme în mod armonios, astfel încât copiii să învețe atât despre necesitatea protejării mediului, cât și despre importanța, respectiv valoarea banilor. </a:t>
            </a:r>
            <a:br>
              <a:rPr lang="ro-RO" sz="2200" b="1" i="1" dirty="0" smtClean="0">
                <a:solidFill>
                  <a:schemeClr val="tx1"/>
                </a:solidFill>
                <a:latin typeface="Arial Black" panose="020B0A04020102020204" pitchFamily="34" charset="0"/>
              </a:rPr>
            </a:br>
            <a:r>
              <a:rPr lang="ro-RO" sz="2200" b="1" i="1" dirty="0">
                <a:solidFill>
                  <a:schemeClr val="tx1"/>
                </a:solidFill>
                <a:latin typeface="Arial Black" panose="020B0A04020102020204" pitchFamily="34" charset="0"/>
              </a:rPr>
              <a:t>	</a:t>
            </a:r>
            <a:r>
              <a:rPr lang="ro-RO" sz="2200" b="1" i="1" dirty="0" smtClean="0">
                <a:solidFill>
                  <a:schemeClr val="tx1"/>
                </a:solidFill>
                <a:latin typeface="Arial Black" panose="020B0A04020102020204" pitchFamily="34" charset="0"/>
              </a:rPr>
              <a:t>Prin activități variate, micuții noștri au învățat că:</a:t>
            </a:r>
            <a:r>
              <a:rPr lang="ro-RO" sz="2200" b="1" i="1" dirty="0">
                <a:solidFill>
                  <a:schemeClr val="tx1"/>
                </a:solidFill>
                <a:latin typeface="Arial Black" panose="020B0A04020102020204" pitchFamily="34" charset="0"/>
              </a:rPr>
              <a:t/>
            </a:r>
            <a:br>
              <a:rPr lang="ro-RO" sz="2200" b="1" i="1" dirty="0">
                <a:solidFill>
                  <a:schemeClr val="tx1"/>
                </a:solidFill>
                <a:latin typeface="Arial Black" panose="020B0A04020102020204" pitchFamily="34" charset="0"/>
              </a:rPr>
            </a:br>
            <a:r>
              <a:rPr lang="ro-RO" sz="2200" b="1" i="1" dirty="0" smtClean="0">
                <a:solidFill>
                  <a:schemeClr val="tx1"/>
                </a:solidFill>
                <a:latin typeface="Arial Black" panose="020B0A04020102020204" pitchFamily="34" charset="0"/>
              </a:rPr>
              <a:t>-  banii nu cresc în copac, ci se câștigă prin muncă cinstită;</a:t>
            </a:r>
            <a:br>
              <a:rPr lang="ro-RO" sz="2200" b="1" i="1" dirty="0" smtClean="0">
                <a:solidFill>
                  <a:schemeClr val="tx1"/>
                </a:solidFill>
                <a:latin typeface="Arial Black" panose="020B0A04020102020204" pitchFamily="34" charset="0"/>
              </a:rPr>
            </a:br>
            <a:r>
              <a:rPr lang="ro-RO" sz="2200" b="1" i="1" dirty="0" smtClean="0">
                <a:solidFill>
                  <a:schemeClr val="tx1"/>
                </a:solidFill>
                <a:latin typeface="Arial Black" panose="020B0A04020102020204" pitchFamily="34" charset="0"/>
              </a:rPr>
              <a:t>-  mediul are nevoie de efortul nostru pentru a fi protejat;</a:t>
            </a:r>
            <a:br>
              <a:rPr lang="ro-RO" sz="2200" b="1" i="1" dirty="0" smtClean="0">
                <a:solidFill>
                  <a:schemeClr val="tx1"/>
                </a:solidFill>
                <a:latin typeface="Arial Black" panose="020B0A04020102020204" pitchFamily="34" charset="0"/>
              </a:rPr>
            </a:br>
            <a:r>
              <a:rPr lang="ro-RO" sz="2200" b="1" i="1" dirty="0" smtClean="0">
                <a:solidFill>
                  <a:schemeClr val="tx1"/>
                </a:solidFill>
                <a:latin typeface="Arial Black" panose="020B0A04020102020204" pitchFamily="34" charset="0"/>
              </a:rPr>
              <a:t>- protejând mediul, economisim;</a:t>
            </a:r>
            <a:br>
              <a:rPr lang="ro-RO" sz="2200" b="1" i="1" dirty="0" smtClean="0">
                <a:solidFill>
                  <a:schemeClr val="tx1"/>
                </a:solidFill>
                <a:latin typeface="Arial Black" panose="020B0A04020102020204" pitchFamily="34" charset="0"/>
              </a:rPr>
            </a:br>
            <a:r>
              <a:rPr lang="ro-RO" sz="2200" b="1" i="1" dirty="0" smtClean="0">
                <a:solidFill>
                  <a:schemeClr val="tx1"/>
                </a:solidFill>
                <a:latin typeface="Arial Black" panose="020B0A04020102020204" pitchFamily="34" charset="0"/>
              </a:rPr>
              <a:t>- fiind atenți la cheltuieli, vom putea economisi;</a:t>
            </a:r>
            <a:br>
              <a:rPr lang="ro-RO" sz="2200" b="1" i="1" dirty="0" smtClean="0">
                <a:solidFill>
                  <a:schemeClr val="tx1"/>
                </a:solidFill>
                <a:latin typeface="Arial Black" panose="020B0A04020102020204" pitchFamily="34" charset="0"/>
              </a:rPr>
            </a:br>
            <a:r>
              <a:rPr lang="ro-RO" sz="2200" b="1" i="1" dirty="0" smtClean="0">
                <a:solidFill>
                  <a:schemeClr val="tx1"/>
                </a:solidFill>
                <a:latin typeface="Arial Black" panose="020B0A04020102020204" pitchFamily="34" charset="0"/>
              </a:rPr>
              <a:t>- pentru orice lucru pe care ni-l dorim, trebuie să plătim.</a:t>
            </a:r>
            <a:br>
              <a:rPr lang="ro-RO" sz="2200" b="1" i="1" dirty="0" smtClean="0">
                <a:solidFill>
                  <a:schemeClr val="tx1"/>
                </a:solidFill>
                <a:latin typeface="Arial Black" panose="020B0A04020102020204" pitchFamily="34" charset="0"/>
              </a:rPr>
            </a:br>
            <a:endParaRPr lang="ro-RO" sz="2200" b="1" i="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151090721"/>
      </p:ext>
    </p:extLst>
  </p:cSld>
  <p:clrMapOvr>
    <a:masterClrMapping/>
  </p:clrMapOvr>
  <p:transition spd="slow" advTm="26497">
    <p:cover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554315">
            <a:off x="88461" y="484600"/>
            <a:ext cx="1754658" cy="106087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1580" y="664615"/>
            <a:ext cx="3266641" cy="269642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4260" y="3879216"/>
            <a:ext cx="3500334" cy="266797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790" y="4060148"/>
            <a:ext cx="3786833" cy="248704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Title 6"/>
          <p:cNvSpPr>
            <a:spLocks noGrp="1"/>
          </p:cNvSpPr>
          <p:nvPr>
            <p:ph type="title"/>
          </p:nvPr>
        </p:nvSpPr>
        <p:spPr>
          <a:xfrm>
            <a:off x="5974260" y="842098"/>
            <a:ext cx="4136081" cy="3037118"/>
          </a:xfrm>
        </p:spPr>
        <p:txBody>
          <a:bodyPr>
            <a:normAutofit/>
          </a:bodyPr>
          <a:lstStyle/>
          <a:p>
            <a:r>
              <a:rPr lang="ro-RO" dirty="0" smtClean="0"/>
              <a:t>	</a:t>
            </a:r>
            <a:r>
              <a:rPr lang="ro-RO" dirty="0" smtClean="0">
                <a:solidFill>
                  <a:schemeClr val="accent2">
                    <a:lumMod val="50000"/>
                  </a:schemeClr>
                </a:solidFill>
              </a:rPr>
              <a:t>Am discutat despre bani, despre cum putem să economisim.</a:t>
            </a:r>
            <a:endParaRPr lang="ro-RO" dirty="0">
              <a:solidFill>
                <a:schemeClr val="accent2">
                  <a:lumMod val="50000"/>
                </a:schemeClr>
              </a:solidFill>
            </a:endParaRPr>
          </a:p>
        </p:txBody>
      </p:sp>
    </p:spTree>
    <p:extLst>
      <p:ext uri="{BB962C8B-B14F-4D97-AF65-F5344CB8AC3E}">
        <p14:creationId xmlns:p14="http://schemas.microsoft.com/office/powerpoint/2010/main" val="1871614997"/>
      </p:ext>
    </p:extLst>
  </p:cSld>
  <p:clrMapOvr>
    <a:masterClrMapping/>
  </p:clrMapOvr>
  <p:transition spd="slow" advTm="5923">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554315">
            <a:off x="88461" y="484600"/>
            <a:ext cx="1754658" cy="1060876"/>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584" r="4707" b="8244"/>
          <a:stretch/>
        </p:blipFill>
        <p:spPr>
          <a:xfrm>
            <a:off x="245890" y="2820906"/>
            <a:ext cx="3099413" cy="360460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8444" y="2820905"/>
            <a:ext cx="2705146" cy="360460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3" y="2030075"/>
            <a:ext cx="4358541" cy="3332757"/>
          </a:xfrm>
          <a:prstGeom prst="rect">
            <a:avLst/>
          </a:prstGeom>
        </p:spPr>
      </p:pic>
      <p:sp>
        <p:nvSpPr>
          <p:cNvPr id="6" name="Title 5"/>
          <p:cNvSpPr>
            <a:spLocks noGrp="1"/>
          </p:cNvSpPr>
          <p:nvPr>
            <p:ph type="title"/>
          </p:nvPr>
        </p:nvSpPr>
        <p:spPr>
          <a:xfrm>
            <a:off x="3345303" y="709275"/>
            <a:ext cx="7342422" cy="1320800"/>
          </a:xfrm>
        </p:spPr>
        <p:txBody>
          <a:bodyPr>
            <a:normAutofit/>
          </a:bodyPr>
          <a:lstStyle/>
          <a:p>
            <a:r>
              <a:rPr lang="ro-RO" b="1" dirty="0" smtClean="0">
                <a:solidFill>
                  <a:schemeClr val="accent2">
                    <a:lumMod val="50000"/>
                  </a:schemeClr>
                </a:solidFill>
                <a:latin typeface="Bodoni MT Black" panose="02070A03080606020203" pitchFamily="18" charset="0"/>
              </a:rPr>
              <a:t>Am sortat banii...</a:t>
            </a:r>
            <a:endParaRPr lang="ro-RO" b="1" dirty="0">
              <a:solidFill>
                <a:schemeClr val="accent2">
                  <a:lumMod val="50000"/>
                </a:schemeClr>
              </a:solidFill>
              <a:latin typeface="Bodoni MT Black" panose="02070A03080606020203" pitchFamily="18" charset="0"/>
            </a:endParaRPr>
          </a:p>
        </p:txBody>
      </p:sp>
    </p:spTree>
    <p:extLst>
      <p:ext uri="{BB962C8B-B14F-4D97-AF65-F5344CB8AC3E}">
        <p14:creationId xmlns:p14="http://schemas.microsoft.com/office/powerpoint/2010/main" val="6227362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6267">
        <p15:prstTrans prst="fracture"/>
      </p:transition>
    </mc:Choice>
    <mc:Fallback>
      <p:transition spd="slow" advTm="6267">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554315">
            <a:off x="88461" y="1127151"/>
            <a:ext cx="1754658" cy="1060876"/>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744" r="11707"/>
          <a:stretch/>
        </p:blipFill>
        <p:spPr>
          <a:xfrm rot="16200000">
            <a:off x="3360673" y="228496"/>
            <a:ext cx="4805066" cy="7663252"/>
          </a:xfrm>
          <a:prstGeom prst="rect">
            <a:avLst/>
          </a:prstGeom>
        </p:spPr>
      </p:pic>
      <p:sp>
        <p:nvSpPr>
          <p:cNvPr id="4" name="Title 3"/>
          <p:cNvSpPr>
            <a:spLocks noGrp="1"/>
          </p:cNvSpPr>
          <p:nvPr>
            <p:ph type="title"/>
          </p:nvPr>
        </p:nvSpPr>
        <p:spPr>
          <a:xfrm>
            <a:off x="2178715" y="315027"/>
            <a:ext cx="6471015" cy="2042573"/>
          </a:xfrm>
        </p:spPr>
        <p:txBody>
          <a:bodyPr/>
          <a:lstStyle/>
          <a:p>
            <a:pPr algn="ctr"/>
            <a:r>
              <a:rPr lang="ro-RO" b="1" dirty="0" smtClean="0">
                <a:solidFill>
                  <a:schemeClr val="accent2">
                    <a:lumMod val="50000"/>
                  </a:schemeClr>
                </a:solidFill>
                <a:latin typeface="Bodoni MT Black" panose="02070A03080606020203" pitchFamily="18" charset="0"/>
              </a:rPr>
              <a:t>Am creat o poveste pe baza imaginilor...</a:t>
            </a:r>
            <a:endParaRPr lang="ro-RO" b="1" dirty="0">
              <a:solidFill>
                <a:schemeClr val="accent2">
                  <a:lumMod val="50000"/>
                </a:schemeClr>
              </a:solidFill>
              <a:latin typeface="Bodoni MT Black" panose="02070A03080606020203" pitchFamily="18" charset="0"/>
            </a:endParaRPr>
          </a:p>
        </p:txBody>
      </p:sp>
    </p:spTree>
    <p:extLst>
      <p:ext uri="{BB962C8B-B14F-4D97-AF65-F5344CB8AC3E}">
        <p14:creationId xmlns:p14="http://schemas.microsoft.com/office/powerpoint/2010/main" val="2032023704"/>
      </p:ext>
    </p:extLst>
  </p:cSld>
  <p:clrMapOvr>
    <a:masterClrMapping/>
  </p:clrMapOvr>
  <mc:AlternateContent xmlns:mc="http://schemas.openxmlformats.org/markup-compatibility/2006">
    <mc:Choice xmlns:p14="http://schemas.microsoft.com/office/powerpoint/2010/main" Requires="p14">
      <p:transition spd="slow" p14:dur="3900" advTm="6113">
        <p14:glitter pattern="hexagon"/>
      </p:transition>
    </mc:Choice>
    <mc:Fallback>
      <p:transition spd="slow" advTm="6113">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554315">
            <a:off x="88461" y="484600"/>
            <a:ext cx="1754658" cy="106087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4773" y="509595"/>
            <a:ext cx="3836567" cy="617663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5015" y="2308202"/>
            <a:ext cx="3298822" cy="439476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954" y="3032526"/>
            <a:ext cx="2755125" cy="3670442"/>
          </a:xfrm>
          <a:prstGeom prst="rect">
            <a:avLst/>
          </a:prstGeom>
        </p:spPr>
      </p:pic>
      <p:sp>
        <p:nvSpPr>
          <p:cNvPr id="6" name="Title 5"/>
          <p:cNvSpPr>
            <a:spLocks noGrp="1"/>
          </p:cNvSpPr>
          <p:nvPr>
            <p:ph type="title"/>
          </p:nvPr>
        </p:nvSpPr>
        <p:spPr>
          <a:xfrm>
            <a:off x="1931580" y="509595"/>
            <a:ext cx="5062344" cy="1520479"/>
          </a:xfrm>
        </p:spPr>
        <p:txBody>
          <a:bodyPr>
            <a:normAutofit/>
          </a:bodyPr>
          <a:lstStyle/>
          <a:p>
            <a:r>
              <a:rPr lang="ro-RO" sz="4000" b="1" dirty="0" smtClean="0">
                <a:solidFill>
                  <a:schemeClr val="accent2">
                    <a:lumMod val="50000"/>
                  </a:schemeClr>
                </a:solidFill>
              </a:rPr>
              <a:t>Împreună am lucrat, </a:t>
            </a:r>
            <a:br>
              <a:rPr lang="ro-RO" sz="4000" b="1" dirty="0" smtClean="0">
                <a:solidFill>
                  <a:schemeClr val="accent2">
                    <a:lumMod val="50000"/>
                  </a:schemeClr>
                </a:solidFill>
              </a:rPr>
            </a:br>
            <a:r>
              <a:rPr lang="ro-RO" sz="4000" b="1" dirty="0" smtClean="0">
                <a:solidFill>
                  <a:schemeClr val="accent2">
                    <a:lumMod val="50000"/>
                  </a:schemeClr>
                </a:solidFill>
              </a:rPr>
              <a:t>Un poster am creat!</a:t>
            </a:r>
            <a:endParaRPr lang="ro-RO" sz="4000" b="1" dirty="0">
              <a:solidFill>
                <a:schemeClr val="accent2">
                  <a:lumMod val="50000"/>
                </a:schemeClr>
              </a:solidFill>
            </a:endParaRPr>
          </a:p>
        </p:txBody>
      </p:sp>
      <p:sp>
        <p:nvSpPr>
          <p:cNvPr id="7" name="Striped Right Arrow 6"/>
          <p:cNvSpPr/>
          <p:nvPr/>
        </p:nvSpPr>
        <p:spPr>
          <a:xfrm rot="19013477">
            <a:off x="3165342" y="5572522"/>
            <a:ext cx="978408" cy="596444"/>
          </a:xfrm>
          <a:prstGeom prst="stripedRightArrow">
            <a:avLst>
              <a:gd name="adj1" fmla="val 50000"/>
              <a:gd name="adj2" fmla="val 51401"/>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 name="Striped Right Arrow 7"/>
          <p:cNvSpPr/>
          <p:nvPr/>
        </p:nvSpPr>
        <p:spPr>
          <a:xfrm rot="19084383">
            <a:off x="7245101" y="4207363"/>
            <a:ext cx="978408" cy="596444"/>
          </a:xfrm>
          <a:prstGeom prst="stripedRightArrow">
            <a:avLst>
              <a:gd name="adj1" fmla="val 50000"/>
              <a:gd name="adj2" fmla="val 51401"/>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3862621702"/>
      </p:ext>
    </p:extLst>
  </p:cSld>
  <p:clrMapOvr>
    <a:masterClrMapping/>
  </p:clrMapOvr>
  <mc:AlternateContent xmlns:mc="http://schemas.openxmlformats.org/markup-compatibility/2006">
    <mc:Choice xmlns:p14="http://schemas.microsoft.com/office/powerpoint/2010/main" Requires="p14">
      <p:transition spd="slow" p14:dur="4000" advTm="5642">
        <p14:vortex dir="r"/>
      </p:transition>
    </mc:Choice>
    <mc:Fallback>
      <p:transition spd="slow" advTm="5642">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554315">
            <a:off x="88461" y="484600"/>
            <a:ext cx="1754658" cy="106087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083059" y="380756"/>
            <a:ext cx="4266912" cy="8052684"/>
          </a:xfrm>
          <a:prstGeom prst="rect">
            <a:avLst/>
          </a:prstGeom>
        </p:spPr>
      </p:pic>
      <p:sp>
        <p:nvSpPr>
          <p:cNvPr id="4" name="Title 3"/>
          <p:cNvSpPr>
            <a:spLocks noGrp="1"/>
          </p:cNvSpPr>
          <p:nvPr>
            <p:ph type="title"/>
          </p:nvPr>
        </p:nvSpPr>
        <p:spPr>
          <a:xfrm>
            <a:off x="2397210" y="609600"/>
            <a:ext cx="6876791" cy="1320800"/>
          </a:xfrm>
        </p:spPr>
        <p:txBody>
          <a:bodyPr/>
          <a:lstStyle/>
          <a:p>
            <a:r>
              <a:rPr lang="ro-RO" b="1" dirty="0" smtClean="0">
                <a:solidFill>
                  <a:schemeClr val="accent2">
                    <a:lumMod val="50000"/>
                  </a:schemeClr>
                </a:solidFill>
                <a:latin typeface="Bodoni MT Black" panose="02070A03080606020203" pitchFamily="18" charset="0"/>
              </a:rPr>
              <a:t>Am plantat în recipiente reciclate, economisind...</a:t>
            </a:r>
            <a:endParaRPr lang="ro-RO" b="1" dirty="0">
              <a:solidFill>
                <a:schemeClr val="accent2">
                  <a:lumMod val="50000"/>
                </a:schemeClr>
              </a:solidFill>
              <a:latin typeface="Bodoni MT Black" panose="02070A03080606020203" pitchFamily="18" charset="0"/>
            </a:endParaRPr>
          </a:p>
        </p:txBody>
      </p:sp>
    </p:spTree>
    <p:extLst>
      <p:ext uri="{BB962C8B-B14F-4D97-AF65-F5344CB8AC3E}">
        <p14:creationId xmlns:p14="http://schemas.microsoft.com/office/powerpoint/2010/main" val="4220655306"/>
      </p:ext>
    </p:extLst>
  </p:cSld>
  <p:clrMapOvr>
    <a:masterClrMapping/>
  </p:clrMapOvr>
  <mc:AlternateContent xmlns:mc="http://schemas.openxmlformats.org/markup-compatibility/2006">
    <mc:Choice xmlns:p14="http://schemas.microsoft.com/office/powerpoint/2010/main" Requires="p14">
      <p:transition spd="slow" p14:dur="1500" advTm="6382">
        <p14:window dir="vert"/>
      </p:transition>
    </mc:Choice>
    <mc:Fallback>
      <p:transition spd="slow" advTm="6382">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554315">
            <a:off x="88461" y="484600"/>
            <a:ext cx="1754658" cy="106087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790" y="2396319"/>
            <a:ext cx="3803918" cy="413943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6050" y="2396319"/>
            <a:ext cx="3297952" cy="4090978"/>
          </a:xfrm>
          <a:prstGeom prst="rect">
            <a:avLst/>
          </a:prstGeom>
        </p:spPr>
      </p:pic>
      <p:sp>
        <p:nvSpPr>
          <p:cNvPr id="5" name="Title 4"/>
          <p:cNvSpPr>
            <a:spLocks noGrp="1"/>
          </p:cNvSpPr>
          <p:nvPr>
            <p:ph type="title"/>
          </p:nvPr>
        </p:nvSpPr>
        <p:spPr>
          <a:xfrm>
            <a:off x="2125362" y="609600"/>
            <a:ext cx="7148640" cy="1320800"/>
          </a:xfrm>
        </p:spPr>
        <p:txBody>
          <a:bodyPr>
            <a:normAutofit fontScale="90000"/>
          </a:bodyPr>
          <a:lstStyle/>
          <a:p>
            <a:r>
              <a:rPr lang="ro-RO" b="1" dirty="0" smtClean="0">
                <a:solidFill>
                  <a:schemeClr val="accent2">
                    <a:lumMod val="50000"/>
                  </a:schemeClr>
                </a:solidFill>
                <a:latin typeface="Bodoni MT Black" panose="02070A03080606020203" pitchFamily="18" charset="0"/>
              </a:rPr>
              <a:t>Am vizitat fabrica de instrumente muzicale, unde am învățat despre arta valorificării lemnului ...</a:t>
            </a:r>
            <a:endParaRPr lang="ro-RO" b="1" dirty="0">
              <a:solidFill>
                <a:schemeClr val="accent2">
                  <a:lumMod val="50000"/>
                </a:schemeClr>
              </a:solidFill>
              <a:latin typeface="Bodoni MT Black" panose="02070A03080606020203" pitchFamily="18" charset="0"/>
            </a:endParaRPr>
          </a:p>
        </p:txBody>
      </p:sp>
    </p:spTree>
    <p:extLst>
      <p:ext uri="{BB962C8B-B14F-4D97-AF65-F5344CB8AC3E}">
        <p14:creationId xmlns:p14="http://schemas.microsoft.com/office/powerpoint/2010/main" val="21239425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6468">
        <p15:prstTrans prst="pageCurlDouble"/>
      </p:transition>
    </mc:Choice>
    <mc:Fallback>
      <p:transition spd="slow" advTm="6468">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035" y="5290555"/>
            <a:ext cx="1754658" cy="106087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82373">
            <a:off x="-162912" y="1051479"/>
            <a:ext cx="5066270" cy="3052625"/>
          </a:xfrm>
          <a:prstGeom prst="ellipse">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4332873" y="2809979"/>
            <a:ext cx="3227213" cy="4824888"/>
          </a:xfrm>
          <a:prstGeom prst="ellipse">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986807">
            <a:off x="8360247" y="739229"/>
            <a:ext cx="3525128" cy="4700170"/>
          </a:xfrm>
          <a:prstGeom prst="ellipse">
            <a:avLst/>
          </a:prstGeom>
          <a:ln>
            <a:noFill/>
          </a:ln>
          <a:effectLst>
            <a:softEdge rad="112500"/>
          </a:effectLst>
        </p:spPr>
      </p:pic>
      <p:sp>
        <p:nvSpPr>
          <p:cNvPr id="6" name="Title 5"/>
          <p:cNvSpPr>
            <a:spLocks noGrp="1"/>
          </p:cNvSpPr>
          <p:nvPr>
            <p:ph type="title"/>
          </p:nvPr>
        </p:nvSpPr>
        <p:spPr>
          <a:xfrm>
            <a:off x="2916195" y="225967"/>
            <a:ext cx="6636636" cy="1320800"/>
          </a:xfrm>
        </p:spPr>
        <p:txBody>
          <a:bodyPr>
            <a:noAutofit/>
          </a:bodyPr>
          <a:lstStyle/>
          <a:p>
            <a:pPr algn="ctr"/>
            <a:r>
              <a:rPr lang="ro-RO" sz="3200" b="1" dirty="0" smtClean="0">
                <a:solidFill>
                  <a:schemeClr val="accent2">
                    <a:lumMod val="50000"/>
                  </a:schemeClr>
                </a:solidFill>
              </a:rPr>
              <a:t>Am învățat despre apă și importanța ei, despre cum putem economisi folosind apa cu responsabilitate...</a:t>
            </a:r>
            <a:br>
              <a:rPr lang="ro-RO" sz="3200" b="1" dirty="0" smtClean="0">
                <a:solidFill>
                  <a:schemeClr val="accent2">
                    <a:lumMod val="50000"/>
                  </a:schemeClr>
                </a:solidFill>
              </a:rPr>
            </a:br>
            <a:r>
              <a:rPr lang="ro-RO" b="1" u="sng" dirty="0" smtClean="0">
                <a:solidFill>
                  <a:schemeClr val="accent2">
                    <a:lumMod val="50000"/>
                  </a:schemeClr>
                </a:solidFill>
              </a:rPr>
              <a:t>Economisește! </a:t>
            </a:r>
            <a:br>
              <a:rPr lang="ro-RO" b="1" u="sng" dirty="0" smtClean="0">
                <a:solidFill>
                  <a:schemeClr val="accent2">
                    <a:lumMod val="50000"/>
                  </a:schemeClr>
                </a:solidFill>
              </a:rPr>
            </a:br>
            <a:r>
              <a:rPr lang="ro-RO" b="1" u="sng" dirty="0" smtClean="0">
                <a:solidFill>
                  <a:schemeClr val="accent2">
                    <a:lumMod val="50000"/>
                  </a:schemeClr>
                </a:solidFill>
              </a:rPr>
              <a:t>Apa prețuiește!</a:t>
            </a:r>
            <a:endParaRPr lang="ro-RO" b="1" u="sng" dirty="0">
              <a:solidFill>
                <a:schemeClr val="accent2">
                  <a:lumMod val="50000"/>
                </a:schemeClr>
              </a:solidFill>
            </a:endParaRPr>
          </a:p>
        </p:txBody>
      </p:sp>
    </p:spTree>
    <p:extLst>
      <p:ext uri="{BB962C8B-B14F-4D97-AF65-F5344CB8AC3E}">
        <p14:creationId xmlns:p14="http://schemas.microsoft.com/office/powerpoint/2010/main" val="348645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6157">
        <p15:prstTrans prst="airplane"/>
      </p:transition>
    </mc:Choice>
    <mc:Fallback>
      <p:transition spd="slow" advTm="6157">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199</TotalTime>
  <Words>86</Words>
  <Application>Microsoft Office PowerPoint</Application>
  <PresentationFormat>Widescreen</PresentationFormat>
  <Paragraphs>17</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Algerian</vt:lpstr>
      <vt:lpstr>Arial</vt:lpstr>
      <vt:lpstr>Arial Black</vt:lpstr>
      <vt:lpstr>Bodoni MT Black</vt:lpstr>
      <vt:lpstr>Times New Roman</vt:lpstr>
      <vt:lpstr>Trebuchet MS</vt:lpstr>
      <vt:lpstr>Wingdings 3</vt:lpstr>
      <vt:lpstr>Facet</vt:lpstr>
      <vt:lpstr>GRUPA FLUTURAȘILOR CADRE DIDACTICE:  - PROF. ÎNV. PREȘC.  GLIGA AURELIA-RAMONA - PROF. ÎNV. PREȘC. CIRILESCU MARINELA  GRUPA ARICILOR CADRE DIDACTICE:  - PROF. ÎNV. PREȘC. SÜTŐ TÜNDE - PROF. ÎNV. PREȘC. FÖLDVÁRI ADÉL  </vt:lpstr>
      <vt:lpstr> Planifică-ți banii, plantează-ți viitorul”                  20-26 martie 2023   SĂPTĂMÂNA MONDIALĂ A BANILOR a coincis, în unitatea noastră, cu SĂPTĂMÂNA VERDE.   Am încercat să îmbinăm aceste două teme în mod armonios, astfel încât copiii să învețe atât despre necesitatea protejării mediului, cât și despre importanța, respectiv valoarea banilor.   Prin activități variate, micuții noștri au învățat că: -  banii nu cresc în copac, ci se câștigă prin muncă cinstită; -  mediul are nevoie de efortul nostru pentru a fi protejat; - protejând mediul, economisim; - fiind atenți la cheltuieli, vom putea economisi; - pentru orice lucru pe care ni-l dorim, trebuie să plătim. </vt:lpstr>
      <vt:lpstr> Am discutat despre bani, despre cum putem să economisim.</vt:lpstr>
      <vt:lpstr>Am sortat banii...</vt:lpstr>
      <vt:lpstr>Am creat o poveste pe baza imaginilor...</vt:lpstr>
      <vt:lpstr>Împreună am lucrat,  Un poster am creat!</vt:lpstr>
      <vt:lpstr>Am plantat în recipiente reciclate, economisind...</vt:lpstr>
      <vt:lpstr>Am vizitat fabrica de instrumente muzicale, unde am învățat despre arta valorificării lemnului ...</vt:lpstr>
      <vt:lpstr>Am învățat despre apă și importanța ei, despre cum putem economisi folosind apa cu responsabilitate... Economisește!  Apa prețuiește!</vt:lpstr>
      <vt:lpstr>Jucării eco am creat și „De-a Magazinul” ne-am jucat...</vt:lpstr>
      <vt:lpstr>Cu Wordwall ne-am distrat… Multe lucruri noi am învățat!</vt:lpstr>
      <vt:lpstr>20-26 MARTIE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GRUPA FLUTURAȘILOR</dc:title>
  <dc:creator>Familia Gliga</dc:creator>
  <cp:lastModifiedBy>Familia Gliga</cp:lastModifiedBy>
  <cp:revision>23</cp:revision>
  <dcterms:created xsi:type="dcterms:W3CDTF">2023-03-20T20:00:38Z</dcterms:created>
  <dcterms:modified xsi:type="dcterms:W3CDTF">2023-03-27T19:58:41Z</dcterms:modified>
</cp:coreProperties>
</file>