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98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73251B8-E6AE-41F8-A351-E71472523458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5504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803EBA4-8652-461A-9A5E-E23558790E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2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100D27-988C-45EF-BC8D-41E7DB9476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231057-0195-4F09-BD5C-6E84525DD0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3B7318-E7AF-44BE-B1D9-50ED37DA84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B22A3A-B504-4A2E-A92B-35DC056FC5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A9FC97-1485-43FF-87F9-1851A63F3B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554B6C-73B1-4D3F-B04A-034BB68766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6C5A72-6DE3-4242-B304-4F50EE4EDE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993B4F-0D3E-4924-8CDF-D457B467D5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61CCBF-5B09-47A8-A570-D9231DD9EF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B1A255-9A89-4E1D-9365-32CB359294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7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9DC9A5-C99F-419B-8EF2-D74CE54EB5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FB6AC3-BEDC-4BB7-90B6-7256C92531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C2DE73-244D-472A-9B16-D440541138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E3A1D5-FE65-4B78-986E-EBB2042224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53BE45-43E6-4AA1-A2D6-E060DDF272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6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4A2791-D3C5-4515-947D-478BB09D63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D88CC8-CEA8-41FE-8C25-49EC3D5A67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9C8D00-3415-43C0-AB40-E869A69BB7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5C08ED-770F-462B-82F1-2082BF11A5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5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46B8E0-34C6-4D22-ABC1-41C758B343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AF45CD-873D-4F72-8905-0D8ACE0029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5D61BB-D751-441D-A971-53E8505E4E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2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29F2818-CF9D-41C3-A5F9-4E4C54EA84E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83191C4-7F03-4FFD-92F4-33E3E0640FA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1" i="1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246600"/>
            <a:ext cx="9071640" cy="137195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>
                <a:latin typeface="Arial" pitchFamily="34"/>
                <a:cs typeface="Arial" pitchFamily="34"/>
              </a:rPr>
              <a:t>Ş</a:t>
            </a:r>
            <a:r>
              <a:rPr lang="en-US" sz="3200"/>
              <a:t>coala Gimnazial</a:t>
            </a:r>
            <a:r>
              <a:rPr lang="en-US" sz="3200">
                <a:latin typeface="Arial" pitchFamily="34"/>
                <a:cs typeface="Arial" pitchFamily="34"/>
              </a:rPr>
              <a:t>ă</a:t>
            </a:r>
            <a:br>
              <a:rPr lang="en-US" sz="3200">
                <a:latin typeface="Arial" pitchFamily="34"/>
                <a:cs typeface="Arial" pitchFamily="34"/>
              </a:rPr>
            </a:br>
            <a:r>
              <a:rPr lang="en-US" sz="3200"/>
              <a:t> ,,C</a:t>
            </a:r>
            <a:r>
              <a:rPr lang="en-US" sz="3200">
                <a:latin typeface="Arial" pitchFamily="34"/>
                <a:cs typeface="Arial" pitchFamily="34"/>
              </a:rPr>
              <a:t>ă</a:t>
            </a:r>
            <a:r>
              <a:rPr lang="en-US" sz="3200"/>
              <a:t>pitan Aviator Constantin M. Cantacuzino”</a:t>
            </a:r>
            <a:br>
              <a:rPr lang="en-US" sz="3200"/>
            </a:br>
            <a:r>
              <a:rPr lang="en-US" sz="3200"/>
              <a:t>Jilavele - Ialomi</a:t>
            </a:r>
            <a:r>
              <a:rPr lang="en-US" sz="3200">
                <a:latin typeface="Arial" pitchFamily="34"/>
                <a:cs typeface="Arial" pitchFamily="34"/>
              </a:rPr>
              <a:t>ţ</a:t>
            </a:r>
            <a:r>
              <a:rPr lang="en-US" sz="3200"/>
              <a:t>a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03999" y="1421857"/>
            <a:ext cx="9071640" cy="5683607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endParaRPr lang="en-US" dirty="0">
              <a:latin typeface="Albany" pitchFamily="18"/>
            </a:endParaRPr>
          </a:p>
          <a:p>
            <a:pPr marL="0" lvl="0" indent="-216000" algn="ctr">
              <a:buNone/>
            </a:pPr>
            <a:endParaRPr lang="en-US" dirty="0">
              <a:latin typeface="Albany" pitchFamily="18"/>
            </a:endParaRPr>
          </a:p>
          <a:p>
            <a:pPr marL="0" lvl="0" indent="-216000" algn="ctr">
              <a:buNone/>
            </a:pPr>
            <a:r>
              <a:rPr lang="en-US" dirty="0">
                <a:latin typeface="Albany" pitchFamily="18"/>
              </a:rPr>
              <a:t>EDUCA</a:t>
            </a:r>
            <a:r>
              <a:rPr lang="en-US" dirty="0">
                <a:latin typeface="Arial" pitchFamily="34"/>
                <a:cs typeface="Arial" pitchFamily="34"/>
              </a:rPr>
              <a:t>Ţ</a:t>
            </a:r>
            <a:r>
              <a:rPr lang="en-US" dirty="0">
                <a:latin typeface="Albany" pitchFamily="18"/>
              </a:rPr>
              <a:t>IE FINANCIAR</a:t>
            </a:r>
            <a:r>
              <a:rPr lang="en-US" dirty="0">
                <a:latin typeface="Arial" pitchFamily="34"/>
                <a:cs typeface="Arial" pitchFamily="34"/>
              </a:rPr>
              <a:t>Ă</a:t>
            </a:r>
            <a:r>
              <a:rPr lang="en-US" dirty="0">
                <a:latin typeface="Albany" pitchFamily="18"/>
              </a:rPr>
              <a:t> PRIN JOC</a:t>
            </a:r>
          </a:p>
          <a:p>
            <a:pPr marL="0" lvl="0" indent="-216000" algn="ctr">
              <a:buNone/>
            </a:pPr>
            <a:r>
              <a:rPr lang="en-US" dirty="0">
                <a:latin typeface="Albany" pitchFamily="18"/>
              </a:rPr>
              <a:t> EXEMPLE DE BUN</a:t>
            </a:r>
            <a:r>
              <a:rPr lang="en-US" dirty="0">
                <a:latin typeface="Arial" pitchFamily="34"/>
                <a:cs typeface="Arial" pitchFamily="34"/>
              </a:rPr>
              <a:t>Ă</a:t>
            </a:r>
            <a:r>
              <a:rPr lang="en-US" dirty="0">
                <a:latin typeface="Albany" pitchFamily="18"/>
              </a:rPr>
              <a:t>  PRACTIC</a:t>
            </a:r>
            <a:r>
              <a:rPr lang="en-US" dirty="0">
                <a:latin typeface="Arial" pitchFamily="34"/>
                <a:cs typeface="Arial" pitchFamily="34"/>
              </a:rPr>
              <a:t>Ă</a:t>
            </a:r>
          </a:p>
          <a:p>
            <a:pPr marL="0" lvl="0" indent="-216000" algn="ctr">
              <a:buNone/>
            </a:pPr>
            <a:r>
              <a:rPr lang="en-US" dirty="0">
                <a:latin typeface="Arial" pitchFamily="34"/>
                <a:cs typeface="Arial" pitchFamily="34"/>
              </a:rPr>
              <a:t>CLASA </a:t>
            </a:r>
            <a:r>
              <a:rPr lang="en-US" dirty="0" smtClean="0">
                <a:latin typeface="Arial" pitchFamily="34"/>
                <a:cs typeface="Arial" pitchFamily="34"/>
              </a:rPr>
              <a:t>a II-a </a:t>
            </a:r>
            <a:r>
              <a:rPr lang="en-US" dirty="0">
                <a:latin typeface="Arial" pitchFamily="34"/>
                <a:cs typeface="Arial" pitchFamily="34"/>
              </a:rPr>
              <a:t>- </a:t>
            </a:r>
            <a:r>
              <a:rPr lang="en-US" dirty="0" smtClean="0">
                <a:latin typeface="Arial" pitchFamily="34"/>
                <a:cs typeface="Arial" pitchFamily="34"/>
              </a:rPr>
              <a:t>2022-2023</a:t>
            </a:r>
            <a:endParaRPr lang="en-US" dirty="0">
              <a:latin typeface="Arial" pitchFamily="34"/>
              <a:cs typeface="Arial" pitchFamily="34"/>
            </a:endParaRPr>
          </a:p>
          <a:p>
            <a:pPr marL="0" lvl="0" indent="-216000" algn="ctr">
              <a:buNone/>
            </a:pPr>
            <a:endParaRPr lang="en-US" dirty="0">
              <a:latin typeface="Arial" pitchFamily="34"/>
              <a:cs typeface="Arial" pitchFamily="34"/>
            </a:endParaRPr>
          </a:p>
          <a:p>
            <a:pPr marL="0" lvl="0" indent="-216000" algn="ctr">
              <a:buNone/>
            </a:pPr>
            <a:endParaRPr lang="en-US" dirty="0">
              <a:latin typeface="Arial" pitchFamily="34"/>
              <a:cs typeface="Arial" pitchFamily="34"/>
            </a:endParaRPr>
          </a:p>
          <a:p>
            <a:pPr marL="0" lvl="0" indent="-216000" algn="r">
              <a:buNone/>
            </a:pPr>
            <a:r>
              <a:rPr lang="en-US" sz="2600" dirty="0">
                <a:latin typeface="Arial" pitchFamily="34"/>
                <a:cs typeface="Arial" pitchFamily="34"/>
              </a:rPr>
              <a:t>PROF.INV.PRIMAR,</a:t>
            </a:r>
          </a:p>
          <a:p>
            <a:pPr marL="0" lvl="0" indent="-216000" algn="r">
              <a:buNone/>
            </a:pPr>
            <a:r>
              <a:rPr lang="en-US" sz="2600" dirty="0">
                <a:latin typeface="Arial" pitchFamily="34"/>
                <a:cs typeface="Arial" pitchFamily="34"/>
              </a:rPr>
              <a:t>LĂZĂRICĂ TEODORA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WhatsApp Image 2023-01-03 at 10.10.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2" y="655637"/>
            <a:ext cx="78486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3388" y="6523037"/>
            <a:ext cx="5307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dirty="0">
                <a:solidFill>
                  <a:schemeClr val="bg1"/>
                </a:solidFill>
              </a:rPr>
              <a:t>Multumim d-nei Ligia Golosoiu pentru auxiliar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TROCUL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64229" y="1036637"/>
            <a:ext cx="4185633" cy="30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-1" r="35300"/>
          <a:stretch/>
        </p:blipFill>
        <p:spPr>
          <a:xfrm>
            <a:off x="735612" y="4046237"/>
            <a:ext cx="4569126" cy="283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19120" y="351119"/>
            <a:ext cx="9071640" cy="76944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600" dirty="0" err="1"/>
              <a:t>Educatie</a:t>
            </a:r>
            <a:r>
              <a:rPr lang="en-US" sz="2600" dirty="0"/>
              <a:t> </a:t>
            </a:r>
            <a:r>
              <a:rPr lang="en-US" sz="2600" dirty="0" err="1"/>
              <a:t>financiara</a:t>
            </a:r>
            <a:r>
              <a:rPr lang="en-US" sz="2600" dirty="0"/>
              <a:t> </a:t>
            </a:r>
            <a:r>
              <a:rPr lang="en-US" sz="2600" dirty="0" err="1"/>
              <a:t>prin</a:t>
            </a:r>
            <a:r>
              <a:rPr lang="en-US" sz="2600" dirty="0"/>
              <a:t> </a:t>
            </a:r>
            <a:r>
              <a:rPr lang="en-US" sz="2600" dirty="0" err="1"/>
              <a:t>joc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400" dirty="0" err="1"/>
              <a:t>recit</a:t>
            </a:r>
            <a:r>
              <a:rPr lang="en-US" sz="2400" dirty="0" err="1">
                <a:latin typeface="Segoe UI" pitchFamily="18"/>
                <a:ea typeface="Segoe UI" pitchFamily="2"/>
                <a:cs typeface="Segoe UI" pitchFamily="2"/>
              </a:rPr>
              <a:t>ă</a:t>
            </a:r>
            <a:r>
              <a:rPr lang="en-US" sz="2400" dirty="0" err="1"/>
              <a:t>m</a:t>
            </a:r>
            <a:r>
              <a:rPr lang="en-US" sz="2400" dirty="0"/>
              <a:t>  </a:t>
            </a:r>
            <a:r>
              <a:rPr lang="en-US" sz="2400" dirty="0" err="1"/>
              <a:t>poezia</a:t>
            </a:r>
            <a:r>
              <a:rPr lang="en-US" sz="2400" dirty="0"/>
              <a:t> </a:t>
            </a:r>
            <a:r>
              <a:rPr lang="en-US" sz="2400" dirty="0" smtClean="0"/>
              <a:t>,</a:t>
            </a:r>
            <a:r>
              <a:rPr lang="en-US" sz="2400" dirty="0" err="1" smtClean="0"/>
              <a:t>Trocul</a:t>
            </a:r>
            <a:r>
              <a:rPr lang="en-US" sz="2400" dirty="0"/>
              <a:t>, </a:t>
            </a:r>
            <a:r>
              <a:rPr lang="en-US" sz="2400" dirty="0" err="1"/>
              <a:t>lucr</a:t>
            </a:r>
            <a:r>
              <a:rPr lang="en-US" sz="2400" dirty="0" err="1">
                <a:latin typeface="Segoe UI" pitchFamily="18"/>
                <a:ea typeface="Segoe UI" pitchFamily="2"/>
                <a:cs typeface="Segoe UI" pitchFamily="2"/>
              </a:rPr>
              <a:t>ă</a:t>
            </a:r>
            <a:r>
              <a:rPr lang="en-US" sz="2400" dirty="0" err="1"/>
              <a:t>m</a:t>
            </a:r>
            <a:r>
              <a:rPr lang="en-US" sz="2400" dirty="0"/>
              <a:t> </a:t>
            </a:r>
            <a:r>
              <a:rPr lang="en-US" sz="2400" dirty="0" err="1"/>
              <a:t>fise</a:t>
            </a:r>
            <a:r>
              <a:rPr lang="en-US" sz="2400" dirty="0"/>
              <a:t> ,</a:t>
            </a:r>
            <a:r>
              <a:rPr lang="en-US" sz="2400" dirty="0" err="1"/>
              <a:t>vizion</a:t>
            </a:r>
            <a:r>
              <a:rPr lang="en-US" sz="2400" dirty="0" err="1">
                <a:latin typeface="Segoe UI" pitchFamily="18"/>
                <a:ea typeface="Segoe UI" pitchFamily="2"/>
                <a:cs typeface="Segoe UI" pitchFamily="2"/>
              </a:rPr>
              <a:t>ă</a:t>
            </a:r>
            <a:r>
              <a:rPr lang="en-US" sz="2400" dirty="0" err="1"/>
              <a:t>m</a:t>
            </a:r>
            <a:r>
              <a:rPr lang="en-US" sz="2400" dirty="0"/>
              <a:t>, </a:t>
            </a:r>
            <a:r>
              <a:rPr lang="en-US" sz="2400" dirty="0" err="1"/>
              <a:t>acumul</a:t>
            </a:r>
            <a:r>
              <a:rPr lang="en-US" sz="2400" dirty="0" err="1">
                <a:latin typeface="Segoe UI" pitchFamily="18"/>
                <a:ea typeface="Segoe UI" pitchFamily="2"/>
                <a:cs typeface="Segoe UI" pitchFamily="2"/>
              </a:rPr>
              <a:t>ă</a:t>
            </a:r>
            <a:r>
              <a:rPr lang="en-US" sz="2400" dirty="0" err="1"/>
              <a:t>m</a:t>
            </a:r>
            <a:r>
              <a:rPr lang="en-US" sz="2400" dirty="0"/>
              <a:t> </a:t>
            </a:r>
            <a:r>
              <a:rPr lang="en-US" sz="2400" dirty="0" err="1"/>
              <a:t>cunostinte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3818" y="1722437"/>
            <a:ext cx="4083094" cy="475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92712" y="2560637"/>
            <a:ext cx="4224767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Povestea monedei</a:t>
            </a:r>
            <a:br>
              <a:rPr lang="en-US"/>
            </a:br>
            <a:r>
              <a:rPr lang="en-US"/>
              <a:t>,,</a:t>
            </a:r>
            <a:r>
              <a:rPr lang="en-US" sz="2600"/>
              <a:t>PUSCULITA MEA''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5912" y="2334321"/>
            <a:ext cx="4614402" cy="350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16091" y="2194559"/>
            <a:ext cx="3898061" cy="4861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8274239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000"/>
              <a:t>BANII. MONEDE .BANCNOTE</a:t>
            </a:r>
            <a:br>
              <a:rPr lang="en-US" sz="2000"/>
            </a:br>
            <a:r>
              <a:rPr lang="en-US" sz="2000"/>
              <a:t>BANCA NATIONALA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1158" y="1722437"/>
            <a:ext cx="3699553" cy="531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73712" y="2258094"/>
            <a:ext cx="3297600" cy="3291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2000"/>
              <a:t>BANII. MONEDE .BANCNOTE</a:t>
            </a:r>
            <a:br>
              <a:rPr lang="en-US" sz="2000"/>
            </a:br>
            <a:r>
              <a:rPr lang="en-US" sz="2000"/>
              <a:t>recunoastere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9912" y="1189037"/>
            <a:ext cx="6400800" cy="555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200" dirty="0" err="1"/>
              <a:t>Joc</a:t>
            </a:r>
            <a:r>
              <a:rPr lang="en-US" sz="2200" dirty="0"/>
              <a:t> </a:t>
            </a:r>
            <a:r>
              <a:rPr lang="en-US" sz="2200" dirty="0" smtClean="0"/>
              <a:t> de </a:t>
            </a:r>
            <a:r>
              <a:rPr lang="en-US" sz="2200" dirty="0" err="1" smtClean="0"/>
              <a:t>rol</a:t>
            </a:r>
            <a:r>
              <a:rPr lang="en-US" sz="2200" dirty="0" smtClean="0"/>
              <a:t>  ,,</a:t>
            </a:r>
            <a:r>
              <a:rPr lang="en-US" sz="2200" dirty="0"/>
              <a:t>LA MAGAZIN!''</a:t>
            </a:r>
            <a:br>
              <a:rPr lang="en-US" sz="2200" dirty="0"/>
            </a:br>
            <a:r>
              <a:rPr lang="en-US" sz="2200" dirty="0"/>
              <a:t>CUMPARAM PRODUSE, PLATIM, PRIMIM REST SI BON FISCAL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06712" y="2377439"/>
            <a:ext cx="5181600" cy="448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97512" y="1297352"/>
            <a:ext cx="3846239" cy="386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25512" y="3856037"/>
            <a:ext cx="3566160" cy="26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WhatsApp Image 2023-01-03 at 10.09.0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2" y="141763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brow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51</Words>
  <Application>Microsoft Office PowerPoint</Application>
  <PresentationFormat>Custom</PresentationFormat>
  <Paragraphs>17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</vt:lpstr>
      <vt:lpstr>lyt-brown</vt:lpstr>
      <vt:lpstr>Şcoala Gimnazială  ,,Căpitan Aviator Constantin M. Cantacuzino” Jilavele - Ialomiţa</vt:lpstr>
      <vt:lpstr>TROCUL</vt:lpstr>
      <vt:lpstr>Educatie financiara prin joc recităm  poezia ,Trocul, lucrăm fise ,vizionăm, acumulăm cunostinte</vt:lpstr>
      <vt:lpstr>Povestea monedei ,,PUSCULITA MEA''</vt:lpstr>
      <vt:lpstr>BANII. MONEDE .BANCNOTE BANCA NATIONALA</vt:lpstr>
      <vt:lpstr>BANII. MONEDE .BANCNOTE recunoastere</vt:lpstr>
      <vt:lpstr>Joc  de rol  ,,LA MAGAZIN!'' CUMPARAM PRODUSE, PLATIM, PRIMIM REST SI BON FISCAL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Şcoala Gimnazială  ,,Căpitan Aviator Constantin M. Cantacuzino” Jilavele - Ialomiţa</dc:title>
  <dc:creator>admin</dc:creator>
  <cp:lastModifiedBy>admin</cp:lastModifiedBy>
  <cp:revision>25</cp:revision>
  <dcterms:created xsi:type="dcterms:W3CDTF">2022-01-01T15:18:49Z</dcterms:created>
  <dcterms:modified xsi:type="dcterms:W3CDTF">2023-01-03T09:15:36Z</dcterms:modified>
</cp:coreProperties>
</file>