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3" r:id="rId7"/>
    <p:sldId id="264" r:id="rId8"/>
    <p:sldId id="265" r:id="rId9"/>
    <p:sldId id="259" r:id="rId10"/>
    <p:sldId id="278" r:id="rId11"/>
    <p:sldId id="279" r:id="rId12"/>
    <p:sldId id="280" r:id="rId13"/>
    <p:sldId id="260" r:id="rId14"/>
    <p:sldId id="269" r:id="rId15"/>
    <p:sldId id="270" r:id="rId16"/>
    <p:sldId id="281" r:id="rId17"/>
    <p:sldId id="271" r:id="rId18"/>
    <p:sldId id="272" r:id="rId19"/>
    <p:sldId id="273" r:id="rId20"/>
    <p:sldId id="274" r:id="rId21"/>
    <p:sldId id="282" r:id="rId22"/>
    <p:sldId id="275" r:id="rId23"/>
    <p:sldId id="276" r:id="rId24"/>
    <p:sldId id="285" r:id="rId25"/>
    <p:sldId id="283" r:id="rId26"/>
    <p:sldId id="284" r:id="rId27"/>
    <p:sldId id="277" r:id="rId28"/>
    <p:sldId id="286" r:id="rId29"/>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BED9BBB-8706-4DD0-B8A9-846BFBC15EAB}">
          <p14:sldIdLst>
            <p14:sldId id="256"/>
            <p14:sldId id="257"/>
            <p14:sldId id="258"/>
            <p14:sldId id="261"/>
            <p14:sldId id="262"/>
            <p14:sldId id="263"/>
            <p14:sldId id="264"/>
            <p14:sldId id="265"/>
            <p14:sldId id="259"/>
            <p14:sldId id="278"/>
            <p14:sldId id="279"/>
            <p14:sldId id="280"/>
            <p14:sldId id="260"/>
            <p14:sldId id="269"/>
          </p14:sldIdLst>
        </p14:section>
        <p14:section name="Untitled Section" id="{19355AD7-268E-42C9-8DB3-2E9D08020103}">
          <p14:sldIdLst>
            <p14:sldId id="270"/>
            <p14:sldId id="281"/>
            <p14:sldId id="271"/>
            <p14:sldId id="272"/>
            <p14:sldId id="273"/>
            <p14:sldId id="274"/>
            <p14:sldId id="282"/>
            <p14:sldId id="275"/>
            <p14:sldId id="276"/>
            <p14:sldId id="285"/>
            <p14:sldId id="283"/>
            <p14:sldId id="284"/>
            <p14:sldId id="277"/>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48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772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A26BD9FD-FF2F-45DB-87D7-045969A5C563}" type="datetimeFigureOut">
              <a:rPr lang="ro-RO" smtClean="0"/>
              <a:t>07.11.2022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77837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491942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5124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3020859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38909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3063696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22266545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252174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70953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BD9FD-FF2F-45DB-87D7-045969A5C563}" type="datetimeFigureOut">
              <a:rPr lang="ro-RO" smtClean="0"/>
              <a:t>07.11.2022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68664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6BD9FD-FF2F-45DB-87D7-045969A5C563}"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399980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6BD9FD-FF2F-45DB-87D7-045969A5C563}" type="datetimeFigureOut">
              <a:rPr lang="ro-RO" smtClean="0"/>
              <a:t>07.11.2022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632266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6BD9FD-FF2F-45DB-87D7-045969A5C563}" type="datetimeFigureOut">
              <a:rPr lang="ro-RO" smtClean="0"/>
              <a:t>07.11.2022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3940998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BD9FD-FF2F-45DB-87D7-045969A5C563}" type="datetimeFigureOut">
              <a:rPr lang="ro-RO" smtClean="0"/>
              <a:t>07.11.2022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365471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BD9FD-FF2F-45DB-87D7-045969A5C563}"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27598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BD9FD-FF2F-45DB-87D7-045969A5C563}" type="datetimeFigureOut">
              <a:rPr lang="ro-RO" smtClean="0"/>
              <a:t>07.11.2022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44742B3-859C-432C-A974-2612E24DC022}" type="slidenum">
              <a:rPr lang="ro-RO" smtClean="0"/>
              <a:t>‹#›</a:t>
            </a:fld>
            <a:endParaRPr lang="ro-RO"/>
          </a:p>
        </p:txBody>
      </p:sp>
    </p:spTree>
    <p:extLst>
      <p:ext uri="{BB962C8B-B14F-4D97-AF65-F5344CB8AC3E}">
        <p14:creationId xmlns:p14="http://schemas.microsoft.com/office/powerpoint/2010/main" val="132716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26BD9FD-FF2F-45DB-87D7-045969A5C563}" type="datetimeFigureOut">
              <a:rPr lang="ro-RO" smtClean="0"/>
              <a:t>07.11.2022</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44742B3-859C-432C-A974-2612E24DC022}" type="slidenum">
              <a:rPr lang="ro-RO" smtClean="0"/>
              <a:t>‹#›</a:t>
            </a:fld>
            <a:endParaRPr lang="ro-RO"/>
          </a:p>
        </p:txBody>
      </p:sp>
    </p:spTree>
    <p:extLst>
      <p:ext uri="{BB962C8B-B14F-4D97-AF65-F5344CB8AC3E}">
        <p14:creationId xmlns:p14="http://schemas.microsoft.com/office/powerpoint/2010/main" val="61514442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conomisestepentrutine.ro/aplicatie-lista-cumparaturi/"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conomisestepentrutine.ro/metode-de-economisire-a-energiei-electri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1247" y="916618"/>
            <a:ext cx="8806017" cy="2590061"/>
          </a:xfrm>
        </p:spPr>
        <p:txBody>
          <a:bodyPr>
            <a:normAutofit/>
          </a:bodyPr>
          <a:lstStyle/>
          <a:p>
            <a:r>
              <a:rPr lang="ro-RO" sz="4400" dirty="0">
                <a:latin typeface="Arial Black" panose="020B0A04020102020204" pitchFamily="34" charset="0"/>
              </a:rPr>
              <a:t>Să cunoaștem modul de gestionare a banilor</a:t>
            </a:r>
          </a:p>
        </p:txBody>
      </p:sp>
      <p:sp>
        <p:nvSpPr>
          <p:cNvPr id="4" name="Rectangle 3"/>
          <p:cNvSpPr/>
          <p:nvPr/>
        </p:nvSpPr>
        <p:spPr>
          <a:xfrm>
            <a:off x="302470" y="6027003"/>
            <a:ext cx="11798423" cy="830997"/>
          </a:xfrm>
          <a:prstGeom prst="rect">
            <a:avLst/>
          </a:prstGeom>
        </p:spPr>
        <p:txBody>
          <a:bodyPr wrap="square">
            <a:spAutoFit/>
          </a:bodyPr>
          <a:lstStyle/>
          <a:p>
            <a:r>
              <a:rPr lang="ro-RO" sz="2400" cap="all" dirty="0">
                <a:ln w="3175" cmpd="sng">
                  <a:noFill/>
                </a:ln>
                <a:solidFill>
                  <a:prstClr val="white"/>
                </a:solidFill>
                <a:latin typeface="Arial Black" panose="020B0A04020102020204" pitchFamily="34" charset="0"/>
              </a:rPr>
              <a:t>LICEUL TEORETIC,,ȘERBAN VODĂ</a:t>
            </a:r>
            <a:r>
              <a:rPr lang="en-US" sz="2400" cap="all" dirty="0">
                <a:ln w="3175" cmpd="sng">
                  <a:noFill/>
                </a:ln>
                <a:solidFill>
                  <a:prstClr val="white"/>
                </a:solidFill>
                <a:latin typeface="Arial Black" panose="020B0A04020102020204" pitchFamily="34" charset="0"/>
              </a:rPr>
              <a:t>”</a:t>
            </a:r>
            <a:r>
              <a:rPr lang="ro-RO" sz="2400" cap="all" dirty="0">
                <a:ln w="3175" cmpd="sng">
                  <a:noFill/>
                </a:ln>
                <a:solidFill>
                  <a:prstClr val="white"/>
                </a:solidFill>
                <a:latin typeface="Arial Black" panose="020B0A04020102020204" pitchFamily="34" charset="0"/>
              </a:rPr>
              <a:t> SLĂNIC, PRAHOVA CLASA A </a:t>
            </a:r>
            <a:r>
              <a:rPr lang="ro-RO" sz="2400" cap="all" dirty="0" smtClean="0">
                <a:ln w="3175" cmpd="sng">
                  <a:noFill/>
                </a:ln>
                <a:solidFill>
                  <a:prstClr val="white"/>
                </a:solidFill>
                <a:latin typeface="Arial Black" panose="020B0A04020102020204" pitchFamily="34" charset="0"/>
              </a:rPr>
              <a:t>IV-A</a:t>
            </a:r>
            <a:r>
              <a:rPr lang="ro-RO" sz="2400" cap="all" dirty="0">
                <a:ln w="3175" cmpd="sng">
                  <a:noFill/>
                </a:ln>
                <a:solidFill>
                  <a:prstClr val="white"/>
                </a:solidFill>
                <a:latin typeface="Arial Black" panose="020B0A04020102020204" pitchFamily="34" charset="0"/>
              </a:rPr>
              <a:t/>
            </a:r>
            <a:br>
              <a:rPr lang="ro-RO" sz="2400" cap="all" dirty="0">
                <a:ln w="3175" cmpd="sng">
                  <a:noFill/>
                </a:ln>
                <a:solidFill>
                  <a:prstClr val="white"/>
                </a:solidFill>
                <a:latin typeface="Arial Black" panose="020B0A04020102020204" pitchFamily="34" charset="0"/>
              </a:rPr>
            </a:br>
            <a:r>
              <a:rPr lang="ro-RO" sz="2400" cap="all" dirty="0">
                <a:ln w="3175" cmpd="sng">
                  <a:noFill/>
                </a:ln>
                <a:solidFill>
                  <a:prstClr val="white"/>
                </a:solidFill>
                <a:latin typeface="Arial Black" panose="020B0A04020102020204" pitchFamily="34" charset="0"/>
              </a:rPr>
              <a:t>Prof.înv.primar mînzicu simona valentina</a:t>
            </a:r>
            <a:endParaRPr lang="ro-RO" sz="2400" dirty="0">
              <a:latin typeface="Arial Black" panose="020B0A04020102020204" pitchFamily="34" charset="0"/>
            </a:endParaRPr>
          </a:p>
        </p:txBody>
      </p:sp>
    </p:spTree>
    <p:extLst>
      <p:ext uri="{BB962C8B-B14F-4D97-AF65-F5344CB8AC3E}">
        <p14:creationId xmlns:p14="http://schemas.microsoft.com/office/powerpoint/2010/main" val="2617323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7" y="532330"/>
            <a:ext cx="10901778" cy="1507067"/>
          </a:xfrm>
        </p:spPr>
        <p:txBody>
          <a:bodyPr>
            <a:normAutofit/>
          </a:bodyPr>
          <a:lstStyle/>
          <a:p>
            <a:r>
              <a:rPr lang="ro-RO" sz="4400" b="1" cap="none" dirty="0">
                <a:ln>
                  <a:noFill/>
                </a:ln>
                <a:solidFill>
                  <a:srgbClr val="FFFFFF"/>
                </a:solidFill>
                <a:latin typeface="Century Gothic" panose="020B0502020202020204" pitchFamily="34" charset="0"/>
                <a:ea typeface="+mj-lt"/>
                <a:cs typeface="+mj-lt"/>
              </a:rPr>
              <a:t>Modalități de economisire a banilor</a:t>
            </a:r>
            <a:endParaRPr lang="ro-RO" sz="4400" b="1" dirty="0">
              <a:latin typeface="Century Gothic" panose="020B0502020202020204" pitchFamily="34" charset="0"/>
            </a:endParaRPr>
          </a:p>
        </p:txBody>
      </p:sp>
      <p:sp>
        <p:nvSpPr>
          <p:cNvPr id="3" name="Content Placeholder 2"/>
          <p:cNvSpPr>
            <a:spLocks noGrp="1"/>
          </p:cNvSpPr>
          <p:nvPr>
            <p:ph idx="1"/>
          </p:nvPr>
        </p:nvSpPr>
        <p:spPr>
          <a:xfrm>
            <a:off x="573077" y="1879599"/>
            <a:ext cx="8534400" cy="3615267"/>
          </a:xfrm>
        </p:spPr>
        <p:txBody>
          <a:bodyPr/>
          <a:lstStyle/>
          <a:p>
            <a:pPr marL="228600" lvl="0" indent="-228600" algn="just" defTabSz="914400">
              <a:spcBef>
                <a:spcPts val="1000"/>
              </a:spcBef>
              <a:spcAft>
                <a:spcPts val="0"/>
              </a:spcAft>
              <a:buClrTx/>
              <a:buSzTx/>
              <a:buNone/>
            </a:pPr>
            <a:r>
              <a:rPr lang="ro-RO" sz="2400" dirty="0" smtClean="0">
                <a:solidFill>
                  <a:srgbClr val="000000"/>
                </a:solidFill>
                <a:ea typeface="+mn-lt"/>
                <a:cs typeface="+mn-lt"/>
              </a:rPr>
              <a:t>     </a:t>
            </a:r>
            <a:r>
              <a:rPr lang="ro-RO" sz="2200" dirty="0" smtClean="0">
                <a:ea typeface="+mn-lt"/>
                <a:cs typeface="+mn-lt"/>
              </a:rPr>
              <a:t>Atunci </a:t>
            </a:r>
            <a:r>
              <a:rPr lang="ro-RO" sz="2200" dirty="0">
                <a:ea typeface="+mn-lt"/>
                <a:cs typeface="+mn-lt"/>
              </a:rPr>
              <a:t>când vrei sa faci economii, </a:t>
            </a:r>
            <a:r>
              <a:rPr lang="ro-RO" sz="2200" b="1" dirty="0">
                <a:ea typeface="+mn-lt"/>
                <a:cs typeface="+mn-lt"/>
              </a:rPr>
              <a:t>trebuie să ai in minte</a:t>
            </a:r>
            <a:r>
              <a:rPr lang="ro-RO" sz="2200" dirty="0">
                <a:ea typeface="+mn-lt"/>
                <a:cs typeface="+mn-lt"/>
              </a:rPr>
              <a:t> faptul ca acest proces presupune și un sacrificiu din partea ta. Nu poți face economii fără să îți schimbi puțin stilul de viață. </a:t>
            </a:r>
            <a:endParaRPr lang="ro-RO" sz="2200" dirty="0"/>
          </a:p>
          <a:p>
            <a:endParaRPr lang="ro-RO" dirty="0"/>
          </a:p>
        </p:txBody>
      </p:sp>
    </p:spTree>
    <p:extLst>
      <p:ext uri="{BB962C8B-B14F-4D97-AF65-F5344CB8AC3E}">
        <p14:creationId xmlns:p14="http://schemas.microsoft.com/office/powerpoint/2010/main" val="2454611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21731"/>
            <a:ext cx="8534400" cy="1507067"/>
          </a:xfrm>
        </p:spPr>
        <p:txBody>
          <a:bodyPr>
            <a:normAutofit/>
          </a:bodyPr>
          <a:lstStyle/>
          <a:p>
            <a:r>
              <a:rPr lang="ro-RO" sz="4400" b="1" cap="none" dirty="0">
                <a:ln>
                  <a:noFill/>
                </a:ln>
                <a:ea typeface="+mj-lt"/>
                <a:cs typeface="+mj-lt"/>
              </a:rPr>
              <a:t>10% din orice </a:t>
            </a:r>
            <a:r>
              <a:rPr lang="ro-RO" sz="4400" b="1" cap="none" dirty="0" smtClean="0">
                <a:ln>
                  <a:noFill/>
                </a:ln>
                <a:ea typeface="+mj-lt"/>
                <a:cs typeface="+mj-lt"/>
              </a:rPr>
              <a:t>câștig</a:t>
            </a:r>
            <a:r>
              <a:rPr lang="ro-RO" sz="4400" b="1" cap="none" dirty="0">
                <a:ln>
                  <a:noFill/>
                </a:ln>
                <a:ea typeface="+mj-lt"/>
                <a:cs typeface="+mj-lt"/>
              </a:rPr>
              <a:t> sau venit</a:t>
            </a:r>
            <a:endParaRPr lang="ro-RO" sz="4400" dirty="0"/>
          </a:p>
        </p:txBody>
      </p:sp>
      <p:sp>
        <p:nvSpPr>
          <p:cNvPr id="3" name="Content Placeholder 2"/>
          <p:cNvSpPr>
            <a:spLocks noGrp="1"/>
          </p:cNvSpPr>
          <p:nvPr>
            <p:ph idx="1"/>
          </p:nvPr>
        </p:nvSpPr>
        <p:spPr>
          <a:xfrm>
            <a:off x="684212" y="2413000"/>
            <a:ext cx="8534400" cy="3615267"/>
          </a:xfrm>
        </p:spPr>
        <p:txBody>
          <a:bodyPr>
            <a:normAutofit lnSpcReduction="10000"/>
          </a:bodyPr>
          <a:lstStyle/>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Aceasta metodă presupune ca să pui deoparte 10% din orice câștig sau venit. Nu contează ce salar ai, ce cheltuieli ai într-o lună sau dacă mergi într-o vacanță.</a:t>
            </a:r>
            <a:endParaRPr lang="ro-RO" sz="2200" dirty="0"/>
          </a:p>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Pur și simplu poți să consideri că s-a dat o lege prin care </a:t>
            </a:r>
            <a:r>
              <a:rPr lang="ro-RO" sz="2200" b="1" dirty="0">
                <a:ea typeface="+mn-lt"/>
                <a:cs typeface="+mn-lt"/>
              </a:rPr>
              <a:t>trebuie să platesti 10% taxe</a:t>
            </a:r>
            <a:r>
              <a:rPr lang="ro-RO" sz="2200" dirty="0">
                <a:ea typeface="+mn-lt"/>
                <a:cs typeface="+mn-lt"/>
              </a:rPr>
              <a:t> la stat. Practic acești bani nu mai există pentru tine. De fapt tot ai tăi sunt, dar vor fi într-un cont de economisire.</a:t>
            </a:r>
            <a:endParaRPr lang="ro-RO" sz="2200" dirty="0"/>
          </a:p>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Daca ți se pare prea mult, atunci poți începe cu 5%. Totuși, idea principală este să nu te atingi deloc de acești bani, indiferent de perioada proastă din punct de vedere financiar prin care treci.</a:t>
            </a:r>
            <a:endParaRPr lang="ro-RO" sz="2200" dirty="0"/>
          </a:p>
          <a:p>
            <a:pPr marL="228600" lvl="0" indent="-228600" defTabSz="914400">
              <a:lnSpc>
                <a:spcPct val="90000"/>
              </a:lnSpc>
              <a:spcBef>
                <a:spcPts val="1000"/>
              </a:spcBef>
              <a:spcAft>
                <a:spcPts val="0"/>
              </a:spcAft>
              <a:buClrTx/>
              <a:buSzTx/>
              <a:buFont typeface="Arial" panose="020B0604020202020204" pitchFamily="34" charset="0"/>
              <a:buChar char="•"/>
            </a:pPr>
            <a:endParaRPr lang="ro-RO" sz="1600" dirty="0">
              <a:solidFill>
                <a:srgbClr val="000000"/>
              </a:solidFill>
            </a:endParaRPr>
          </a:p>
          <a:p>
            <a:endParaRPr lang="ro-RO" dirty="0"/>
          </a:p>
        </p:txBody>
      </p:sp>
    </p:spTree>
    <p:extLst>
      <p:ext uri="{BB962C8B-B14F-4D97-AF65-F5344CB8AC3E}">
        <p14:creationId xmlns:p14="http://schemas.microsoft.com/office/powerpoint/2010/main" val="3124247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78" y="295921"/>
            <a:ext cx="8534400" cy="733889"/>
          </a:xfrm>
        </p:spPr>
        <p:txBody>
          <a:bodyPr>
            <a:normAutofit fontScale="90000"/>
          </a:bodyPr>
          <a:lstStyle/>
          <a:p>
            <a:r>
              <a:rPr lang="ro-RO" sz="4400" b="1" cap="none" dirty="0">
                <a:ln>
                  <a:noFill/>
                </a:ln>
                <a:solidFill>
                  <a:srgbClr val="FFFFFF"/>
                </a:solidFill>
                <a:latin typeface="Century" panose="02040604050505020304" pitchFamily="18" charset="0"/>
                <a:ea typeface="+mj-lt"/>
                <a:cs typeface="+mj-lt"/>
              </a:rPr>
              <a:t>Oferte și </a:t>
            </a:r>
            <a:r>
              <a:rPr lang="ro-RO" sz="4400" b="1" cap="none" dirty="0" smtClean="0">
                <a:ln>
                  <a:noFill/>
                </a:ln>
                <a:solidFill>
                  <a:srgbClr val="FFFFFF"/>
                </a:solidFill>
                <a:latin typeface="Century" panose="02040604050505020304" pitchFamily="18" charset="0"/>
                <a:ea typeface="+mj-lt"/>
                <a:cs typeface="+mj-lt"/>
              </a:rPr>
              <a:t>promoții</a:t>
            </a:r>
            <a:endParaRPr lang="ro-RO" sz="4400" dirty="0">
              <a:latin typeface="Century" panose="02040604050505020304" pitchFamily="18" charset="0"/>
            </a:endParaRPr>
          </a:p>
        </p:txBody>
      </p:sp>
      <p:sp>
        <p:nvSpPr>
          <p:cNvPr id="3" name="Content Placeholder 2"/>
          <p:cNvSpPr>
            <a:spLocks noGrp="1"/>
          </p:cNvSpPr>
          <p:nvPr>
            <p:ph idx="1"/>
          </p:nvPr>
        </p:nvSpPr>
        <p:spPr>
          <a:xfrm>
            <a:off x="565677" y="2329813"/>
            <a:ext cx="9936605" cy="3615267"/>
          </a:xfrm>
        </p:spPr>
        <p:txBody>
          <a:bodyPr>
            <a:noAutofit/>
          </a:bodyPr>
          <a:lstStyle/>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Nu e o rușine să ai instalate pe telefon aplicațiile marilor lanturi de magazine / supermarket-uri.</a:t>
            </a:r>
            <a:endParaRPr lang="ro-RO" sz="2200" dirty="0"/>
          </a:p>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Eu vă spun sincer ca așa procedez. Ori intru la ei pe site, ori în aplicație. Mă orientez înainte să merg la cumpărături </a:t>
            </a:r>
            <a:r>
              <a:rPr lang="ro-RO" sz="2200" b="1" dirty="0">
                <a:ea typeface="+mn-lt"/>
                <a:cs typeface="+mn-lt"/>
              </a:rPr>
              <a:t>unde am oferte mai bune</a:t>
            </a:r>
            <a:r>
              <a:rPr lang="ro-RO" sz="2200" dirty="0">
                <a:ea typeface="+mn-lt"/>
                <a:cs typeface="+mn-lt"/>
              </a:rPr>
              <a:t> și dacă sunt pentru produsele care mă interesează. Chiar în urma cu câteva zile am cumpărat detergent, 2 cutii la preț de 1.</a:t>
            </a:r>
            <a:endParaRPr lang="ro-RO" sz="2200" dirty="0"/>
          </a:p>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Nu vorbesc de o promoție falsă, a fost chiar pe bune, asa că am un stoc mai mare să-mi ajungă pentru câteva luni. Dintr-un start am economisit 100 Ron, adică aproape cât un bilet de avion la o cursa low cost.</a:t>
            </a:r>
            <a:endParaRPr lang="ro-RO" sz="2200" dirty="0"/>
          </a:p>
          <a:p>
            <a:pPr marL="228600" lvl="0" indent="-228600" algn="just" defTabSz="914400">
              <a:lnSpc>
                <a:spcPct val="90000"/>
              </a:lnSpc>
              <a:spcBef>
                <a:spcPts val="1000"/>
              </a:spcBef>
              <a:spcAft>
                <a:spcPts val="0"/>
              </a:spcAft>
              <a:buClrTx/>
              <a:buSzTx/>
              <a:buFont typeface="Arial" panose="020B0604020202020204" pitchFamily="34" charset="0"/>
              <a:buChar char="•"/>
            </a:pPr>
            <a:r>
              <a:rPr lang="ro-RO" sz="2200" dirty="0">
                <a:ea typeface="+mn-lt"/>
                <a:cs typeface="+mn-lt"/>
              </a:rPr>
              <a:t>Nu e tot timpul indicat </a:t>
            </a:r>
            <a:r>
              <a:rPr lang="ro-RO" sz="2200" b="1" dirty="0">
                <a:ea typeface="+mn-lt"/>
                <a:cs typeface="+mn-lt"/>
              </a:rPr>
              <a:t>să ai banii blocați în stocuri</a:t>
            </a:r>
            <a:r>
              <a:rPr lang="ro-RO" sz="2200" dirty="0">
                <a:ea typeface="+mn-lt"/>
                <a:cs typeface="+mn-lt"/>
              </a:rPr>
              <a:t>, dar sunt situații chiar favorabile, ca acest exemplu. În final, chiar dacă în luna aceasta îmi rămân mai puțini bani, în cele ce vor urma cu siguranță pot pune mai mulți deoparte sau să-mi cumpăr ceva util de ei.</a:t>
            </a:r>
            <a:endParaRPr lang="ro-RO" sz="2200" dirty="0"/>
          </a:p>
          <a:p>
            <a:endParaRPr lang="ro-RO" sz="2400" dirty="0"/>
          </a:p>
        </p:txBody>
      </p:sp>
    </p:spTree>
    <p:extLst>
      <p:ext uri="{BB962C8B-B14F-4D97-AF65-F5344CB8AC3E}">
        <p14:creationId xmlns:p14="http://schemas.microsoft.com/office/powerpoint/2010/main" val="707887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Învață cum să economisești bani. Aici găsești un tabel de buget"/>
          <p:cNvPicPr>
            <a:picLocks noChangeAspect="1" noChangeArrowheads="1"/>
          </p:cNvPicPr>
          <p:nvPr/>
        </p:nvPicPr>
        <p:blipFill rotWithShape="1">
          <a:blip r:embed="rId2">
            <a:extLst>
              <a:ext uri="{28A0092B-C50C-407E-A947-70E740481C1C}">
                <a14:useLocalDpi xmlns:a14="http://schemas.microsoft.com/office/drawing/2010/main" val="0"/>
              </a:ext>
            </a:extLst>
          </a:blip>
          <a:srcRect t="13299" b="11062"/>
          <a:stretch/>
        </p:blipFill>
        <p:spPr bwMode="auto">
          <a:xfrm>
            <a:off x="1762434" y="1711737"/>
            <a:ext cx="7168502" cy="454536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66183" y="511408"/>
            <a:ext cx="9541163" cy="769441"/>
          </a:xfrm>
          <a:prstGeom prst="rect">
            <a:avLst/>
          </a:prstGeom>
          <a:noFill/>
        </p:spPr>
        <p:txBody>
          <a:bodyPr wrap="square" rtlCol="0">
            <a:spAutoFit/>
          </a:bodyPr>
          <a:lstStyle/>
          <a:p>
            <a:pPr algn="ctr"/>
            <a:r>
              <a:rPr lang="ro-RO" sz="2200" dirty="0" smtClean="0">
                <a:solidFill>
                  <a:schemeClr val="bg2">
                    <a:lumMod val="75000"/>
                  </a:schemeClr>
                </a:solidFill>
              </a:rPr>
              <a:t>Pentru a stabili un buget pe lună trebui să separăm toate utilitățile, bunurile și servicile în 2 categorii, cele esențiale și cele neesențiale</a:t>
            </a:r>
            <a:endParaRPr lang="ro-RO" sz="2200" dirty="0">
              <a:solidFill>
                <a:schemeClr val="bg2">
                  <a:lumMod val="75000"/>
                </a:schemeClr>
              </a:solidFill>
            </a:endParaRPr>
          </a:p>
        </p:txBody>
      </p:sp>
    </p:spTree>
    <p:extLst>
      <p:ext uri="{BB962C8B-B14F-4D97-AF65-F5344CB8AC3E}">
        <p14:creationId xmlns:p14="http://schemas.microsoft.com/office/powerpoint/2010/main" val="3889171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12" y="0"/>
            <a:ext cx="9983788" cy="1270000"/>
          </a:xfrm>
        </p:spPr>
        <p:txBody>
          <a:bodyPr/>
          <a:lstStyle/>
          <a:p>
            <a:r>
              <a:rPr lang="ro-RO" sz="4400" b="1" cap="none" dirty="0">
                <a:ln>
                  <a:noFill/>
                </a:ln>
              </a:rPr>
              <a:t>Buna organizare a bugetului lunar</a:t>
            </a:r>
            <a:endParaRPr lang="ro-RO" dirty="0"/>
          </a:p>
        </p:txBody>
      </p:sp>
      <p:sp>
        <p:nvSpPr>
          <p:cNvPr id="3" name="Content Placeholder 2"/>
          <p:cNvSpPr>
            <a:spLocks noGrp="1"/>
          </p:cNvSpPr>
          <p:nvPr>
            <p:ph idx="1"/>
          </p:nvPr>
        </p:nvSpPr>
        <p:spPr>
          <a:xfrm>
            <a:off x="185912" y="1992544"/>
            <a:ext cx="6732588" cy="3903133"/>
          </a:xfrm>
        </p:spPr>
        <p:txBody>
          <a:bodyPr>
            <a:normAutofit/>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t>Pentru a economisi bani, este important ca toate informaţiile referitoare la cheltuieli să fie organizate într-un instrument de urmărire a acestora, precum o aplicaţie, un fişier, o agendă. Astfel, banii vor fi mai uşor de controlat, iar costurile mult mai uşor de analizat.</a:t>
            </a:r>
          </a:p>
          <a:p>
            <a:pPr marL="228600" lvl="0" indent="-228600" algn="just" defTabSz="914400">
              <a:lnSpc>
                <a:spcPct val="70000"/>
              </a:lnSpc>
              <a:spcBef>
                <a:spcPts val="1000"/>
              </a:spcBef>
              <a:spcAft>
                <a:spcPts val="0"/>
              </a:spcAft>
              <a:buClrTx/>
              <a:buSzPct val="100000"/>
              <a:buFont typeface="Arial" pitchFamily="34"/>
              <a:buChar char="•"/>
            </a:pPr>
            <a:r>
              <a:rPr lang="ro-RO" sz="2200" dirty="0"/>
              <a:t>Monitorizarea veniturilor şi a cheltuielilor lunare, respectiv întocmirea unui buget reprezintă principala metodă de economisire a banilor. În acest caz, fiecare persoană poate avea un control asupra finanţelor şi poate reduce sau elimina cheltuielile care nu sunt necesare.</a:t>
            </a:r>
          </a:p>
          <a:p>
            <a:pPr marL="228600" lvl="0" indent="-228600" defTabSz="914400">
              <a:lnSpc>
                <a:spcPct val="70000"/>
              </a:lnSpc>
              <a:spcBef>
                <a:spcPts val="1000"/>
              </a:spcBef>
              <a:spcAft>
                <a:spcPts val="0"/>
              </a:spcAft>
              <a:buClrTx/>
              <a:buSzPct val="100000"/>
              <a:buFont typeface="Arial" pitchFamily="34"/>
              <a:buChar char="•"/>
            </a:pPr>
            <a:endParaRPr lang="ro-RO" sz="2400" dirty="0">
              <a:solidFill>
                <a:srgbClr val="000000"/>
              </a:solidFill>
              <a:latin typeface="Calibri"/>
            </a:endParaRPr>
          </a:p>
          <a:p>
            <a:endParaRPr lang="ro-RO" dirty="0"/>
          </a:p>
        </p:txBody>
      </p:sp>
      <p:pic>
        <p:nvPicPr>
          <p:cNvPr id="4" name="Substituent conținut 9"/>
          <p:cNvPicPr>
            <a:picLocks noChangeAspect="1"/>
          </p:cNvPicPr>
          <p:nvPr/>
        </p:nvPicPr>
        <p:blipFill>
          <a:blip r:embed="rId2"/>
          <a:stretch>
            <a:fillRect/>
          </a:stretch>
        </p:blipFill>
        <p:spPr>
          <a:xfrm>
            <a:off x="7162801" y="1507066"/>
            <a:ext cx="4826000" cy="3884032"/>
          </a:xfrm>
          <a:prstGeom prst="rect">
            <a:avLst/>
          </a:prstGeom>
          <a:noFill/>
          <a:ln>
            <a:noFill/>
          </a:ln>
        </p:spPr>
      </p:pic>
    </p:spTree>
    <p:extLst>
      <p:ext uri="{BB962C8B-B14F-4D97-AF65-F5344CB8AC3E}">
        <p14:creationId xmlns:p14="http://schemas.microsoft.com/office/powerpoint/2010/main" val="4155812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6276"/>
            <a:ext cx="8534400" cy="1507067"/>
          </a:xfrm>
        </p:spPr>
        <p:txBody>
          <a:bodyPr>
            <a:normAutofit/>
          </a:bodyPr>
          <a:lstStyle/>
          <a:p>
            <a:r>
              <a:rPr lang="ro-RO" sz="4400" b="1" cap="none" dirty="0">
                <a:ln>
                  <a:noFill/>
                </a:ln>
              </a:rPr>
              <a:t>Limitarea cheltuielilor</a:t>
            </a:r>
            <a:endParaRPr lang="ro-RO" sz="4400" dirty="0"/>
          </a:p>
        </p:txBody>
      </p:sp>
      <p:sp>
        <p:nvSpPr>
          <p:cNvPr id="3" name="Content Placeholder 2"/>
          <p:cNvSpPr>
            <a:spLocks noGrp="1"/>
          </p:cNvSpPr>
          <p:nvPr>
            <p:ph idx="1"/>
          </p:nvPr>
        </p:nvSpPr>
        <p:spPr>
          <a:xfrm>
            <a:off x="755233" y="1893343"/>
            <a:ext cx="6773333" cy="4131734"/>
          </a:xfrm>
        </p:spPr>
        <p:txBody>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latin typeface="+mj-lt"/>
              </a:rPr>
              <a:t>Pentru realizarea de economii este necesară renunţarea la cheltuielile care nu sunt necesare. Acest lucru presupune consumarea integrală a alimentelor cumpărate. În momentul în care fac cumpărături, foarte multe persoane au tendinţa să achiziţioneze produse de care nu au nevoie. Pentru a rezolva acest lucru, este necesară întocmirea unei liste de cumpături care trebuie respectată cu stricteţe. Drept urmare, cumpărăturile responsabile reprezintă unul dintre paşii care trebuie urmaţi când vine vorba de economisirea banilor.</a:t>
            </a:r>
          </a:p>
          <a:p>
            <a:endParaRPr lang="ro-RO" dirty="0"/>
          </a:p>
        </p:txBody>
      </p:sp>
      <p:pic>
        <p:nvPicPr>
          <p:cNvPr id="5" name="Substituent conținut 9"/>
          <p:cNvPicPr>
            <a:picLocks noChangeAspect="1"/>
          </p:cNvPicPr>
          <p:nvPr/>
        </p:nvPicPr>
        <p:blipFill>
          <a:blip r:embed="rId2"/>
          <a:stretch>
            <a:fillRect/>
          </a:stretch>
        </p:blipFill>
        <p:spPr>
          <a:xfrm>
            <a:off x="7528566" y="2197505"/>
            <a:ext cx="4381503" cy="3200400"/>
          </a:xfrm>
          <a:prstGeom prst="rect">
            <a:avLst/>
          </a:prstGeom>
          <a:noFill/>
          <a:ln>
            <a:noFill/>
          </a:ln>
        </p:spPr>
      </p:pic>
      <p:pic>
        <p:nvPicPr>
          <p:cNvPr id="7" name="Imagine 11"/>
          <p:cNvPicPr>
            <a:picLocks noChangeAspect="1"/>
          </p:cNvPicPr>
          <p:nvPr/>
        </p:nvPicPr>
        <p:blipFill>
          <a:blip r:embed="rId3"/>
          <a:stretch>
            <a:fillRect/>
          </a:stretch>
        </p:blipFill>
        <p:spPr>
          <a:xfrm>
            <a:off x="8493862" y="2436573"/>
            <a:ext cx="2621283" cy="2597974"/>
          </a:xfrm>
          <a:prstGeom prst="rect">
            <a:avLst/>
          </a:prstGeom>
          <a:noFill/>
          <a:ln cap="flat">
            <a:noFill/>
          </a:ln>
        </p:spPr>
      </p:pic>
    </p:spTree>
    <p:extLst>
      <p:ext uri="{BB962C8B-B14F-4D97-AF65-F5344CB8AC3E}">
        <p14:creationId xmlns:p14="http://schemas.microsoft.com/office/powerpoint/2010/main" val="3729162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401" y="1083075"/>
            <a:ext cx="9991350" cy="4920038"/>
          </a:xfrm>
        </p:spPr>
        <p:txBody>
          <a:bodyPr>
            <a:normAutofit fontScale="90000"/>
          </a:bodyPr>
          <a:lstStyle/>
          <a:p>
            <a:pPr marL="228600" lvl="0" indent="-228600" defTabSz="914400">
              <a:spcBef>
                <a:spcPts val="1000"/>
              </a:spcBef>
            </a:pPr>
            <a:r>
              <a:rPr lang="ro-RO" sz="2400" cap="none" dirty="0" smtClean="0">
                <a:ln>
                  <a:noFill/>
                </a:ln>
                <a:solidFill>
                  <a:schemeClr val="bg2">
                    <a:lumMod val="75000"/>
                  </a:schemeClr>
                </a:solidFill>
                <a:ea typeface="+mn-lt"/>
                <a:cs typeface="+mn-lt"/>
              </a:rPr>
              <a:t>   Rămânem </a:t>
            </a:r>
            <a:r>
              <a:rPr lang="ro-RO" sz="2400" cap="none" dirty="0">
                <a:ln>
                  <a:noFill/>
                </a:ln>
                <a:solidFill>
                  <a:schemeClr val="bg2">
                    <a:lumMod val="75000"/>
                  </a:schemeClr>
                </a:solidFill>
                <a:ea typeface="+mn-lt"/>
                <a:cs typeface="+mn-lt"/>
              </a:rPr>
              <a:t>în supermarket-uri și-ți recomand obligatoriu să mergi cu o listă de cumpărături. Fie că vorbim de un bilețel sau </a:t>
            </a:r>
            <a:r>
              <a:rPr lang="ro-RO" sz="2400" b="1" cap="none" dirty="0">
                <a:ln>
                  <a:noFill/>
                </a:ln>
                <a:solidFill>
                  <a:schemeClr val="bg2">
                    <a:lumMod val="75000"/>
                  </a:schemeClr>
                </a:solidFill>
                <a:ea typeface="+mn-lt"/>
                <a:cs typeface="+mn-lt"/>
                <a:hlinkClick r:id="rId2"/>
              </a:rPr>
              <a:t>o aplicație</a:t>
            </a:r>
            <a:r>
              <a:rPr lang="ro-RO" sz="2400" cap="none" dirty="0">
                <a:ln>
                  <a:noFill/>
                </a:ln>
                <a:solidFill>
                  <a:schemeClr val="bg2">
                    <a:lumMod val="75000"/>
                  </a:schemeClr>
                </a:solidFill>
                <a:ea typeface="+mn-lt"/>
                <a:cs typeface="+mn-lt"/>
              </a:rPr>
              <a:t> pe care-ți notezi ce vrei să cumperi.</a:t>
            </a:r>
            <a:r>
              <a:rPr lang="ro-RO" sz="2400" cap="none" dirty="0">
                <a:ln>
                  <a:noFill/>
                </a:ln>
                <a:solidFill>
                  <a:schemeClr val="bg2">
                    <a:lumMod val="75000"/>
                  </a:schemeClr>
                </a:solidFill>
              </a:rPr>
              <a:t/>
            </a:r>
            <a:br>
              <a:rPr lang="ro-RO" sz="2400" cap="none" dirty="0">
                <a:ln>
                  <a:noFill/>
                </a:ln>
                <a:solidFill>
                  <a:schemeClr val="bg2">
                    <a:lumMod val="75000"/>
                  </a:schemeClr>
                </a:solidFill>
              </a:rPr>
            </a:br>
            <a:r>
              <a:rPr lang="ro-RO" sz="2400" cap="none" dirty="0">
                <a:ln>
                  <a:noFill/>
                </a:ln>
                <a:solidFill>
                  <a:schemeClr val="bg2">
                    <a:lumMod val="75000"/>
                  </a:schemeClr>
                </a:solidFill>
                <a:ea typeface="+mn-lt"/>
                <a:cs typeface="+mn-lt"/>
              </a:rPr>
              <a:t>Scopul acestei liste este să știi ce să cumperi, nu ca să te abați de la ea. Chiar dacă la început </a:t>
            </a:r>
            <a:r>
              <a:rPr lang="ro-RO" sz="2400" b="1" cap="none" dirty="0">
                <a:ln>
                  <a:noFill/>
                </a:ln>
                <a:solidFill>
                  <a:schemeClr val="bg2">
                    <a:lumMod val="75000"/>
                  </a:schemeClr>
                </a:solidFill>
                <a:ea typeface="+mn-lt"/>
                <a:cs typeface="+mn-lt"/>
              </a:rPr>
              <a:t>îți va fi puțin mai greu</a:t>
            </a:r>
            <a:r>
              <a:rPr lang="ro-RO" sz="2400" cap="none" dirty="0">
                <a:ln>
                  <a:noFill/>
                </a:ln>
                <a:solidFill>
                  <a:schemeClr val="bg2">
                    <a:lumMod val="75000"/>
                  </a:schemeClr>
                </a:solidFill>
                <a:ea typeface="+mn-lt"/>
                <a:cs typeface="+mn-lt"/>
              </a:rPr>
              <a:t> (pentru ca tentațiile sunt mari), cu timpul o să te obisnuiești și o să cumperi doar ce trebuie.</a:t>
            </a:r>
            <a:r>
              <a:rPr lang="ro-RO" sz="2400" cap="none" dirty="0">
                <a:ln>
                  <a:noFill/>
                </a:ln>
                <a:solidFill>
                  <a:schemeClr val="bg2">
                    <a:lumMod val="75000"/>
                  </a:schemeClr>
                </a:solidFill>
              </a:rPr>
              <a:t/>
            </a:r>
            <a:br>
              <a:rPr lang="ro-RO" sz="2400" cap="none" dirty="0">
                <a:ln>
                  <a:noFill/>
                </a:ln>
                <a:solidFill>
                  <a:schemeClr val="bg2">
                    <a:lumMod val="75000"/>
                  </a:schemeClr>
                </a:solidFill>
              </a:rPr>
            </a:br>
            <a:r>
              <a:rPr lang="ro-RO" sz="2400" cap="none" dirty="0">
                <a:ln>
                  <a:noFill/>
                </a:ln>
                <a:solidFill>
                  <a:schemeClr val="bg2">
                    <a:lumMod val="75000"/>
                  </a:schemeClr>
                </a:solidFill>
                <a:ea typeface="+mn-lt"/>
                <a:cs typeface="+mn-lt"/>
              </a:rPr>
              <a:t>Ca și un sfat bonus tot din această zonă, dar sper să nu râzi de mine, eu </a:t>
            </a:r>
            <a:r>
              <a:rPr lang="ro-RO" sz="2400" b="1" cap="none" dirty="0">
                <a:ln>
                  <a:noFill/>
                </a:ln>
                <a:solidFill>
                  <a:schemeClr val="bg2">
                    <a:lumMod val="75000"/>
                  </a:schemeClr>
                </a:solidFill>
                <a:ea typeface="+mn-lt"/>
                <a:cs typeface="+mn-lt"/>
              </a:rPr>
              <a:t>nu merg flămând la cumpărături</a:t>
            </a:r>
            <a:r>
              <a:rPr lang="ro-RO" sz="2400" cap="none" dirty="0">
                <a:ln>
                  <a:noFill/>
                </a:ln>
                <a:solidFill>
                  <a:schemeClr val="bg2">
                    <a:lumMod val="75000"/>
                  </a:schemeClr>
                </a:solidFill>
                <a:ea typeface="+mn-lt"/>
                <a:cs typeface="+mn-lt"/>
              </a:rPr>
              <a:t>. Nu știu dacă la voi funcționează, dar la mine cu siguranță că da. </a:t>
            </a:r>
            <a:r>
              <a:rPr lang="ro-RO" sz="2400" cap="none" dirty="0">
                <a:ln>
                  <a:noFill/>
                </a:ln>
                <a:solidFill>
                  <a:schemeClr val="bg2">
                    <a:lumMod val="75000"/>
                  </a:schemeClr>
                </a:solidFill>
              </a:rPr>
              <a:t/>
            </a:r>
            <a:br>
              <a:rPr lang="ro-RO" sz="2400" cap="none" dirty="0">
                <a:ln>
                  <a:noFill/>
                </a:ln>
                <a:solidFill>
                  <a:schemeClr val="bg2">
                    <a:lumMod val="75000"/>
                  </a:schemeClr>
                </a:solidFill>
              </a:rPr>
            </a:br>
            <a:r>
              <a:rPr lang="ro-RO" sz="2400" cap="none" dirty="0">
                <a:ln>
                  <a:noFill/>
                </a:ln>
                <a:solidFill>
                  <a:schemeClr val="bg2">
                    <a:lumMod val="75000"/>
                  </a:schemeClr>
                </a:solidFill>
                <a:ea typeface="+mn-lt"/>
                <a:cs typeface="+mn-lt"/>
              </a:rPr>
              <a:t>De asemenea, vezi ca majoritatea aplicațiilor oferite de supermarket-uri îți permit să pui în coșul virtual produsele pe care le vrei. În acest fel poți să vezi și reducerile, dar și să știi ce ai de cumpărat.</a:t>
            </a:r>
            <a:r>
              <a:rPr lang="ro-RO" sz="2000" cap="none" dirty="0">
                <a:ln>
                  <a:noFill/>
                </a:ln>
                <a:solidFill>
                  <a:srgbClr val="000000"/>
                </a:solidFill>
              </a:rPr>
              <a:t/>
            </a:r>
            <a:br>
              <a:rPr lang="ro-RO" sz="2000" cap="none" dirty="0">
                <a:ln>
                  <a:noFill/>
                </a:ln>
                <a:solidFill>
                  <a:srgbClr val="000000"/>
                </a:solidFill>
              </a:rPr>
            </a:br>
            <a:endParaRPr lang="ro-RO" sz="2000" dirty="0"/>
          </a:p>
        </p:txBody>
      </p:sp>
      <p:sp>
        <p:nvSpPr>
          <p:cNvPr id="3" name="Subtitle 2"/>
          <p:cNvSpPr>
            <a:spLocks noGrp="1"/>
          </p:cNvSpPr>
          <p:nvPr>
            <p:ph type="subTitle" idx="1"/>
          </p:nvPr>
        </p:nvSpPr>
        <p:spPr>
          <a:xfrm>
            <a:off x="661854" y="106532"/>
            <a:ext cx="8290454" cy="783044"/>
          </a:xfrm>
        </p:spPr>
        <p:txBody>
          <a:bodyPr>
            <a:normAutofit/>
          </a:bodyPr>
          <a:lstStyle/>
          <a:p>
            <a:r>
              <a:rPr lang="ro-RO" sz="4400" b="1" dirty="0">
                <a:solidFill>
                  <a:schemeClr val="tx1"/>
                </a:solidFill>
                <a:latin typeface="Century Gothic" panose="020B0502020202020204" pitchFamily="34" charset="0"/>
                <a:ea typeface="+mj-lt"/>
                <a:cs typeface="+mj-lt"/>
              </a:rPr>
              <a:t>Fă-ți o lista de cumpărături</a:t>
            </a:r>
            <a:endParaRPr lang="ro-RO" sz="4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78365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744" y="203199"/>
            <a:ext cx="10770285" cy="1507067"/>
          </a:xfrm>
        </p:spPr>
        <p:txBody>
          <a:bodyPr/>
          <a:lstStyle/>
          <a:p>
            <a:r>
              <a:rPr lang="ro-RO" sz="4400" b="1" cap="none" dirty="0">
                <a:ln>
                  <a:noFill/>
                </a:ln>
              </a:rPr>
              <a:t>Deschiderea unui cont de economii</a:t>
            </a:r>
            <a:endParaRPr lang="ro-RO" dirty="0"/>
          </a:p>
        </p:txBody>
      </p:sp>
      <p:sp>
        <p:nvSpPr>
          <p:cNvPr id="3" name="Content Placeholder 2"/>
          <p:cNvSpPr>
            <a:spLocks noGrp="1"/>
          </p:cNvSpPr>
          <p:nvPr>
            <p:ph idx="1"/>
          </p:nvPr>
        </p:nvSpPr>
        <p:spPr>
          <a:xfrm>
            <a:off x="548745" y="2159000"/>
            <a:ext cx="7206722" cy="3615267"/>
          </a:xfrm>
        </p:spPr>
        <p:txBody>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latin typeface="+mj-lt"/>
              </a:rPr>
              <a:t>În momentul în care decizia economisii unor sume de bani este luată, este necesară luarea în calcul a deschiderii unui cont de economii. Astfel, de fiecare dată când este încasat salariul lunar, o parte din sumă poate fi depusă în contul de economii. Băncile oferă în prezent multiple produse de economisire. Este important ca fiecare persoană să analizeze ofertele, să cunoască nevoile pe care le are, iar în baza acestora să facă alegerea potrivită. Prin această metodă, economiile sunt mult mai uşor de planificat şi administrat.</a:t>
            </a:r>
          </a:p>
          <a:p>
            <a:endParaRPr lang="ro-RO" dirty="0"/>
          </a:p>
        </p:txBody>
      </p:sp>
      <p:pic>
        <p:nvPicPr>
          <p:cNvPr id="4" name="Substituent conținut 5"/>
          <p:cNvPicPr>
            <a:picLocks noChangeAspect="1"/>
          </p:cNvPicPr>
          <p:nvPr/>
        </p:nvPicPr>
        <p:blipFill>
          <a:blip r:embed="rId2"/>
          <a:stretch>
            <a:fillRect/>
          </a:stretch>
        </p:blipFill>
        <p:spPr>
          <a:xfrm>
            <a:off x="8043333" y="2319392"/>
            <a:ext cx="3970870" cy="2720339"/>
          </a:xfrm>
          <a:prstGeom prst="rect">
            <a:avLst/>
          </a:prstGeom>
          <a:noFill/>
          <a:ln>
            <a:noFill/>
          </a:ln>
        </p:spPr>
      </p:pic>
    </p:spTree>
    <p:extLst>
      <p:ext uri="{BB962C8B-B14F-4D97-AF65-F5344CB8AC3E}">
        <p14:creationId xmlns:p14="http://schemas.microsoft.com/office/powerpoint/2010/main" val="3084658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86267"/>
            <a:ext cx="11051175" cy="1507067"/>
          </a:xfrm>
        </p:spPr>
        <p:txBody>
          <a:bodyPr/>
          <a:lstStyle/>
          <a:p>
            <a:r>
              <a:rPr lang="es-ES" sz="4400" b="1" cap="none" dirty="0" err="1" smtClean="0">
                <a:ln>
                  <a:noFill/>
                </a:ln>
              </a:rPr>
              <a:t>Reducerea</a:t>
            </a:r>
            <a:r>
              <a:rPr lang="es-ES" sz="4400" b="1" cap="none" dirty="0" smtClean="0">
                <a:ln>
                  <a:noFill/>
                </a:ln>
              </a:rPr>
              <a:t> </a:t>
            </a:r>
            <a:r>
              <a:rPr lang="es-ES" sz="4400" b="1" cap="none" dirty="0" err="1">
                <a:ln>
                  <a:noFill/>
                </a:ln>
              </a:rPr>
              <a:t>costurilor</a:t>
            </a:r>
            <a:r>
              <a:rPr lang="es-ES" sz="4400" b="1" cap="none" dirty="0">
                <a:ln>
                  <a:noFill/>
                </a:ln>
              </a:rPr>
              <a:t> </a:t>
            </a:r>
            <a:r>
              <a:rPr lang="es-ES" sz="4400" b="1" cap="none" dirty="0" err="1">
                <a:ln>
                  <a:noFill/>
                </a:ln>
              </a:rPr>
              <a:t>facturilor</a:t>
            </a:r>
            <a:r>
              <a:rPr lang="es-ES" sz="4400" b="1" cap="none" dirty="0">
                <a:ln>
                  <a:noFill/>
                </a:ln>
              </a:rPr>
              <a:t> la </a:t>
            </a:r>
            <a:r>
              <a:rPr lang="es-ES" sz="4400" b="1" cap="none" dirty="0" err="1">
                <a:ln>
                  <a:noFill/>
                </a:ln>
              </a:rPr>
              <a:t>utilităţi</a:t>
            </a:r>
            <a:endParaRPr lang="ro-RO" dirty="0"/>
          </a:p>
        </p:txBody>
      </p:sp>
      <p:sp>
        <p:nvSpPr>
          <p:cNvPr id="3" name="Content Placeholder 2"/>
          <p:cNvSpPr>
            <a:spLocks noGrp="1"/>
          </p:cNvSpPr>
          <p:nvPr>
            <p:ph idx="1"/>
          </p:nvPr>
        </p:nvSpPr>
        <p:spPr>
          <a:xfrm>
            <a:off x="684212" y="2192866"/>
            <a:ext cx="7696308" cy="3615267"/>
          </a:xfrm>
        </p:spPr>
        <p:txBody>
          <a:bodyPr>
            <a:noAutofit/>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t>Pentru a reuşi să economisim bani, este important ca toate costurile cu utilităţile, precum: gaze, energie, televiziune, internet, abonament telefonie mobilă să fie diminuate. Acest lucru se poate realiza după o analiză a ofertelor companiilor de utilităţi şi alegerea celor mai convenabile dintre ele, în funcţie de necesităţi. De asemenea, nu doar alegerea unei companii care oferă cele mai bune oferte sau modificarea contractelor reprezintă cea mai eficientă metodă de economisire, ci şi consumul pe care îl generăm în fiecare lună. Există o serie de metode care vor conduce la diminuarea costurilor, precum: folosirea televizorului doar atunci când este necesar, aparatele neutilizate pot fi scoase din priză, aprinderea luminii doar atunci când este nevoie, alegerea unor becuri cu led, instalarea unui termostat programabil.</a:t>
            </a:r>
            <a:endParaRPr lang="ro-RO" sz="2200" dirty="0"/>
          </a:p>
        </p:txBody>
      </p:sp>
      <p:pic>
        <p:nvPicPr>
          <p:cNvPr id="4" name="Substituent conținut 5"/>
          <p:cNvPicPr>
            <a:picLocks noChangeAspect="1"/>
          </p:cNvPicPr>
          <p:nvPr/>
        </p:nvPicPr>
        <p:blipFill>
          <a:blip r:embed="rId2"/>
          <a:stretch>
            <a:fillRect/>
          </a:stretch>
        </p:blipFill>
        <p:spPr>
          <a:xfrm>
            <a:off x="8593584" y="2192866"/>
            <a:ext cx="3141803" cy="3326669"/>
          </a:xfrm>
          <a:prstGeom prst="rect">
            <a:avLst/>
          </a:prstGeom>
          <a:noFill/>
          <a:ln>
            <a:noFill/>
          </a:ln>
        </p:spPr>
      </p:pic>
    </p:spTree>
    <p:extLst>
      <p:ext uri="{BB962C8B-B14F-4D97-AF65-F5344CB8AC3E}">
        <p14:creationId xmlns:p14="http://schemas.microsoft.com/office/powerpoint/2010/main" val="1119027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67" y="304800"/>
            <a:ext cx="11446932" cy="1507067"/>
          </a:xfrm>
        </p:spPr>
        <p:txBody>
          <a:bodyPr/>
          <a:lstStyle/>
          <a:p>
            <a:r>
              <a:rPr lang="ro-RO" sz="4400" b="1" cap="none" dirty="0">
                <a:ln>
                  <a:noFill/>
                </a:ln>
              </a:rPr>
              <a:t>Utilizarea unor noi mijloace de transport</a:t>
            </a:r>
            <a:endParaRPr lang="ro-RO" dirty="0"/>
          </a:p>
        </p:txBody>
      </p:sp>
      <p:sp>
        <p:nvSpPr>
          <p:cNvPr id="3" name="Content Placeholder 2"/>
          <p:cNvSpPr>
            <a:spLocks noGrp="1"/>
          </p:cNvSpPr>
          <p:nvPr>
            <p:ph idx="1"/>
          </p:nvPr>
        </p:nvSpPr>
        <p:spPr>
          <a:xfrm>
            <a:off x="440267" y="2452755"/>
            <a:ext cx="7044267" cy="3615267"/>
          </a:xfrm>
        </p:spPr>
        <p:txBody>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latin typeface="+mj-lt"/>
              </a:rPr>
              <a:t>Transportul poate diminua cheltuielile lunare. Transportul cu maşina personală presupune cheltuieli ridicate, atât din punct de vedere al alimentării cu combustibil, cât şi din punct de vedere al întreţinerii. Aşadar, maşina personală poate reprezenta un mijloc de transport doar în cazurile importante. O metodă care contribuie la diminuarea cheltuielilor este alegerea transportului în comun sau a unor alte mijloace, precum: trotineta, bicicleta.</a:t>
            </a:r>
          </a:p>
          <a:p>
            <a:endParaRPr lang="ro-RO" dirty="0"/>
          </a:p>
        </p:txBody>
      </p:sp>
      <p:pic>
        <p:nvPicPr>
          <p:cNvPr id="4" name="Substituent conținut 5"/>
          <p:cNvPicPr>
            <a:picLocks noChangeAspect="1"/>
          </p:cNvPicPr>
          <p:nvPr/>
        </p:nvPicPr>
        <p:blipFill>
          <a:blip r:embed="rId2"/>
          <a:stretch>
            <a:fillRect/>
          </a:stretch>
        </p:blipFill>
        <p:spPr>
          <a:xfrm>
            <a:off x="7755466" y="2273225"/>
            <a:ext cx="4131733" cy="3456130"/>
          </a:xfrm>
          <a:prstGeom prst="rect">
            <a:avLst/>
          </a:prstGeom>
          <a:noFill/>
          <a:ln>
            <a:noFill/>
          </a:ln>
        </p:spPr>
      </p:pic>
    </p:spTree>
    <p:extLst>
      <p:ext uri="{BB962C8B-B14F-4D97-AF65-F5344CB8AC3E}">
        <p14:creationId xmlns:p14="http://schemas.microsoft.com/office/powerpoint/2010/main" val="1128446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6055" y="0"/>
            <a:ext cx="10515600" cy="3549172"/>
          </a:xfrm>
        </p:spPr>
        <p:txBody>
          <a:bodyPr>
            <a:normAutofit/>
          </a:bodyPr>
          <a:lstStyle/>
          <a:p>
            <a:pPr algn="just"/>
            <a:endParaRPr lang="ro-RO" sz="2200" dirty="0" smtClean="0"/>
          </a:p>
          <a:p>
            <a:pPr algn="just"/>
            <a:r>
              <a:rPr lang="ro-RO" sz="3600" dirty="0" smtClean="0">
                <a:solidFill>
                  <a:schemeClr val="tx1"/>
                </a:solidFill>
              </a:rPr>
              <a:t>MOTTO</a:t>
            </a:r>
            <a:r>
              <a:rPr lang="en-US" sz="3600" dirty="0" smtClean="0">
                <a:solidFill>
                  <a:schemeClr val="tx1"/>
                </a:solidFill>
              </a:rPr>
              <a:t>:</a:t>
            </a:r>
            <a:endParaRPr lang="ro-RO" sz="3600" dirty="0">
              <a:solidFill>
                <a:schemeClr val="tx1"/>
              </a:solidFill>
            </a:endParaRPr>
          </a:p>
          <a:p>
            <a:pPr algn="just"/>
            <a:endParaRPr lang="ro-RO" sz="2200" dirty="0" smtClean="0"/>
          </a:p>
          <a:p>
            <a:pPr algn="just"/>
            <a:r>
              <a:rPr lang="ro-RO" sz="2200" dirty="0" smtClean="0"/>
              <a:t>Unii </a:t>
            </a:r>
            <a:r>
              <a:rPr lang="ro-RO" sz="2200" dirty="0" smtClean="0"/>
              <a:t>dintre noi sunt studenți, elevi, matematicieni, unii construiesc clădiri, alții le echipează, medicii ne tratează. Avem specializări diferite, dar cu toții avem ceva în comun. Suntem proprii manageri ai bugetului nostru. Educația financiară este o necesitate, chiar dacă alegi să utilizezi sau nu produse și servicii bancare.</a:t>
            </a:r>
            <a:endParaRPr lang="ro-RO" sz="2200" dirty="0"/>
          </a:p>
        </p:txBody>
      </p:sp>
      <p:pic>
        <p:nvPicPr>
          <p:cNvPr id="1026" name="Picture 2" descr="78 Cartoon Of The Old Mirror Frame Illustrations &amp;amp;amp; Clip Art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9594" y="3646826"/>
            <a:ext cx="3808521" cy="2958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565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45" y="381000"/>
            <a:ext cx="10440988" cy="1507067"/>
          </a:xfrm>
        </p:spPr>
        <p:txBody>
          <a:bodyPr/>
          <a:lstStyle/>
          <a:p>
            <a:r>
              <a:rPr lang="ro-RO" sz="4400" b="1" cap="none" dirty="0">
                <a:ln>
                  <a:noFill/>
                </a:ln>
              </a:rPr>
              <a:t>Atenţie la campaniile de reduceri</a:t>
            </a:r>
            <a:endParaRPr lang="ro-RO" dirty="0"/>
          </a:p>
        </p:txBody>
      </p:sp>
      <p:sp>
        <p:nvSpPr>
          <p:cNvPr id="3" name="Content Placeholder 2"/>
          <p:cNvSpPr>
            <a:spLocks noGrp="1"/>
          </p:cNvSpPr>
          <p:nvPr>
            <p:ph idx="1"/>
          </p:nvPr>
        </p:nvSpPr>
        <p:spPr>
          <a:xfrm>
            <a:off x="751945" y="2362201"/>
            <a:ext cx="5310188" cy="3615267"/>
          </a:xfrm>
        </p:spPr>
        <p:txBody>
          <a:bodyPr>
            <a:normAutofit fontScale="85000" lnSpcReduction="20000"/>
          </a:bodyPr>
          <a:lstStyle/>
          <a:p>
            <a:pPr marL="228600" lvl="0" indent="-228600" algn="just" defTabSz="914400">
              <a:spcBef>
                <a:spcPts val="1000"/>
              </a:spcBef>
              <a:spcAft>
                <a:spcPts val="0"/>
              </a:spcAft>
              <a:buClrTx/>
              <a:buSzPct val="100000"/>
              <a:buFont typeface="Arial" pitchFamily="34"/>
              <a:buChar char="•"/>
            </a:pPr>
            <a:r>
              <a:rPr lang="ro-RO" sz="2600" dirty="0">
                <a:latin typeface="+mj-lt"/>
              </a:rPr>
              <a:t>În cazul în care cheltuielile sunt mai mari, o metodă prin care se pot reduce aceste costuri este urmărirea reducerilor. Indiferent dacă este vorba despre articole de îmbrăcăminte, electrocasnice,abonamente, produse alimentare, este important urmărirea constantă a acestora şi achiziţionarea lor în momentul lansării promoţiilor. Astfel, banii rămaşi pot fi economisiţi.</a:t>
            </a:r>
          </a:p>
          <a:p>
            <a:endParaRPr lang="ro-RO" dirty="0"/>
          </a:p>
        </p:txBody>
      </p:sp>
      <p:pic>
        <p:nvPicPr>
          <p:cNvPr id="4" name="Substituent conținut 5"/>
          <p:cNvPicPr>
            <a:picLocks noChangeAspect="1"/>
          </p:cNvPicPr>
          <p:nvPr/>
        </p:nvPicPr>
        <p:blipFill>
          <a:blip r:embed="rId2"/>
          <a:stretch>
            <a:fillRect/>
          </a:stretch>
        </p:blipFill>
        <p:spPr>
          <a:xfrm>
            <a:off x="6366937" y="2681056"/>
            <a:ext cx="5181603" cy="2521259"/>
          </a:xfrm>
          <a:prstGeom prst="rect">
            <a:avLst/>
          </a:prstGeom>
          <a:noFill/>
          <a:ln>
            <a:noFill/>
          </a:ln>
        </p:spPr>
      </p:pic>
    </p:spTree>
    <p:extLst>
      <p:ext uri="{BB962C8B-B14F-4D97-AF65-F5344CB8AC3E}">
        <p14:creationId xmlns:p14="http://schemas.microsoft.com/office/powerpoint/2010/main" val="3347642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679" y="372532"/>
            <a:ext cx="8534400" cy="186761"/>
          </a:xfrm>
        </p:spPr>
        <p:txBody>
          <a:bodyPr>
            <a:normAutofit fontScale="90000"/>
          </a:bodyPr>
          <a:lstStyle/>
          <a:p>
            <a:r>
              <a:rPr lang="ro-RO" sz="4400" b="1" cap="none" dirty="0">
                <a:ln>
                  <a:noFill/>
                </a:ln>
                <a:latin typeface="Century Gothic" panose="020B0502020202020204" pitchFamily="34" charset="0"/>
                <a:ea typeface="+mj-lt"/>
                <a:cs typeface="+mj-lt"/>
              </a:rPr>
              <a:t>Electronice si electrocasnice</a:t>
            </a:r>
            <a:endParaRPr lang="ro-RO" sz="4400" dirty="0">
              <a:latin typeface="Century Gothic" panose="020B0502020202020204" pitchFamily="34" charset="0"/>
            </a:endParaRPr>
          </a:p>
        </p:txBody>
      </p:sp>
      <p:sp>
        <p:nvSpPr>
          <p:cNvPr id="3" name="Content Placeholder 2"/>
          <p:cNvSpPr>
            <a:spLocks noGrp="1"/>
          </p:cNvSpPr>
          <p:nvPr>
            <p:ph idx="1"/>
          </p:nvPr>
        </p:nvSpPr>
        <p:spPr>
          <a:xfrm>
            <a:off x="565678" y="1766656"/>
            <a:ext cx="9901095" cy="4403325"/>
          </a:xfrm>
        </p:spPr>
        <p:txBody>
          <a:bodyPr>
            <a:noAutofit/>
          </a:bodyPr>
          <a:lstStyle/>
          <a:p>
            <a:pPr marL="228600" lvl="0" indent="-228600" algn="just" defTabSz="914400">
              <a:spcBef>
                <a:spcPts val="1000"/>
              </a:spcBef>
              <a:spcAft>
                <a:spcPts val="0"/>
              </a:spcAft>
              <a:buClrTx/>
              <a:buSzTx/>
              <a:buFont typeface="Arial" panose="020B0604020202020204" pitchFamily="34" charset="0"/>
              <a:buChar char="•"/>
            </a:pPr>
            <a:r>
              <a:rPr lang="ro-RO" dirty="0">
                <a:ea typeface="+mn-lt"/>
                <a:cs typeface="+mn-lt"/>
              </a:rPr>
              <a:t>Costul energiei electrice ne afectează bugetul în fiecare lună. Din acest motiv trebuie </a:t>
            </a:r>
            <a:r>
              <a:rPr lang="ro-RO" b="1" dirty="0">
                <a:ea typeface="+mn-lt"/>
                <a:cs typeface="+mn-lt"/>
                <a:hlinkClick r:id="rId2"/>
              </a:rPr>
              <a:t>să găsim modalități</a:t>
            </a:r>
            <a:r>
              <a:rPr lang="ro-RO" dirty="0">
                <a:ea typeface="+mn-lt"/>
                <a:cs typeface="+mn-lt"/>
              </a:rPr>
              <a:t> prin care să reducem factura de curent.</a:t>
            </a:r>
            <a:endParaRPr lang="ro-RO" dirty="0"/>
          </a:p>
          <a:p>
            <a:pPr marL="228600" lvl="0" indent="-228600" algn="just" defTabSz="914400">
              <a:spcBef>
                <a:spcPts val="1000"/>
              </a:spcBef>
              <a:spcAft>
                <a:spcPts val="0"/>
              </a:spcAft>
              <a:buClrTx/>
              <a:buSzTx/>
              <a:buFont typeface="Arial" panose="020B0604020202020204" pitchFamily="34" charset="0"/>
              <a:buChar char="•"/>
            </a:pPr>
            <a:r>
              <a:rPr lang="ro-RO" dirty="0">
                <a:ea typeface="+mn-lt"/>
                <a:cs typeface="+mn-lt"/>
              </a:rPr>
              <a:t>Electrocasnicele care sunt din clasa de energie A++ sau A+++ sunt ceva mai scumpe, dar investiția se poate amortiza chiar și după un an de zile (mă refer la banii plătiți în plus).</a:t>
            </a:r>
            <a:endParaRPr lang="ro-RO" dirty="0"/>
          </a:p>
          <a:p>
            <a:pPr marL="228600" lvl="0" indent="-228600" algn="just" defTabSz="914400">
              <a:spcBef>
                <a:spcPts val="1000"/>
              </a:spcBef>
              <a:spcAft>
                <a:spcPts val="0"/>
              </a:spcAft>
              <a:buClrTx/>
              <a:buSzTx/>
              <a:buFont typeface="Arial" panose="020B0604020202020204" pitchFamily="34" charset="0"/>
              <a:buChar char="•"/>
            </a:pPr>
            <a:r>
              <a:rPr lang="ro-RO" dirty="0">
                <a:ea typeface="+mn-lt"/>
                <a:cs typeface="+mn-lt"/>
              </a:rPr>
              <a:t>O atenție deosebită trebuie să acorzi </a:t>
            </a:r>
            <a:r>
              <a:rPr lang="ro-RO" b="1" dirty="0">
                <a:ea typeface="+mn-lt"/>
                <a:cs typeface="+mn-lt"/>
              </a:rPr>
              <a:t>mașinii de spălat și a combinei frigorifice</a:t>
            </a:r>
            <a:r>
              <a:rPr lang="ro-RO" dirty="0">
                <a:ea typeface="+mn-lt"/>
                <a:cs typeface="+mn-lt"/>
              </a:rPr>
              <a:t>. Aceste produse sunt mari consumatori de energie și au un impact mare în factura de energie electrică.</a:t>
            </a:r>
            <a:endParaRPr lang="ro-RO" dirty="0"/>
          </a:p>
          <a:p>
            <a:pPr marL="228600" lvl="0" indent="-228600" algn="just" defTabSz="914400">
              <a:spcBef>
                <a:spcPts val="1000"/>
              </a:spcBef>
              <a:spcAft>
                <a:spcPts val="0"/>
              </a:spcAft>
              <a:buClrTx/>
              <a:buSzTx/>
              <a:buFont typeface="Arial" panose="020B0604020202020204" pitchFamily="34" charset="0"/>
              <a:buChar char="•"/>
            </a:pPr>
            <a:r>
              <a:rPr lang="ro-RO" dirty="0">
                <a:ea typeface="+mn-lt"/>
                <a:cs typeface="+mn-lt"/>
              </a:rPr>
              <a:t>De asemenea, chiar dacă ți se pare o nimica toată, să știi că fiecare led și beculet aprins pe care-l vezi consumă curent. Nu mult, dar pic cu pic se face mult. Nu te încurca cu nimic </a:t>
            </a:r>
            <a:r>
              <a:rPr lang="ro-RO" b="1" dirty="0">
                <a:ea typeface="+mn-lt"/>
                <a:cs typeface="+mn-lt"/>
              </a:rPr>
              <a:t>să-ți cumperi un prelungitor cu întrerupator</a:t>
            </a:r>
            <a:r>
              <a:rPr lang="ro-RO" dirty="0">
                <a:ea typeface="+mn-lt"/>
                <a:cs typeface="+mn-lt"/>
              </a:rPr>
              <a:t> sau, dacă vrei mai old school, să scoți din priză.</a:t>
            </a:r>
            <a:endParaRPr lang="ro-RO" dirty="0"/>
          </a:p>
          <a:p>
            <a:pPr marL="228600" lvl="0" indent="-228600" algn="just" defTabSz="914400">
              <a:spcBef>
                <a:spcPts val="1000"/>
              </a:spcBef>
              <a:spcAft>
                <a:spcPts val="0"/>
              </a:spcAft>
              <a:buClrTx/>
              <a:buSzTx/>
              <a:buFont typeface="Arial" panose="020B0604020202020204" pitchFamily="34" charset="0"/>
              <a:buChar char="•"/>
            </a:pPr>
            <a:r>
              <a:rPr lang="ro-RO" dirty="0">
                <a:ea typeface="+mn-lt"/>
                <a:cs typeface="+mn-lt"/>
              </a:rPr>
              <a:t>Stinge becurile dacă nu le folosești, nu lasa televizorul să meargă în gol daca nu te uiți la el. Nu sunt consumatori mari de energie, dar la final de an, dacă tragi linie, o sa vezi că mai economisești bani cât pentru o jumătate de bilet de avion.</a:t>
            </a:r>
            <a:endParaRPr lang="ro-RO" dirty="0"/>
          </a:p>
          <a:p>
            <a:endParaRPr lang="ro-RO" sz="2200" dirty="0"/>
          </a:p>
        </p:txBody>
      </p:sp>
    </p:spTree>
    <p:extLst>
      <p:ext uri="{BB962C8B-B14F-4D97-AF65-F5344CB8AC3E}">
        <p14:creationId xmlns:p14="http://schemas.microsoft.com/office/powerpoint/2010/main" val="2990272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46" y="0"/>
            <a:ext cx="9865254" cy="1507067"/>
          </a:xfrm>
        </p:spPr>
        <p:txBody>
          <a:bodyPr/>
          <a:lstStyle/>
          <a:p>
            <a:r>
              <a:rPr lang="ro-RO" sz="4400" b="1" cap="none" dirty="0">
                <a:ln>
                  <a:noFill/>
                </a:ln>
              </a:rPr>
              <a:t>Stabilirea obiectivelor financiare</a:t>
            </a:r>
            <a:endParaRPr lang="ro-RO" dirty="0"/>
          </a:p>
        </p:txBody>
      </p:sp>
      <p:sp>
        <p:nvSpPr>
          <p:cNvPr id="3" name="Content Placeholder 2"/>
          <p:cNvSpPr>
            <a:spLocks noGrp="1"/>
          </p:cNvSpPr>
          <p:nvPr>
            <p:ph idx="1"/>
          </p:nvPr>
        </p:nvSpPr>
        <p:spPr>
          <a:xfrm>
            <a:off x="447146" y="2133599"/>
            <a:ext cx="6275388" cy="3615267"/>
          </a:xfrm>
        </p:spPr>
        <p:txBody>
          <a:bodyPr/>
          <a:lstStyle/>
          <a:p>
            <a:pPr marL="228600" lvl="0" indent="-228600" algn="just" defTabSz="914400">
              <a:lnSpc>
                <a:spcPct val="80000"/>
              </a:lnSpc>
              <a:spcBef>
                <a:spcPts val="1000"/>
              </a:spcBef>
              <a:spcAft>
                <a:spcPts val="0"/>
              </a:spcAft>
              <a:buClrTx/>
              <a:buSzPct val="100000"/>
              <a:buFont typeface="Arial" pitchFamily="34"/>
              <a:buChar char="•"/>
            </a:pPr>
            <a:r>
              <a:rPr lang="ro-RO" sz="2200" dirty="0">
                <a:latin typeface="+mj-lt"/>
              </a:rPr>
              <a:t>Pentru a economisi bani este importantă stabilirea unor obiective financiare pe termen lung sau scurt, precum: planificarea unei vacanţe, achiziţia unei locuinţe sau a unei maşini, fond de urgenţă, cumpărarea unor dispozitive digitale, proiecte.</a:t>
            </a:r>
          </a:p>
          <a:p>
            <a:pPr marL="228600" lvl="0" indent="-228600" algn="just" defTabSz="914400">
              <a:lnSpc>
                <a:spcPct val="80000"/>
              </a:lnSpc>
              <a:spcBef>
                <a:spcPts val="1000"/>
              </a:spcBef>
              <a:spcAft>
                <a:spcPts val="0"/>
              </a:spcAft>
              <a:buClrTx/>
              <a:buSzPct val="100000"/>
              <a:buFont typeface="Arial" pitchFamily="34"/>
              <a:buChar char="•"/>
            </a:pPr>
            <a:r>
              <a:rPr lang="ro-RO" sz="2200" dirty="0">
                <a:latin typeface="+mj-lt"/>
              </a:rPr>
              <a:t>După cheltuieli şi venituri, obiectivele vor avea cel mai mare impact asupra modului în care o persoană îşi alocă economiile.</a:t>
            </a:r>
          </a:p>
          <a:p>
            <a:endParaRPr lang="ro-RO" dirty="0"/>
          </a:p>
        </p:txBody>
      </p:sp>
      <p:pic>
        <p:nvPicPr>
          <p:cNvPr id="4" name="Substituent conținut 5"/>
          <p:cNvPicPr>
            <a:picLocks noChangeAspect="1"/>
          </p:cNvPicPr>
          <p:nvPr/>
        </p:nvPicPr>
        <p:blipFill>
          <a:blip r:embed="rId2"/>
          <a:stretch>
            <a:fillRect/>
          </a:stretch>
        </p:blipFill>
        <p:spPr>
          <a:xfrm>
            <a:off x="7436133" y="2133599"/>
            <a:ext cx="4442594" cy="3098801"/>
          </a:xfrm>
          <a:prstGeom prst="rect">
            <a:avLst/>
          </a:prstGeom>
          <a:noFill/>
          <a:ln>
            <a:noFill/>
          </a:ln>
        </p:spPr>
      </p:pic>
    </p:spTree>
    <p:extLst>
      <p:ext uri="{BB962C8B-B14F-4D97-AF65-F5344CB8AC3E}">
        <p14:creationId xmlns:p14="http://schemas.microsoft.com/office/powerpoint/2010/main" val="3050606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145" y="304799"/>
            <a:ext cx="8534400" cy="1507067"/>
          </a:xfrm>
        </p:spPr>
        <p:txBody>
          <a:bodyPr/>
          <a:lstStyle/>
          <a:p>
            <a:r>
              <a:rPr lang="ro-RO" sz="4400" b="1" cap="none" dirty="0">
                <a:ln>
                  <a:noFill/>
                </a:ln>
              </a:rPr>
              <a:t>Plata la timp a ratelor pe card</a:t>
            </a:r>
            <a:endParaRPr lang="ro-RO" dirty="0"/>
          </a:p>
        </p:txBody>
      </p:sp>
      <p:sp>
        <p:nvSpPr>
          <p:cNvPr id="3" name="Content Placeholder 2"/>
          <p:cNvSpPr>
            <a:spLocks noGrp="1"/>
          </p:cNvSpPr>
          <p:nvPr>
            <p:ph idx="1"/>
          </p:nvPr>
        </p:nvSpPr>
        <p:spPr>
          <a:xfrm>
            <a:off x="789249" y="2040466"/>
            <a:ext cx="5601493" cy="3615267"/>
          </a:xfrm>
        </p:spPr>
        <p:txBody>
          <a:bodyPr/>
          <a:lstStyle/>
          <a:p>
            <a:pPr marL="228600" lvl="0" indent="-228600" algn="just" defTabSz="914400">
              <a:lnSpc>
                <a:spcPct val="70000"/>
              </a:lnSpc>
              <a:spcBef>
                <a:spcPts val="1000"/>
              </a:spcBef>
              <a:spcAft>
                <a:spcPts val="0"/>
              </a:spcAft>
              <a:buClrTx/>
              <a:buSzPct val="100000"/>
              <a:buFont typeface="Arial" pitchFamily="34"/>
              <a:buChar char="•"/>
            </a:pPr>
            <a:r>
              <a:rPr lang="ro-RO" sz="2200" dirty="0">
                <a:latin typeface="+mj-lt"/>
              </a:rPr>
              <a:t>În momentul în care o persoană vrea să economisească şi are de plătit rate pe carduri de credit, rambursarea acestora trebuie să fie o prioritate. Ratele trebuie achitate la termen şi integral în fiecare lună întrucât, în caz contrar, cheltuielile adiţionale pentru un sold pot diminua bugetul unei persoane. Una dintre cele mai bune modalităţi de a economisi este evitarea îndatorării.</a:t>
            </a:r>
          </a:p>
          <a:p>
            <a:endParaRPr lang="ro-RO" dirty="0"/>
          </a:p>
        </p:txBody>
      </p:sp>
      <p:pic>
        <p:nvPicPr>
          <p:cNvPr id="4" name="Substituent conținut 5"/>
          <p:cNvPicPr>
            <a:picLocks noChangeAspect="1"/>
          </p:cNvPicPr>
          <p:nvPr/>
        </p:nvPicPr>
        <p:blipFill>
          <a:blip r:embed="rId2"/>
          <a:stretch>
            <a:fillRect/>
          </a:stretch>
        </p:blipFill>
        <p:spPr>
          <a:xfrm>
            <a:off x="6678610" y="2040466"/>
            <a:ext cx="5181603" cy="3158066"/>
          </a:xfrm>
          <a:prstGeom prst="rect">
            <a:avLst/>
          </a:prstGeom>
          <a:noFill/>
          <a:ln>
            <a:noFill/>
          </a:ln>
        </p:spPr>
      </p:pic>
    </p:spTree>
    <p:extLst>
      <p:ext uri="{BB962C8B-B14F-4D97-AF65-F5344CB8AC3E}">
        <p14:creationId xmlns:p14="http://schemas.microsoft.com/office/powerpoint/2010/main" val="1223508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34479"/>
            <a:ext cx="8534400" cy="1090640"/>
          </a:xfrm>
        </p:spPr>
        <p:txBody>
          <a:bodyPr>
            <a:normAutofit/>
          </a:bodyPr>
          <a:lstStyle/>
          <a:p>
            <a:r>
              <a:rPr lang="ro-RO" sz="4400" b="1" cap="none" dirty="0">
                <a:ln>
                  <a:noFill/>
                </a:ln>
                <a:latin typeface="Century Gothic" panose="020B0502020202020204" pitchFamily="34" charset="0"/>
                <a:ea typeface="+mj-lt"/>
                <a:cs typeface="+mj-lt"/>
              </a:rPr>
              <a:t>Abonamentele de servicii</a:t>
            </a:r>
            <a:endParaRPr lang="ro-RO" sz="4400" dirty="0">
              <a:latin typeface="Century Gothic" panose="020B0502020202020204" pitchFamily="34" charset="0"/>
            </a:endParaRPr>
          </a:p>
        </p:txBody>
      </p:sp>
      <p:sp>
        <p:nvSpPr>
          <p:cNvPr id="3" name="Content Placeholder 2"/>
          <p:cNvSpPr>
            <a:spLocks noGrp="1"/>
          </p:cNvSpPr>
          <p:nvPr>
            <p:ph idx="1"/>
          </p:nvPr>
        </p:nvSpPr>
        <p:spPr>
          <a:xfrm>
            <a:off x="684211" y="2277533"/>
            <a:ext cx="9729295" cy="3615267"/>
          </a:xfrm>
        </p:spPr>
        <p:txBody>
          <a:bodyPr>
            <a:noAutofit/>
          </a:bodyPr>
          <a:lstStyle/>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Încearcă să ai toate abonamentele de telefon, televiziune și internet </a:t>
            </a:r>
            <a:r>
              <a:rPr lang="ro-RO" b="1" dirty="0">
                <a:ea typeface="+mn-lt"/>
                <a:cs typeface="+mn-lt"/>
              </a:rPr>
              <a:t>la un singur operator</a:t>
            </a:r>
            <a:r>
              <a:rPr lang="ro-RO" dirty="0">
                <a:ea typeface="+mn-lt"/>
                <a:cs typeface="+mn-lt"/>
              </a:rPr>
              <a:t>.</a:t>
            </a:r>
            <a:endParaRPr lang="ro-RO" dirty="0"/>
          </a:p>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O să primești reduceri substanțiale...și ți-o spun din proprie experiență!</a:t>
            </a:r>
            <a:endParaRPr lang="ro-RO" dirty="0"/>
          </a:p>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Ca să nu mai vorbesc de faptul că poți negocia atunci când îți prelungești abonamentul. Chiar dacă aud persoane care spun că le e rușine să negocieze, este un lucru total greșit.</a:t>
            </a:r>
            <a:endParaRPr lang="ro-RO" dirty="0"/>
          </a:p>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Până la urma este dreptul tău să-ți alegi operatorul de servicii. Dar dacă ești multumit și vrei să rămâi cu ce ai în prezent, atunci </a:t>
            </a:r>
            <a:r>
              <a:rPr lang="ro-RO" b="1" dirty="0">
                <a:ea typeface="+mn-lt"/>
                <a:cs typeface="+mn-lt"/>
              </a:rPr>
              <a:t>poți profita</a:t>
            </a:r>
            <a:r>
              <a:rPr lang="ro-RO" dirty="0">
                <a:ea typeface="+mn-lt"/>
                <a:cs typeface="+mn-lt"/>
              </a:rPr>
              <a:t> de momentul când îți expiră abonamentul și să ceri o reducere.</a:t>
            </a:r>
            <a:endParaRPr lang="ro-RO" dirty="0"/>
          </a:p>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De asemenea, nu uita </a:t>
            </a:r>
            <a:r>
              <a:rPr lang="ro-RO" b="1" dirty="0">
                <a:ea typeface="+mn-lt"/>
                <a:cs typeface="+mn-lt"/>
              </a:rPr>
              <a:t>de energia electrică</a:t>
            </a:r>
            <a:r>
              <a:rPr lang="ro-RO" dirty="0">
                <a:ea typeface="+mn-lt"/>
                <a:cs typeface="+mn-lt"/>
              </a:rPr>
              <a:t>. Acum poți să te portezi la mai mulți operatori, pentru că nu mai exista monopolul din urmă cu câțiva ani.</a:t>
            </a:r>
            <a:endParaRPr lang="ro-RO" dirty="0"/>
          </a:p>
          <a:p>
            <a:pPr marL="228600" lvl="0" indent="-228600" defTabSz="914400">
              <a:spcBef>
                <a:spcPts val="1000"/>
              </a:spcBef>
              <a:spcAft>
                <a:spcPts val="0"/>
              </a:spcAft>
              <a:buClrTx/>
              <a:buSzTx/>
              <a:buFont typeface="Arial" panose="020B0604020202020204" pitchFamily="34" charset="0"/>
              <a:buChar char="•"/>
            </a:pPr>
            <a:r>
              <a:rPr lang="ro-RO" dirty="0">
                <a:ea typeface="+mn-lt"/>
                <a:cs typeface="+mn-lt"/>
              </a:rPr>
              <a:t>Poți intra pe site-ul fiecărei companii și să faci o simulare de calcul. Dacă observi că la o altă companie factura îți va fi mai mică...ce mai aștepți?</a:t>
            </a:r>
            <a:endParaRPr lang="ro-RO" dirty="0"/>
          </a:p>
          <a:p>
            <a:endParaRPr lang="ro-RO" dirty="0"/>
          </a:p>
        </p:txBody>
      </p:sp>
    </p:spTree>
    <p:extLst>
      <p:ext uri="{BB962C8B-B14F-4D97-AF65-F5344CB8AC3E}">
        <p14:creationId xmlns:p14="http://schemas.microsoft.com/office/powerpoint/2010/main" val="3075476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346" y="304800"/>
            <a:ext cx="8534400" cy="742766"/>
          </a:xfrm>
        </p:spPr>
        <p:txBody>
          <a:bodyPr>
            <a:normAutofit fontScale="90000"/>
          </a:bodyPr>
          <a:lstStyle/>
          <a:p>
            <a:r>
              <a:rPr lang="ro-RO" sz="4400" b="1" cap="none" dirty="0">
                <a:ln>
                  <a:noFill/>
                </a:ln>
                <a:latin typeface="Century Gothic" panose="020B0502020202020204" pitchFamily="34" charset="0"/>
              </a:rPr>
              <a:t>Taxe și </a:t>
            </a:r>
            <a:r>
              <a:rPr lang="ro-RO" sz="4400" b="1" cap="none" dirty="0" smtClean="0">
                <a:ln>
                  <a:noFill/>
                </a:ln>
                <a:latin typeface="Century Gothic" panose="020B0502020202020204" pitchFamily="34" charset="0"/>
              </a:rPr>
              <a:t>Impozite</a:t>
            </a:r>
            <a:endParaRPr lang="ro-RO" sz="4400" b="1" dirty="0">
              <a:latin typeface="Century Gothic" panose="020B0502020202020204" pitchFamily="34" charset="0"/>
            </a:endParaRPr>
          </a:p>
        </p:txBody>
      </p:sp>
      <p:sp>
        <p:nvSpPr>
          <p:cNvPr id="3" name="Content Placeholder 2"/>
          <p:cNvSpPr>
            <a:spLocks noGrp="1"/>
          </p:cNvSpPr>
          <p:nvPr>
            <p:ph idx="1"/>
          </p:nvPr>
        </p:nvSpPr>
        <p:spPr>
          <a:xfrm>
            <a:off x="543814" y="1456596"/>
            <a:ext cx="9541219" cy="4828793"/>
          </a:xfrm>
        </p:spPr>
        <p:txBody>
          <a:bodyPr>
            <a:normAutofit fontScale="85000" lnSpcReduction="20000"/>
          </a:bodyPr>
          <a:lstStyle/>
          <a:p>
            <a:pPr marL="228600" lvl="0" indent="-228600" defTabSz="914400">
              <a:spcBef>
                <a:spcPts val="1000"/>
              </a:spcBef>
              <a:spcAft>
                <a:spcPts val="0"/>
              </a:spcAft>
              <a:buClrTx/>
              <a:buSzTx/>
              <a:buFont typeface="Arial" panose="020B0604020202020204" pitchFamily="34" charset="0"/>
              <a:buChar char="•"/>
            </a:pPr>
            <a:r>
              <a:rPr lang="ro-RO" sz="2600" dirty="0">
                <a:ea typeface="+mn-lt"/>
                <a:cs typeface="+mn-lt"/>
              </a:rPr>
              <a:t>Evident, nu poți face economie de bani neplătind taxele și impozitele datorate către stat.</a:t>
            </a:r>
            <a:endParaRPr lang="ro-RO" sz="2600" dirty="0"/>
          </a:p>
          <a:p>
            <a:pPr marL="228600" lvl="0" indent="-228600" defTabSz="914400">
              <a:spcBef>
                <a:spcPts val="1000"/>
              </a:spcBef>
              <a:spcAft>
                <a:spcPts val="0"/>
              </a:spcAft>
              <a:buClrTx/>
              <a:buSzTx/>
              <a:buFont typeface="Arial" panose="020B0604020202020204" pitchFamily="34" charset="0"/>
              <a:buChar char="•"/>
            </a:pPr>
            <a:r>
              <a:rPr lang="ro-RO" sz="2600" dirty="0">
                <a:ea typeface="+mn-lt"/>
                <a:cs typeface="+mn-lt"/>
              </a:rPr>
              <a:t>Este datoria noastră să plătim aceste contribuții! Totuși, există câteva metode prin care poți să salvezi niște bani.</a:t>
            </a:r>
            <a:endParaRPr lang="ro-RO" sz="2600" dirty="0"/>
          </a:p>
          <a:p>
            <a:pPr marL="228600" lvl="0" indent="-228600" defTabSz="914400">
              <a:spcBef>
                <a:spcPts val="1000"/>
              </a:spcBef>
              <a:spcAft>
                <a:spcPts val="0"/>
              </a:spcAft>
              <a:buClrTx/>
              <a:buSzTx/>
              <a:buFont typeface="Arial" panose="020B0604020202020204" pitchFamily="34" charset="0"/>
              <a:buChar char="•"/>
            </a:pPr>
            <a:r>
              <a:rPr lang="ro-RO" sz="2600" dirty="0">
                <a:ea typeface="+mn-lt"/>
                <a:cs typeface="+mn-lt"/>
              </a:rPr>
              <a:t>De exemplu, în orașul în care trăiesc eu (nu știu dacă e valabil peste tot), dacă plătesc la început de an impozitul, </a:t>
            </a:r>
            <a:r>
              <a:rPr lang="ro-RO" sz="2600" b="1" dirty="0">
                <a:ea typeface="+mn-lt"/>
                <a:cs typeface="+mn-lt"/>
              </a:rPr>
              <a:t>am o reducere de 5%</a:t>
            </a:r>
            <a:r>
              <a:rPr lang="ro-RO" sz="2600" dirty="0">
                <a:ea typeface="+mn-lt"/>
                <a:cs typeface="+mn-lt"/>
              </a:rPr>
              <a:t>.</a:t>
            </a:r>
            <a:endParaRPr lang="ro-RO" sz="2600" dirty="0"/>
          </a:p>
          <a:p>
            <a:pPr marL="228600" lvl="0" indent="-228600" defTabSz="914400">
              <a:spcBef>
                <a:spcPts val="1000"/>
              </a:spcBef>
              <a:spcAft>
                <a:spcPts val="0"/>
              </a:spcAft>
              <a:buClrTx/>
              <a:buSzTx/>
              <a:buFont typeface="Arial" panose="020B0604020202020204" pitchFamily="34" charset="0"/>
              <a:buChar char="•"/>
            </a:pPr>
            <a:r>
              <a:rPr lang="ro-RO" sz="2600" dirty="0">
                <a:ea typeface="+mn-lt"/>
                <a:cs typeface="+mn-lt"/>
              </a:rPr>
              <a:t>Asa că, decât să plătesc 400 de lei în tranșe lunare, mai bine dau toți banii o data, și așa fac o economie de 20 de lei. Da, știu ca nu e mult, dar de ce să nu-mi cumpăr 4 kg de mere cu banii aceștia? Sau o carte...</a:t>
            </a:r>
            <a:endParaRPr lang="ro-RO" sz="2600" dirty="0"/>
          </a:p>
          <a:p>
            <a:pPr marL="228600" lvl="0" indent="-228600" defTabSz="914400">
              <a:spcBef>
                <a:spcPts val="1000"/>
              </a:spcBef>
              <a:spcAft>
                <a:spcPts val="0"/>
              </a:spcAft>
              <a:buClrTx/>
              <a:buSzTx/>
              <a:buFont typeface="Arial" panose="020B0604020202020204" pitchFamily="34" charset="0"/>
              <a:buChar char="•"/>
            </a:pPr>
            <a:r>
              <a:rPr lang="ro-RO" sz="2600" dirty="0">
                <a:ea typeface="+mn-lt"/>
                <a:cs typeface="+mn-lt"/>
              </a:rPr>
              <a:t>O altă metodă prin care poți </a:t>
            </a:r>
            <a:r>
              <a:rPr lang="ro-RO" sz="2600" b="1" dirty="0">
                <a:ea typeface="+mn-lt"/>
                <a:cs typeface="+mn-lt"/>
              </a:rPr>
              <a:t>să eviți acest "impact" financiar</a:t>
            </a:r>
            <a:r>
              <a:rPr lang="ro-RO" sz="2600" dirty="0">
                <a:ea typeface="+mn-lt"/>
                <a:cs typeface="+mn-lt"/>
              </a:rPr>
              <a:t> de a plăti o sumî mai mare într-un timp foarte scurt, este să-ți pui in fiecare lună câte 20 sau 30 de lei deoparte. Desigur, eu prefer să plătesc tot, ca să profit de cei 5%.</a:t>
            </a:r>
            <a:endParaRPr lang="ro-RO" sz="2600" dirty="0"/>
          </a:p>
          <a:p>
            <a:pPr marL="228600" lvl="0" indent="-228600" defTabSz="914400">
              <a:spcBef>
                <a:spcPts val="1000"/>
              </a:spcBef>
              <a:spcAft>
                <a:spcPts val="0"/>
              </a:spcAft>
              <a:buClrTx/>
              <a:buSzTx/>
              <a:buFont typeface="Arial" panose="020B0604020202020204" pitchFamily="34" charset="0"/>
              <a:buChar char="•"/>
            </a:pPr>
            <a:endParaRPr lang="ro-RO" dirty="0">
              <a:solidFill>
                <a:srgbClr val="000000"/>
              </a:solidFill>
            </a:endParaRPr>
          </a:p>
        </p:txBody>
      </p:sp>
    </p:spTree>
    <p:extLst>
      <p:ext uri="{BB962C8B-B14F-4D97-AF65-F5344CB8AC3E}">
        <p14:creationId xmlns:p14="http://schemas.microsoft.com/office/powerpoint/2010/main" val="2921477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457199"/>
            <a:ext cx="8534400" cy="350669"/>
          </a:xfrm>
        </p:spPr>
        <p:txBody>
          <a:bodyPr>
            <a:normAutofit fontScale="90000"/>
          </a:bodyPr>
          <a:lstStyle/>
          <a:p>
            <a:r>
              <a:rPr lang="ro-RO" sz="4400" b="1" cap="none" dirty="0">
                <a:ln>
                  <a:noFill/>
                </a:ln>
                <a:latin typeface="Century Gothic" panose="020B0502020202020204" pitchFamily="34" charset="0"/>
                <a:ea typeface="+mj-lt"/>
                <a:cs typeface="+mj-lt"/>
              </a:rPr>
              <a:t>Planifică-ți vacanțele din timp</a:t>
            </a:r>
            <a:endParaRPr lang="ro-RO" sz="4400" dirty="0">
              <a:latin typeface="Century Gothic" panose="020B0502020202020204" pitchFamily="34" charset="0"/>
            </a:endParaRPr>
          </a:p>
        </p:txBody>
      </p:sp>
      <p:sp>
        <p:nvSpPr>
          <p:cNvPr id="3" name="Content Placeholder 2"/>
          <p:cNvSpPr>
            <a:spLocks noGrp="1"/>
          </p:cNvSpPr>
          <p:nvPr>
            <p:ph idx="1"/>
          </p:nvPr>
        </p:nvSpPr>
        <p:spPr>
          <a:xfrm>
            <a:off x="481012" y="1455937"/>
            <a:ext cx="9861473" cy="4589755"/>
          </a:xfrm>
        </p:spPr>
        <p:txBody>
          <a:bodyPr>
            <a:noAutofit/>
          </a:bodyPr>
          <a:lstStyle/>
          <a:p>
            <a:pPr marL="228600" lvl="0" indent="-228600" algn="just" defTabSz="914400">
              <a:spcBef>
                <a:spcPts val="1000"/>
              </a:spcBef>
              <a:spcAft>
                <a:spcPts val="0"/>
              </a:spcAft>
              <a:buClrTx/>
              <a:buSzTx/>
              <a:buFont typeface="Arial" panose="020B0604020202020204" pitchFamily="34" charset="0"/>
              <a:buChar char="•"/>
            </a:pPr>
            <a:r>
              <a:rPr lang="ro-RO" sz="2200" dirty="0">
                <a:ea typeface="+mn-lt"/>
                <a:cs typeface="+mn-lt"/>
              </a:rPr>
              <a:t>Nu mă refer sa o faci cu 1 an înainte (deși dacă mergi în Statele Unite ale Americii nu cred că e o idee rea), dar cel puțin să nu te lași pe ultima sută de metri. În acest fel poți să salvezi foarte mulți bani, doar pentru simplu fapt ca ești o persoană organizată.</a:t>
            </a:r>
            <a:endParaRPr lang="ro-RO" sz="2200" dirty="0"/>
          </a:p>
          <a:p>
            <a:pPr marL="228600" lvl="0" indent="-228600" algn="just" defTabSz="914400">
              <a:spcBef>
                <a:spcPts val="1000"/>
              </a:spcBef>
              <a:spcAft>
                <a:spcPts val="0"/>
              </a:spcAft>
              <a:buClrTx/>
              <a:buSzTx/>
              <a:buFont typeface="Arial" panose="020B0604020202020204" pitchFamily="34" charset="0"/>
              <a:buChar char="•"/>
            </a:pPr>
            <a:r>
              <a:rPr lang="ro-RO" sz="2200" dirty="0">
                <a:ea typeface="+mn-lt"/>
                <a:cs typeface="+mn-lt"/>
              </a:rPr>
              <a:t>Sunt cazuri când un bilet de avion costă </a:t>
            </a:r>
            <a:r>
              <a:rPr lang="ro-RO" sz="2200" b="1" dirty="0">
                <a:ea typeface="+mn-lt"/>
                <a:cs typeface="+mn-lt"/>
              </a:rPr>
              <a:t>și cu 80% mai puțin</a:t>
            </a:r>
            <a:r>
              <a:rPr lang="ro-RO" sz="2200" dirty="0">
                <a:ea typeface="+mn-lt"/>
                <a:cs typeface="+mn-lt"/>
              </a:rPr>
              <a:t> decât dacă l-ai fi cumpărat cu o lună înainte să pleci în vacanță.</a:t>
            </a:r>
            <a:endParaRPr lang="ro-RO" sz="2200" dirty="0"/>
          </a:p>
          <a:p>
            <a:pPr marL="228600" lvl="0" indent="-228600" algn="just" defTabSz="914400">
              <a:spcBef>
                <a:spcPts val="1000"/>
              </a:spcBef>
              <a:spcAft>
                <a:spcPts val="0"/>
              </a:spcAft>
              <a:buClrTx/>
              <a:buSzTx/>
              <a:buFont typeface="Arial" panose="020B0604020202020204" pitchFamily="34" charset="0"/>
              <a:buChar char="•"/>
            </a:pPr>
            <a:r>
              <a:rPr lang="ro-RO" sz="2200" dirty="0">
                <a:ea typeface="+mn-lt"/>
                <a:cs typeface="+mn-lt"/>
              </a:rPr>
              <a:t>Același lucru se aplică și în cazul hotelurilor sau a pensiunilor. Cu cât îți faci rezervarea mai din timp, cu atât prețul o să fie mai mic.</a:t>
            </a:r>
            <a:endParaRPr lang="ro-RO" sz="2200" dirty="0"/>
          </a:p>
          <a:p>
            <a:pPr marL="228600" lvl="0" indent="-228600" algn="just" defTabSz="914400">
              <a:spcBef>
                <a:spcPts val="1000"/>
              </a:spcBef>
              <a:spcAft>
                <a:spcPts val="0"/>
              </a:spcAft>
              <a:buClrTx/>
              <a:buSzTx/>
              <a:buFont typeface="Arial" panose="020B0604020202020204" pitchFamily="34" charset="0"/>
              <a:buChar char="•"/>
            </a:pPr>
            <a:r>
              <a:rPr lang="ro-RO" sz="2200" dirty="0">
                <a:ea typeface="+mn-lt"/>
                <a:cs typeface="+mn-lt"/>
              </a:rPr>
              <a:t>Și în acest caz poți să profiți de ofertele de Black Friday sau cu ocazia altor sărbători în care firmele din acest domeniu oferă reduceri considerabile</a:t>
            </a:r>
            <a:endParaRPr lang="ro-RO" sz="2200" dirty="0"/>
          </a:p>
        </p:txBody>
      </p:sp>
    </p:spTree>
    <p:extLst>
      <p:ext uri="{BB962C8B-B14F-4D97-AF65-F5344CB8AC3E}">
        <p14:creationId xmlns:p14="http://schemas.microsoft.com/office/powerpoint/2010/main" val="4146193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12" y="0"/>
            <a:ext cx="8534400" cy="948267"/>
          </a:xfrm>
        </p:spPr>
        <p:txBody>
          <a:bodyPr/>
          <a:lstStyle/>
          <a:p>
            <a:r>
              <a:rPr lang="ro-RO" sz="4400" b="1" cap="none" dirty="0">
                <a:ln>
                  <a:noFill/>
                </a:ln>
              </a:rPr>
              <a:t>Metoda 50, 30, 20!</a:t>
            </a:r>
            <a:endParaRPr lang="ro-RO" b="1" dirty="0"/>
          </a:p>
        </p:txBody>
      </p:sp>
      <p:sp>
        <p:nvSpPr>
          <p:cNvPr id="3" name="Content Placeholder 2"/>
          <p:cNvSpPr>
            <a:spLocks noGrp="1"/>
          </p:cNvSpPr>
          <p:nvPr>
            <p:ph idx="1"/>
          </p:nvPr>
        </p:nvSpPr>
        <p:spPr>
          <a:xfrm>
            <a:off x="0" y="1151467"/>
            <a:ext cx="8940799" cy="5706533"/>
          </a:xfrm>
        </p:spPr>
        <p:txBody>
          <a:bodyPr>
            <a:noAutofit/>
          </a:bodyPr>
          <a:lstStyle/>
          <a:p>
            <a:pPr marL="228600" lvl="0" indent="-228600" algn="just" defTabSz="914400">
              <a:spcBef>
                <a:spcPts val="1000"/>
              </a:spcBef>
              <a:spcAft>
                <a:spcPts val="0"/>
              </a:spcAft>
              <a:buClrTx/>
              <a:buSzPct val="100000"/>
              <a:buFont typeface="Arial" pitchFamily="34"/>
              <a:buChar char="•"/>
            </a:pPr>
            <a:r>
              <a:rPr lang="ro-RO" sz="2200" dirty="0">
                <a:latin typeface="+mj-lt"/>
              </a:rPr>
              <a:t>În al doilea rând, este important să fim atenți la modul în care ne împărțim bugetul în următoarele luni și să încercăm să folosim regula 20/50/30, care presupune trei pași simpli:</a:t>
            </a:r>
          </a:p>
          <a:p>
            <a:pPr marL="228600" lvl="0" indent="-228600" algn="just" defTabSz="914400">
              <a:spcBef>
                <a:spcPts val="1000"/>
              </a:spcBef>
              <a:spcAft>
                <a:spcPts val="0"/>
              </a:spcAft>
              <a:buClrTx/>
              <a:buSzPct val="100000"/>
              <a:buFont typeface="Arial" pitchFamily="34"/>
              <a:buChar char="•"/>
            </a:pPr>
            <a:r>
              <a:rPr lang="ro-RO" sz="2200" b="1" dirty="0">
                <a:latin typeface="+mj-lt"/>
              </a:rPr>
              <a:t>20%</a:t>
            </a:r>
            <a:r>
              <a:rPr lang="ro-RO" sz="2200" dirty="0">
                <a:latin typeface="+mj-lt"/>
              </a:rPr>
              <a:t> din veniturile noastre trebuie sa meargă spre un </a:t>
            </a:r>
            <a:r>
              <a:rPr lang="ro-RO" sz="2200" b="1" dirty="0">
                <a:latin typeface="+mj-lt"/>
              </a:rPr>
              <a:t>fond de economii</a:t>
            </a:r>
            <a:r>
              <a:rPr lang="ro-RO" sz="2200" dirty="0">
                <a:latin typeface="+mj-lt"/>
              </a:rPr>
              <a:t>;</a:t>
            </a:r>
          </a:p>
          <a:p>
            <a:pPr marL="228600" lvl="0" indent="-228600" algn="just" defTabSz="914400">
              <a:spcBef>
                <a:spcPts val="1000"/>
              </a:spcBef>
              <a:spcAft>
                <a:spcPts val="0"/>
              </a:spcAft>
              <a:buClrTx/>
              <a:buSzPct val="100000"/>
              <a:buFont typeface="Arial" pitchFamily="34"/>
              <a:buChar char="•"/>
            </a:pPr>
            <a:r>
              <a:rPr lang="ro-RO" sz="2200" b="1" dirty="0">
                <a:latin typeface="+mj-lt"/>
              </a:rPr>
              <a:t>50%</a:t>
            </a:r>
            <a:r>
              <a:rPr lang="ro-RO" sz="2200" dirty="0">
                <a:latin typeface="+mj-lt"/>
              </a:rPr>
              <a:t> din venit reprezintă sursă de satisfacere a </a:t>
            </a:r>
            <a:r>
              <a:rPr lang="ro-RO" sz="2200" b="1" dirty="0">
                <a:latin typeface="+mj-lt"/>
              </a:rPr>
              <a:t>nevoilor</a:t>
            </a:r>
            <a:r>
              <a:rPr lang="ro-RO" sz="2200" dirty="0">
                <a:latin typeface="+mj-lt"/>
              </a:rPr>
              <a:t> precum: locuință, coș zilnic de cumpărături, utilități, facturi, rate etc.;</a:t>
            </a:r>
          </a:p>
          <a:p>
            <a:pPr marL="228600" lvl="0" indent="-228600" algn="just" defTabSz="914400">
              <a:spcBef>
                <a:spcPts val="1000"/>
              </a:spcBef>
              <a:spcAft>
                <a:spcPts val="0"/>
              </a:spcAft>
              <a:buClrTx/>
              <a:buSzPct val="100000"/>
              <a:buFont typeface="Arial" pitchFamily="34"/>
              <a:buChar char="•"/>
            </a:pPr>
            <a:r>
              <a:rPr lang="ro-RO" sz="2200" b="1" dirty="0">
                <a:latin typeface="+mj-lt"/>
              </a:rPr>
              <a:t>30%</a:t>
            </a:r>
            <a:r>
              <a:rPr lang="ro-RO" sz="2200" dirty="0">
                <a:latin typeface="+mj-lt"/>
              </a:rPr>
              <a:t> trebuie alocați satisfacerii </a:t>
            </a:r>
            <a:r>
              <a:rPr lang="ro-RO" sz="2200" b="1" dirty="0">
                <a:latin typeface="+mj-lt"/>
              </a:rPr>
              <a:t>dorințelor</a:t>
            </a:r>
            <a:r>
              <a:rPr lang="ro-RO" sz="2200" dirty="0">
                <a:latin typeface="+mj-lt"/>
              </a:rPr>
              <a:t>, chiar dacă deocamdată nu putem pleca în vacanțe sau nu ne putem bucura de alte activități, lucrurile se vor schimba și e bine să avem puși bani deoparte pentru micile dorințe. În plus, ne putem bucura de mici dorințe ca un bilet de teatru la o piesă care rulează online, achiziția unui nou album de muzică sau a unor cărți, haine sau comanda la un restaurant bun care face livrări acasă etc).</a:t>
            </a:r>
          </a:p>
          <a:p>
            <a:endParaRPr lang="ro-RO" sz="2400" dirty="0"/>
          </a:p>
        </p:txBody>
      </p:sp>
      <p:pic>
        <p:nvPicPr>
          <p:cNvPr id="4" name="Substituent conținut 5"/>
          <p:cNvPicPr>
            <a:picLocks noChangeAspect="1"/>
          </p:cNvPicPr>
          <p:nvPr/>
        </p:nvPicPr>
        <p:blipFill>
          <a:blip r:embed="rId2"/>
          <a:stretch>
            <a:fillRect/>
          </a:stretch>
        </p:blipFill>
        <p:spPr>
          <a:xfrm>
            <a:off x="9013300" y="2118476"/>
            <a:ext cx="2810934" cy="2932449"/>
          </a:xfrm>
          <a:prstGeom prst="rect">
            <a:avLst/>
          </a:prstGeom>
          <a:noFill/>
          <a:ln>
            <a:noFill/>
          </a:ln>
        </p:spPr>
      </p:pic>
    </p:spTree>
    <p:extLst>
      <p:ext uri="{BB962C8B-B14F-4D97-AF65-F5344CB8AC3E}">
        <p14:creationId xmlns:p14="http://schemas.microsoft.com/office/powerpoint/2010/main" val="837696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267" y="2330057"/>
            <a:ext cx="8534400" cy="1507067"/>
          </a:xfrm>
        </p:spPr>
        <p:txBody>
          <a:bodyPr>
            <a:normAutofit/>
          </a:bodyPr>
          <a:lstStyle/>
          <a:p>
            <a:r>
              <a:rPr lang="ro-RO" sz="4400" b="1" dirty="0" smtClean="0">
                <a:latin typeface="Arial" panose="020B0604020202020204" pitchFamily="34" charset="0"/>
                <a:cs typeface="Arial" panose="020B0604020202020204" pitchFamily="34" charset="0"/>
              </a:rPr>
              <a:t>Mulțumim pentru atenție!</a:t>
            </a:r>
            <a:endParaRPr lang="ro-RO"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256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499" y="376970"/>
            <a:ext cx="9977870" cy="1507067"/>
          </a:xfrm>
        </p:spPr>
        <p:txBody>
          <a:bodyPr>
            <a:normAutofit/>
          </a:bodyPr>
          <a:lstStyle/>
          <a:p>
            <a:r>
              <a:rPr lang="ro-RO" sz="4000" dirty="0" smtClean="0"/>
              <a:t>De ce trebuie să economisim banii?</a:t>
            </a:r>
            <a:endParaRPr lang="ro-RO" sz="4000" dirty="0"/>
          </a:p>
        </p:txBody>
      </p:sp>
      <p:sp>
        <p:nvSpPr>
          <p:cNvPr id="3" name="Content Placeholder 2"/>
          <p:cNvSpPr>
            <a:spLocks noGrp="1"/>
          </p:cNvSpPr>
          <p:nvPr>
            <p:ph idx="1"/>
          </p:nvPr>
        </p:nvSpPr>
        <p:spPr>
          <a:xfrm>
            <a:off x="648702" y="2015533"/>
            <a:ext cx="8534400" cy="3615267"/>
          </a:xfrm>
        </p:spPr>
        <p:txBody>
          <a:bodyPr>
            <a:normAutofit/>
          </a:bodyPr>
          <a:lstStyle/>
          <a:p>
            <a:pPr lvl="0" algn="just"/>
            <a:r>
              <a:rPr lang="ro-RO" sz="2200" dirty="0" smtClean="0">
                <a:latin typeface="+mj-lt"/>
              </a:rPr>
              <a:t>Când vine vorba despre bani și ideea de a economisi, cei mai mulți dintre noi suntem setați să gândim că economisirea este echivalentă cu zgârcenia. Că nu câștigăm suficient încât să economisim. Că trebuie să economisim periodic sume mari sau că o să treacă o veșnicie până când vom strânge o sumă frumușică de bani. Unii dintre noi chiar ne încurajăm să nu facem asta, că doar „o viaţă avem…”. Având aceste mentalităţi, de cele mai multe ori uităm de ce este important să economiseşti bani.</a:t>
            </a:r>
          </a:p>
          <a:p>
            <a:pPr algn="just"/>
            <a:endParaRPr lang="ro-RO" sz="2400" dirty="0"/>
          </a:p>
        </p:txBody>
      </p:sp>
      <p:pic>
        <p:nvPicPr>
          <p:cNvPr id="2050" name="Picture 2" descr="Money Icon | Free SVG / PNG, Premium Animated GIF / APNG Customizable Icons  · Loading.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9990" y="4802819"/>
            <a:ext cx="1655963" cy="165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710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723" y="412481"/>
            <a:ext cx="8534400" cy="1507067"/>
          </a:xfrm>
        </p:spPr>
        <p:txBody>
          <a:bodyPr>
            <a:normAutofit/>
          </a:bodyPr>
          <a:lstStyle/>
          <a:p>
            <a:r>
              <a:rPr lang="ro-RO" sz="4000" dirty="0"/>
              <a:t>Ce facem cu economiile?</a:t>
            </a:r>
          </a:p>
        </p:txBody>
      </p:sp>
      <p:sp>
        <p:nvSpPr>
          <p:cNvPr id="3" name="Content Placeholder 2"/>
          <p:cNvSpPr>
            <a:spLocks noGrp="1"/>
          </p:cNvSpPr>
          <p:nvPr>
            <p:ph idx="1"/>
          </p:nvPr>
        </p:nvSpPr>
        <p:spPr>
          <a:xfrm>
            <a:off x="719723" y="1919548"/>
            <a:ext cx="8534400" cy="3615267"/>
          </a:xfrm>
        </p:spPr>
        <p:txBody>
          <a:bodyPr>
            <a:normAutofit/>
          </a:bodyPr>
          <a:lstStyle/>
          <a:p>
            <a:pPr algn="just"/>
            <a:r>
              <a:rPr lang="ro-RO" sz="2200" dirty="0"/>
              <a:t>Economiile reprezintă ceea ce rămâne după ce, din resursele financiare ale unei persoane sau familii, se scad cheltuielile. Economiile se pot investi într-o afacere sau se pot păstra. Pentru siguranță și câștigul din dobândă, ele se pot păstra la bancă</a:t>
            </a:r>
            <a:r>
              <a:rPr lang="ro-RO" sz="2200" dirty="0" smtClean="0"/>
              <a:t>.</a:t>
            </a:r>
          </a:p>
          <a:p>
            <a:pPr algn="just"/>
            <a:r>
              <a:rPr lang="ro-RO" sz="2200" dirty="0"/>
              <a:t>Operația prin care se depune o sumă la bancă reprezintă deschiderea unui cont bancar. În cont se păstrează depozitul bancar. </a:t>
            </a:r>
            <a:endParaRPr lang="ro-RO" sz="2200" dirty="0" smtClean="0"/>
          </a:p>
        </p:txBody>
      </p:sp>
    </p:spTree>
    <p:extLst>
      <p:ext uri="{BB962C8B-B14F-4D97-AF65-F5344CB8AC3E}">
        <p14:creationId xmlns:p14="http://schemas.microsoft.com/office/powerpoint/2010/main" val="1518846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9824" y="150920"/>
            <a:ext cx="8534400" cy="1507067"/>
          </a:xfrm>
        </p:spPr>
        <p:txBody>
          <a:bodyPr>
            <a:normAutofit/>
          </a:bodyPr>
          <a:lstStyle/>
          <a:p>
            <a:pPr marL="228600" lvl="0" indent="-228600">
              <a:spcBef>
                <a:spcPts val="1000"/>
              </a:spcBef>
            </a:pPr>
            <a:r>
              <a:rPr lang="ro-RO" sz="4000" dirty="0"/>
              <a:t>Tipuri de depozite bancare</a:t>
            </a:r>
            <a:r>
              <a:rPr lang="ro-RO" sz="4000" dirty="0" smtClean="0"/>
              <a:t>:</a:t>
            </a:r>
            <a:endParaRPr lang="ro-RO" sz="4000" dirty="0"/>
          </a:p>
        </p:txBody>
      </p:sp>
      <p:sp>
        <p:nvSpPr>
          <p:cNvPr id="3" name="Content Placeholder 2"/>
          <p:cNvSpPr>
            <a:spLocks noGrp="1"/>
          </p:cNvSpPr>
          <p:nvPr>
            <p:ph idx="1"/>
          </p:nvPr>
        </p:nvSpPr>
        <p:spPr>
          <a:xfrm>
            <a:off x="772989" y="2024025"/>
            <a:ext cx="8534400" cy="3615267"/>
          </a:xfrm>
        </p:spPr>
        <p:txBody>
          <a:bodyPr>
            <a:noAutofit/>
          </a:bodyPr>
          <a:lstStyle/>
          <a:p>
            <a:pPr marL="0" indent="0" algn="just">
              <a:buNone/>
            </a:pPr>
            <a:r>
              <a:rPr lang="ro-RO" sz="2400" dirty="0" smtClean="0"/>
              <a:t>1. </a:t>
            </a:r>
            <a:r>
              <a:rPr lang="ro-RO" sz="2200" dirty="0" smtClean="0"/>
              <a:t>Depozitul </a:t>
            </a:r>
            <a:r>
              <a:rPr lang="ro-RO" sz="2200" dirty="0"/>
              <a:t>la </a:t>
            </a:r>
            <a:r>
              <a:rPr lang="ro-RO" sz="2200" dirty="0" smtClean="0"/>
              <a:t>vedere</a:t>
            </a:r>
          </a:p>
          <a:p>
            <a:pPr algn="just">
              <a:buFont typeface="Wingdings" panose="05000000000000000000" pitchFamily="2" charset="2"/>
              <a:buChar char="Ø"/>
            </a:pPr>
            <a:r>
              <a:rPr lang="ro-RO" sz="2200" dirty="0" smtClean="0"/>
              <a:t> </a:t>
            </a:r>
            <a:r>
              <a:rPr lang="ro-RO" sz="2200" dirty="0"/>
              <a:t>Ai acces oricând la sumele depuse. Nivelul dobânzii este </a:t>
            </a:r>
            <a:r>
              <a:rPr lang="ro-RO" sz="2200" dirty="0" smtClean="0"/>
              <a:t>scăzut.</a:t>
            </a:r>
          </a:p>
          <a:p>
            <a:pPr marL="0" indent="0" algn="just">
              <a:buNone/>
            </a:pPr>
            <a:r>
              <a:rPr lang="ro-RO" sz="2200" dirty="0" smtClean="0"/>
              <a:t>2. Depozit </a:t>
            </a:r>
            <a:r>
              <a:rPr lang="ro-RO" sz="2200" dirty="0"/>
              <a:t>la termen cu dobândă: </a:t>
            </a:r>
            <a:endParaRPr lang="ro-RO" sz="2200" dirty="0" smtClean="0"/>
          </a:p>
          <a:p>
            <a:pPr algn="just">
              <a:buFont typeface="Wingdings" panose="05000000000000000000" pitchFamily="2" charset="2"/>
              <a:buChar char="Ø"/>
            </a:pPr>
            <a:r>
              <a:rPr lang="ro-RO" sz="2200" dirty="0" smtClean="0"/>
              <a:t>a</a:t>
            </a:r>
            <a:r>
              <a:rPr lang="ro-RO" sz="2200" dirty="0"/>
              <a:t>. simplă – se acordă la sfârșitul fiecărei perioade; </a:t>
            </a:r>
            <a:endParaRPr lang="ro-RO" sz="2200" dirty="0" smtClean="0"/>
          </a:p>
          <a:p>
            <a:pPr algn="just">
              <a:buFont typeface="Wingdings" panose="05000000000000000000" pitchFamily="2" charset="2"/>
              <a:buChar char="Ø"/>
            </a:pPr>
            <a:r>
              <a:rPr lang="ro-RO" sz="2200" dirty="0" smtClean="0"/>
              <a:t>b</a:t>
            </a:r>
            <a:r>
              <a:rPr lang="ro-RO" sz="2200" dirty="0"/>
              <a:t>. compusă sau cu capitalizare – se adaugă la depozitul inițial la sfârșitul fiecărei perioade. Suma se depune pentru un termen prestabilit. Dobânda este mai mare, deoarece suma este imobilizată o perioadă.</a:t>
            </a:r>
          </a:p>
        </p:txBody>
      </p:sp>
    </p:spTree>
    <p:extLst>
      <p:ext uri="{BB962C8B-B14F-4D97-AF65-F5344CB8AC3E}">
        <p14:creationId xmlns:p14="http://schemas.microsoft.com/office/powerpoint/2010/main" val="3643080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477" y="456870"/>
            <a:ext cx="10634817" cy="1507067"/>
          </a:xfrm>
        </p:spPr>
        <p:txBody>
          <a:bodyPr>
            <a:normAutofit/>
          </a:bodyPr>
          <a:lstStyle/>
          <a:p>
            <a:r>
              <a:rPr lang="ro-RO" sz="4000" dirty="0"/>
              <a:t>Conturile de economii pentru copii</a:t>
            </a:r>
          </a:p>
        </p:txBody>
      </p:sp>
      <p:sp>
        <p:nvSpPr>
          <p:cNvPr id="3" name="Content Placeholder 2"/>
          <p:cNvSpPr>
            <a:spLocks noGrp="1"/>
          </p:cNvSpPr>
          <p:nvPr>
            <p:ph idx="1"/>
          </p:nvPr>
        </p:nvSpPr>
        <p:spPr>
          <a:xfrm>
            <a:off x="977175" y="1538057"/>
            <a:ext cx="8534400" cy="3615267"/>
          </a:xfrm>
        </p:spPr>
        <p:txBody>
          <a:bodyPr>
            <a:normAutofit/>
          </a:bodyPr>
          <a:lstStyle/>
          <a:p>
            <a:pPr algn="just"/>
            <a:r>
              <a:rPr lang="ro-RO" sz="2200" dirty="0" smtClean="0"/>
              <a:t>Băncile au cuprins în oferta lor posibilitatea constituirii unor depozite pentru copii, chiar dacă ei nu sunt majori. Scopul este acela ca, la împlinirea vârstei de 18 ani, tânărul să poată avea o sumă de bani pe care să o poată folosi pentru studiile ulterioare, pentru a începe o afacere etc. </a:t>
            </a:r>
            <a:endParaRPr lang="ro-RO" sz="2200" dirty="0"/>
          </a:p>
        </p:txBody>
      </p:sp>
    </p:spTree>
    <p:extLst>
      <p:ext uri="{BB962C8B-B14F-4D97-AF65-F5344CB8AC3E}">
        <p14:creationId xmlns:p14="http://schemas.microsoft.com/office/powerpoint/2010/main" val="296494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169" y="439114"/>
            <a:ext cx="9217981" cy="1507067"/>
          </a:xfrm>
        </p:spPr>
        <p:txBody>
          <a:bodyPr>
            <a:normAutofit/>
          </a:bodyPr>
          <a:lstStyle/>
          <a:p>
            <a:r>
              <a:rPr lang="ro-RO" sz="4000" dirty="0"/>
              <a:t>Cum poți deschide primul tău cont de economii?</a:t>
            </a:r>
          </a:p>
        </p:txBody>
      </p:sp>
      <p:sp>
        <p:nvSpPr>
          <p:cNvPr id="3" name="Content Placeholder 2"/>
          <p:cNvSpPr>
            <a:spLocks noGrp="1"/>
          </p:cNvSpPr>
          <p:nvPr>
            <p:ph idx="1"/>
          </p:nvPr>
        </p:nvSpPr>
        <p:spPr>
          <a:xfrm>
            <a:off x="542169" y="1706732"/>
            <a:ext cx="8534400" cy="3615267"/>
          </a:xfrm>
        </p:spPr>
        <p:txBody>
          <a:bodyPr>
            <a:normAutofit/>
          </a:bodyPr>
          <a:lstStyle/>
          <a:p>
            <a:r>
              <a:rPr lang="ro-RO" sz="2400" dirty="0"/>
              <a:t>1. </a:t>
            </a:r>
            <a:r>
              <a:rPr lang="ro-RO" sz="2200" dirty="0"/>
              <a:t>Mergi cu unul dintre părinți sau tutore la banca pe care ați ales-o. </a:t>
            </a:r>
            <a:endParaRPr lang="ro-RO" sz="2200" dirty="0" smtClean="0"/>
          </a:p>
          <a:p>
            <a:r>
              <a:rPr lang="ro-RO" sz="2200" dirty="0" smtClean="0"/>
              <a:t>2</a:t>
            </a:r>
            <a:r>
              <a:rPr lang="ro-RO" sz="2200" dirty="0"/>
              <a:t>. Prezentați lucrătorului bancar actul de identitate al adultului și certificatul tău de naștere. </a:t>
            </a:r>
            <a:endParaRPr lang="ro-RO" sz="2200" dirty="0" smtClean="0"/>
          </a:p>
          <a:p>
            <a:r>
              <a:rPr lang="ro-RO" sz="2200" dirty="0" smtClean="0"/>
              <a:t>3</a:t>
            </a:r>
            <a:r>
              <a:rPr lang="ro-RO" sz="2200" dirty="0"/>
              <a:t>. Cereți lucrătorului bancar să deschidă un cont pe numele tău.</a:t>
            </a:r>
          </a:p>
        </p:txBody>
      </p:sp>
    </p:spTree>
    <p:extLst>
      <p:ext uri="{BB962C8B-B14F-4D97-AF65-F5344CB8AC3E}">
        <p14:creationId xmlns:p14="http://schemas.microsoft.com/office/powerpoint/2010/main" val="3544473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844" y="465748"/>
            <a:ext cx="9347555" cy="1507067"/>
          </a:xfrm>
        </p:spPr>
        <p:txBody>
          <a:bodyPr>
            <a:normAutofit/>
          </a:bodyPr>
          <a:lstStyle/>
          <a:p>
            <a:r>
              <a:rPr lang="ro-RO" sz="4000" dirty="0"/>
              <a:t>Alte mijloace moderne de economisire pot fi:</a:t>
            </a:r>
          </a:p>
        </p:txBody>
      </p:sp>
      <p:sp>
        <p:nvSpPr>
          <p:cNvPr id="3" name="Content Placeholder 2"/>
          <p:cNvSpPr>
            <a:spLocks noGrp="1"/>
          </p:cNvSpPr>
          <p:nvPr>
            <p:ph idx="1"/>
          </p:nvPr>
        </p:nvSpPr>
        <p:spPr>
          <a:xfrm>
            <a:off x="577680" y="1617708"/>
            <a:ext cx="8534400" cy="3615267"/>
          </a:xfrm>
        </p:spPr>
        <p:txBody>
          <a:bodyPr>
            <a:normAutofit/>
          </a:bodyPr>
          <a:lstStyle/>
          <a:p>
            <a:pPr algn="just"/>
            <a:r>
              <a:rPr lang="ro-RO" sz="2200" dirty="0"/>
              <a:t>a. fondurile de investiții – oferă câștiguri mai mari decât dobânda, dar au și riscuri</a:t>
            </a:r>
            <a:r>
              <a:rPr lang="ro-RO" sz="2200" dirty="0" smtClean="0"/>
              <a:t>;</a:t>
            </a:r>
          </a:p>
          <a:p>
            <a:pPr algn="just"/>
            <a:r>
              <a:rPr lang="ro-RO" sz="2200" dirty="0" smtClean="0"/>
              <a:t> </a:t>
            </a:r>
            <a:r>
              <a:rPr lang="ro-RO" sz="2200" dirty="0"/>
              <a:t>b. pensiile private – sunt contribuții la un fond din care se primesc pensii suplimentare, adică în plus față de cele plătite de stat.</a:t>
            </a:r>
          </a:p>
        </p:txBody>
      </p:sp>
    </p:spTree>
    <p:extLst>
      <p:ext uri="{BB962C8B-B14F-4D97-AF65-F5344CB8AC3E}">
        <p14:creationId xmlns:p14="http://schemas.microsoft.com/office/powerpoint/2010/main" val="2107798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290" y="385848"/>
            <a:ext cx="9394825" cy="1507067"/>
          </a:xfrm>
        </p:spPr>
        <p:txBody>
          <a:bodyPr>
            <a:normAutofit/>
          </a:bodyPr>
          <a:lstStyle/>
          <a:p>
            <a:r>
              <a:rPr lang="ro-RO" sz="4000" dirty="0" smtClean="0"/>
              <a:t>4 sfaturi pentru a economisii bani</a:t>
            </a:r>
            <a:endParaRPr lang="ro-RO" sz="4000" dirty="0"/>
          </a:p>
        </p:txBody>
      </p:sp>
      <p:sp>
        <p:nvSpPr>
          <p:cNvPr id="3" name="Content Placeholder 2"/>
          <p:cNvSpPr>
            <a:spLocks noGrp="1"/>
          </p:cNvSpPr>
          <p:nvPr>
            <p:ph idx="1"/>
          </p:nvPr>
        </p:nvSpPr>
        <p:spPr>
          <a:xfrm>
            <a:off x="1154729" y="1999695"/>
            <a:ext cx="8534400" cy="3615267"/>
          </a:xfrm>
        </p:spPr>
        <p:txBody>
          <a:bodyPr/>
          <a:lstStyle/>
          <a:p>
            <a:pPr lvl="0" algn="just"/>
            <a:r>
              <a:rPr lang="ro-RO" sz="2200" b="1" dirty="0" smtClean="0">
                <a:latin typeface="+mj-lt"/>
              </a:rPr>
              <a:t>1. </a:t>
            </a:r>
            <a:r>
              <a:rPr lang="ro-RO" sz="2200" dirty="0" smtClean="0">
                <a:latin typeface="+mj-lt"/>
              </a:rPr>
              <a:t>Economisește încă din momentul în care îți intră sursa de venit</a:t>
            </a:r>
          </a:p>
          <a:p>
            <a:pPr lvl="0" algn="just"/>
            <a:r>
              <a:rPr lang="ro-RO" sz="2200" b="1" dirty="0" smtClean="0">
                <a:latin typeface="+mj-lt"/>
              </a:rPr>
              <a:t>2.</a:t>
            </a:r>
            <a:r>
              <a:rPr lang="ro-RO" sz="2200" dirty="0" smtClean="0">
                <a:latin typeface="+mj-lt"/>
              </a:rPr>
              <a:t> Planifică-ți meniul săptămânal</a:t>
            </a:r>
          </a:p>
          <a:p>
            <a:pPr lvl="0" algn="just"/>
            <a:r>
              <a:rPr lang="ro-RO" sz="2200" b="1" dirty="0" smtClean="0">
                <a:latin typeface="+mj-lt"/>
              </a:rPr>
              <a:t>3.</a:t>
            </a:r>
            <a:r>
              <a:rPr lang="ro-RO" sz="2200" dirty="0" smtClean="0">
                <a:latin typeface="+mj-lt"/>
              </a:rPr>
              <a:t> Analizează-ți cu atenție obiceiurile actuale de cumpărare </a:t>
            </a:r>
          </a:p>
          <a:p>
            <a:pPr lvl="0" algn="just"/>
            <a:r>
              <a:rPr lang="ro-RO" sz="2200" b="1" dirty="0" smtClean="0">
                <a:latin typeface="+mj-lt"/>
              </a:rPr>
              <a:t>4.</a:t>
            </a:r>
            <a:r>
              <a:rPr lang="ro-RO" sz="2200" dirty="0" smtClean="0">
                <a:latin typeface="+mj-lt"/>
              </a:rPr>
              <a:t> Mergi mai des cu bicicleta</a:t>
            </a:r>
          </a:p>
          <a:p>
            <a:endParaRPr lang="ro-RO" dirty="0"/>
          </a:p>
        </p:txBody>
      </p:sp>
      <p:pic>
        <p:nvPicPr>
          <p:cNvPr id="3074" name="Picture 2" descr="Colorful cartoon hand holding attention card Vector Imag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0825"/>
          <a:stretch/>
        </p:blipFill>
        <p:spPr bwMode="auto">
          <a:xfrm rot="20300719">
            <a:off x="10231731" y="299307"/>
            <a:ext cx="1389140" cy="191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070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407</TotalTime>
  <Words>1625</Words>
  <Application>Microsoft Office PowerPoint</Application>
  <PresentationFormat>Widescreen</PresentationFormat>
  <Paragraphs>93</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Arial Black</vt:lpstr>
      <vt:lpstr>Calibri</vt:lpstr>
      <vt:lpstr>Century</vt:lpstr>
      <vt:lpstr>Century Gothic</vt:lpstr>
      <vt:lpstr>Wingdings</vt:lpstr>
      <vt:lpstr>Wingdings 3</vt:lpstr>
      <vt:lpstr>Slice</vt:lpstr>
      <vt:lpstr>Să cunoaștem modul de gestionare a banilor</vt:lpstr>
      <vt:lpstr>PowerPoint Presentation</vt:lpstr>
      <vt:lpstr>De ce trebuie să economisim banii?</vt:lpstr>
      <vt:lpstr>Ce facem cu economiile?</vt:lpstr>
      <vt:lpstr>Tipuri de depozite bancare:</vt:lpstr>
      <vt:lpstr>Conturile de economii pentru copii</vt:lpstr>
      <vt:lpstr>Cum poți deschide primul tău cont de economii?</vt:lpstr>
      <vt:lpstr>Alte mijloace moderne de economisire pot fi:</vt:lpstr>
      <vt:lpstr>4 sfaturi pentru a economisii bani</vt:lpstr>
      <vt:lpstr>Modalități de economisire a banilor</vt:lpstr>
      <vt:lpstr>10% din orice câștig sau venit</vt:lpstr>
      <vt:lpstr>Oferte și promoții</vt:lpstr>
      <vt:lpstr>PowerPoint Presentation</vt:lpstr>
      <vt:lpstr>Buna organizare a bugetului lunar</vt:lpstr>
      <vt:lpstr>Limitarea cheltuielilor</vt:lpstr>
      <vt:lpstr>   Rămânem în supermarket-uri și-ți recomand obligatoriu să mergi cu o listă de cumpărături. Fie că vorbim de un bilețel sau o aplicație pe care-ți notezi ce vrei să cumperi. Scopul acestei liste este să știi ce să cumperi, nu ca să te abați de la ea. Chiar dacă la început îți va fi puțin mai greu (pentru ca tentațiile sunt mari), cu timpul o să te obisnuiești și o să cumperi doar ce trebuie. Ca și un sfat bonus tot din această zonă, dar sper să nu râzi de mine, eu nu merg flămând la cumpărături. Nu știu dacă la voi funcționează, dar la mine cu siguranță că da.  De asemenea, vezi ca majoritatea aplicațiilor oferite de supermarket-uri îți permit să pui în coșul virtual produsele pe care le vrei. În acest fel poți să vezi și reducerile, dar și să știi ce ai de cumpărat. </vt:lpstr>
      <vt:lpstr>Deschiderea unui cont de economii</vt:lpstr>
      <vt:lpstr>Reducerea costurilor facturilor la utilităţi</vt:lpstr>
      <vt:lpstr>Utilizarea unor noi mijloace de transport</vt:lpstr>
      <vt:lpstr>Atenţie la campaniile de reduceri</vt:lpstr>
      <vt:lpstr>Electronice si electrocasnice</vt:lpstr>
      <vt:lpstr>Stabilirea obiectivelor financiare</vt:lpstr>
      <vt:lpstr>Plata la timp a ratelor pe card</vt:lpstr>
      <vt:lpstr>Abonamentele de servicii</vt:lpstr>
      <vt:lpstr>Taxe și Impozite</vt:lpstr>
      <vt:lpstr>Planifică-ți vacanțele din timp</vt:lpstr>
      <vt:lpstr>Metoda 50, 30, 20!</vt:lpstr>
      <vt:lpstr>Mulțumim pentru atenție!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Să cunoaștem modul de gestionare a banilor</dc:title>
  <dc:creator>Lenovo</dc:creator>
  <cp:lastModifiedBy>Lenovo</cp:lastModifiedBy>
  <cp:revision>24</cp:revision>
  <dcterms:created xsi:type="dcterms:W3CDTF">2022-03-06T12:06:40Z</dcterms:created>
  <dcterms:modified xsi:type="dcterms:W3CDTF">2022-11-07T14:38:32Z</dcterms:modified>
</cp:coreProperties>
</file>