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70" r:id="rId2"/>
    <p:sldId id="272" r:id="rId3"/>
    <p:sldId id="273" r:id="rId4"/>
    <p:sldId id="276" r:id="rId5"/>
    <p:sldId id="277" r:id="rId6"/>
    <p:sldId id="278" r:id="rId7"/>
    <p:sldId id="279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706"/>
    <a:srgbClr val="990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32" autoAdjust="0"/>
  </p:normalViewPr>
  <p:slideViewPr>
    <p:cSldViewPr snapToGrid="0">
      <p:cViewPr varScale="1">
        <p:scale>
          <a:sx n="83" d="100"/>
          <a:sy n="83" d="100"/>
        </p:scale>
        <p:origin x="14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9141-D26D-4F82-B1C1-92E44F96B9DB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7455535-AD41-4F86-9444-18FC2A1C3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9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9141-D26D-4F82-B1C1-92E44F96B9DB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7455535-AD41-4F86-9444-18FC2A1C3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9141-D26D-4F82-B1C1-92E44F96B9DB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7455535-AD41-4F86-9444-18FC2A1C39E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5542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9141-D26D-4F82-B1C1-92E44F96B9DB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7455535-AD41-4F86-9444-18FC2A1C3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23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9141-D26D-4F82-B1C1-92E44F96B9DB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7455535-AD41-4F86-9444-18FC2A1C39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2571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9141-D26D-4F82-B1C1-92E44F96B9DB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7455535-AD41-4F86-9444-18FC2A1C3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10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9141-D26D-4F82-B1C1-92E44F96B9DB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5535-AD41-4F86-9444-18FC2A1C3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97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9141-D26D-4F82-B1C1-92E44F96B9DB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5535-AD41-4F86-9444-18FC2A1C3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3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9141-D26D-4F82-B1C1-92E44F96B9DB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5535-AD41-4F86-9444-18FC2A1C3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2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9141-D26D-4F82-B1C1-92E44F96B9DB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7455535-AD41-4F86-9444-18FC2A1C3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8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9141-D26D-4F82-B1C1-92E44F96B9DB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7455535-AD41-4F86-9444-18FC2A1C3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7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9141-D26D-4F82-B1C1-92E44F96B9DB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7455535-AD41-4F86-9444-18FC2A1C3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2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9141-D26D-4F82-B1C1-92E44F96B9DB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5535-AD41-4F86-9444-18FC2A1C3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7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9141-D26D-4F82-B1C1-92E44F96B9DB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5535-AD41-4F86-9444-18FC2A1C3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6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9141-D26D-4F82-B1C1-92E44F96B9DB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5535-AD41-4F86-9444-18FC2A1C3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5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9141-D26D-4F82-B1C1-92E44F96B9DB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7455535-AD41-4F86-9444-18FC2A1C3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4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19141-D26D-4F82-B1C1-92E44F96B9DB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7455535-AD41-4F86-9444-18FC2A1C3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2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474" y="0"/>
            <a:ext cx="6646526" cy="46122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714" y="72165"/>
            <a:ext cx="3275896" cy="12290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E868AF-5076-46F5-9AB8-CB3A5312B766}"/>
              </a:ext>
            </a:extLst>
          </p:cNvPr>
          <p:cNvSpPr/>
          <p:nvPr/>
        </p:nvSpPr>
        <p:spPr>
          <a:xfrm>
            <a:off x="145893" y="4970291"/>
            <a:ext cx="8929047" cy="1077218"/>
          </a:xfrm>
          <a:prstGeom prst="rect">
            <a:avLst/>
          </a:prstGeom>
          <a:solidFill>
            <a:srgbClr val="2D2D8A"/>
          </a:solidFill>
          <a:ln w="12700" cap="flat" cmpd="sng" algn="ctr">
            <a:solidFill>
              <a:srgbClr val="2D2D8A">
                <a:shade val="50000"/>
              </a:srgbClr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err="1" smtClean="0">
                <a:ln w="12700">
                  <a:solidFill>
                    <a:srgbClr val="FFFF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FFFF"/>
                  </a:fgClr>
                  <a:bgClr>
                    <a:srgbClr val="FFFF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FFFF">
                      <a:lumMod val="50000"/>
                    </a:srgbClr>
                  </a:innerShdw>
                </a:effectLst>
                <a:latin typeface="Arial"/>
                <a:cs typeface="Arial"/>
              </a:rPr>
              <a:t>Clasa</a:t>
            </a:r>
            <a:r>
              <a:rPr lang="en-US" sz="3200" b="1" kern="0" dirty="0" smtClean="0">
                <a:ln w="12700">
                  <a:solidFill>
                    <a:srgbClr val="FFFF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FFFF"/>
                  </a:fgClr>
                  <a:bgClr>
                    <a:srgbClr val="FFFF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FFFF">
                      <a:lumMod val="50000"/>
                    </a:srgbClr>
                  </a:innerShdw>
                </a:effectLst>
                <a:latin typeface="Arial"/>
                <a:cs typeface="Arial"/>
              </a:rPr>
              <a:t> a II-a A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err="1" smtClean="0">
                <a:ln w="12700">
                  <a:solidFill>
                    <a:srgbClr val="FFFF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FFFF"/>
                  </a:fgClr>
                  <a:bgClr>
                    <a:srgbClr val="FFFF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FFFF">
                      <a:lumMod val="50000"/>
                    </a:srgbClr>
                  </a:innerShdw>
                </a:effectLst>
                <a:latin typeface="Arial"/>
                <a:cs typeface="Arial"/>
              </a:rPr>
              <a:t>Şcoala</a:t>
            </a:r>
            <a:r>
              <a:rPr lang="en-US" sz="3200" b="1" kern="0" dirty="0" smtClean="0">
                <a:ln w="12700">
                  <a:solidFill>
                    <a:srgbClr val="FFFF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FFFF"/>
                  </a:fgClr>
                  <a:bgClr>
                    <a:srgbClr val="FFFF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FFFF">
                      <a:lumMod val="50000"/>
                    </a:srgbClr>
                  </a:innerShdw>
                </a:effectLst>
                <a:latin typeface="Arial"/>
                <a:cs typeface="Arial"/>
              </a:rPr>
              <a:t> </a:t>
            </a:r>
            <a:r>
              <a:rPr lang="en-US" sz="3200" b="1" kern="0" dirty="0" err="1" smtClean="0">
                <a:ln w="12700">
                  <a:solidFill>
                    <a:srgbClr val="FFFF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FFFF"/>
                  </a:fgClr>
                  <a:bgClr>
                    <a:srgbClr val="FFFF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FFFF">
                      <a:lumMod val="50000"/>
                    </a:srgbClr>
                  </a:innerShdw>
                </a:effectLst>
                <a:latin typeface="Arial"/>
                <a:cs typeface="Arial"/>
              </a:rPr>
              <a:t>Gimnazială</a:t>
            </a:r>
            <a:r>
              <a:rPr lang="en-US" sz="3200" b="1" kern="0" dirty="0" smtClean="0">
                <a:ln w="12700">
                  <a:solidFill>
                    <a:srgbClr val="FFFF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FFFF"/>
                  </a:fgClr>
                  <a:bgClr>
                    <a:srgbClr val="FFFF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FFFF">
                      <a:lumMod val="50000"/>
                    </a:srgbClr>
                  </a:innerShdw>
                </a:effectLst>
                <a:latin typeface="Arial"/>
                <a:cs typeface="Arial"/>
              </a:rPr>
              <a:t> “C-tin </a:t>
            </a:r>
            <a:r>
              <a:rPr lang="en-US" sz="3200" b="1" kern="0" dirty="0" err="1" smtClean="0">
                <a:ln w="12700">
                  <a:solidFill>
                    <a:srgbClr val="FFFF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FFFF"/>
                  </a:fgClr>
                  <a:bgClr>
                    <a:srgbClr val="FFFF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FFFF">
                      <a:lumMod val="50000"/>
                    </a:srgbClr>
                  </a:innerShdw>
                </a:effectLst>
                <a:latin typeface="Arial"/>
                <a:cs typeface="Arial"/>
              </a:rPr>
              <a:t>Gheorghiţă</a:t>
            </a:r>
            <a:r>
              <a:rPr lang="en-US" sz="3200" b="1" kern="0" dirty="0" smtClean="0">
                <a:ln w="12700">
                  <a:solidFill>
                    <a:srgbClr val="FFFF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FFFF"/>
                  </a:fgClr>
                  <a:bgClr>
                    <a:srgbClr val="FFFF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FFFF">
                      <a:lumMod val="50000"/>
                    </a:srgbClr>
                  </a:innerShdw>
                </a:effectLst>
                <a:latin typeface="Arial"/>
                <a:cs typeface="Arial"/>
              </a:rPr>
              <a:t>” </a:t>
            </a:r>
            <a:r>
              <a:rPr lang="en-US" sz="3200" b="1" kern="0" dirty="0" err="1" smtClean="0">
                <a:ln w="12700">
                  <a:solidFill>
                    <a:srgbClr val="FFFF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FFFF"/>
                  </a:fgClr>
                  <a:bgClr>
                    <a:srgbClr val="FFFF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FFFF">
                      <a:lumMod val="50000"/>
                    </a:srgbClr>
                  </a:innerShdw>
                </a:effectLst>
                <a:latin typeface="Arial"/>
                <a:cs typeface="Arial"/>
              </a:rPr>
              <a:t>Podari</a:t>
            </a:r>
            <a:endParaRPr kumimoji="0" lang="en-US" sz="3200" b="1" i="0" u="none" strike="noStrike" kern="0" cap="none" spc="0" normalizeH="0" baseline="0" noProof="0" dirty="0">
              <a:ln w="12700">
                <a:solidFill>
                  <a:srgbClr val="FFFFFF">
                    <a:lumMod val="50000"/>
                  </a:srgbClr>
                </a:solidFill>
                <a:prstDash val="solid"/>
              </a:ln>
              <a:pattFill prst="narHorz">
                <a:fgClr>
                  <a:srgbClr val="FFFFFF"/>
                </a:fgClr>
                <a:bgClr>
                  <a:srgbClr val="FFFFFF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FFFFFF">
                    <a:lumMod val="50000"/>
                  </a:srgbClr>
                </a:inn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62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Ideea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  Ce </a:t>
            </a:r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vom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afla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E44E77-DB9F-4286-9F37-6B6D68F9B3B8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1942416" y="2136706"/>
            <a:ext cx="31975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1"/>
                </a:solidFill>
              </a:rPr>
              <a:t>Educaţia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financiară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în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ro-RO" dirty="0">
                <a:solidFill>
                  <a:schemeClr val="accent1"/>
                </a:solidFill>
              </a:rPr>
              <a:t>școala primară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reprezintă</a:t>
            </a:r>
            <a:r>
              <a:rPr lang="en-US" dirty="0">
                <a:solidFill>
                  <a:schemeClr val="accent1"/>
                </a:solidFill>
              </a:rPr>
              <a:t> o </a:t>
            </a:r>
            <a:r>
              <a:rPr lang="en-US" dirty="0" err="1">
                <a:solidFill>
                  <a:schemeClr val="accent1"/>
                </a:solidFill>
              </a:rPr>
              <a:t>formă</a:t>
            </a:r>
            <a:r>
              <a:rPr lang="en-US" dirty="0">
                <a:solidFill>
                  <a:schemeClr val="accent1"/>
                </a:solidFill>
              </a:rPr>
              <a:t> de </a:t>
            </a:r>
            <a:r>
              <a:rPr lang="en-US" dirty="0" err="1">
                <a:solidFill>
                  <a:schemeClr val="accent1"/>
                </a:solidFill>
              </a:rPr>
              <a:t>activitate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educaţională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ro-RO" dirty="0">
                <a:solidFill>
                  <a:schemeClr val="accent1"/>
                </a:solidFill>
              </a:rPr>
              <a:t>cu </a:t>
            </a:r>
            <a:r>
              <a:rPr lang="en-US" dirty="0">
                <a:solidFill>
                  <a:schemeClr val="accent1"/>
                </a:solidFill>
              </a:rPr>
              <a:t>scop</a:t>
            </a:r>
            <a:r>
              <a:rPr lang="ro-RO" dirty="0">
                <a:solidFill>
                  <a:schemeClr val="accent1"/>
                </a:solidFill>
              </a:rPr>
              <a:t>ul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ro-RO" dirty="0">
                <a:solidFill>
                  <a:schemeClr val="accent1"/>
                </a:solidFill>
              </a:rPr>
              <a:t>de a pregăti </a:t>
            </a:r>
            <a:r>
              <a:rPr lang="en-US" dirty="0" err="1">
                <a:solidFill>
                  <a:schemeClr val="accent1"/>
                </a:solidFill>
              </a:rPr>
              <a:t>copiii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ro-RO" dirty="0">
                <a:solidFill>
                  <a:schemeClr val="accent1"/>
                </a:solidFill>
              </a:rPr>
              <a:t>elevii pentru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dobândirea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unor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deprinderi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şi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abilităţi</a:t>
            </a:r>
            <a:r>
              <a:rPr lang="en-US" dirty="0">
                <a:solidFill>
                  <a:schemeClr val="accent1"/>
                </a:solidFill>
              </a:rPr>
              <a:t> de </a:t>
            </a:r>
            <a:r>
              <a:rPr lang="ro-RO" dirty="0">
                <a:solidFill>
                  <a:schemeClr val="accent1"/>
                </a:solidFill>
              </a:rPr>
              <a:t>gestionare </a:t>
            </a:r>
            <a:r>
              <a:rPr lang="en-US" dirty="0">
                <a:solidFill>
                  <a:schemeClr val="accent1"/>
                </a:solidFill>
              </a:rPr>
              <a:t>a </a:t>
            </a:r>
            <a:r>
              <a:rPr lang="en-US" dirty="0" err="1">
                <a:solidFill>
                  <a:schemeClr val="accent1"/>
                </a:solidFill>
              </a:rPr>
              <a:t>banilor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şi</a:t>
            </a:r>
            <a:r>
              <a:rPr lang="en-US" dirty="0">
                <a:solidFill>
                  <a:schemeClr val="accent1"/>
                </a:solidFill>
              </a:rPr>
              <a:t> de </a:t>
            </a:r>
            <a:r>
              <a:rPr lang="en-US" dirty="0" err="1">
                <a:solidFill>
                  <a:schemeClr val="accent1"/>
                </a:solidFill>
              </a:rPr>
              <a:t>adoptare</a:t>
            </a:r>
            <a:r>
              <a:rPr lang="en-US" dirty="0">
                <a:solidFill>
                  <a:schemeClr val="accent1"/>
                </a:solidFill>
              </a:rPr>
              <a:t> a </a:t>
            </a:r>
            <a:r>
              <a:rPr lang="en-US" dirty="0" err="1">
                <a:solidFill>
                  <a:schemeClr val="accent1"/>
                </a:solidFill>
              </a:rPr>
              <a:t>deciziilor</a:t>
            </a:r>
            <a:r>
              <a:rPr lang="en-US" dirty="0">
                <a:solidFill>
                  <a:schemeClr val="accent1"/>
                </a:solidFill>
              </a:rPr>
              <a:t> care au </a:t>
            </a:r>
            <a:r>
              <a:rPr lang="en-US" dirty="0" err="1">
                <a:solidFill>
                  <a:schemeClr val="accent1"/>
                </a:solidFill>
              </a:rPr>
              <a:t>consecinţe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financiare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dirty="0" err="1">
                <a:solidFill>
                  <a:schemeClr val="accent1"/>
                </a:solidFill>
              </a:rPr>
              <a:t>utilizând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forme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şi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activităţi</a:t>
            </a:r>
            <a:r>
              <a:rPr lang="en-US" dirty="0">
                <a:solidFill>
                  <a:schemeClr val="accent1"/>
                </a:solidFill>
              </a:rPr>
              <a:t> de </a:t>
            </a:r>
            <a:r>
              <a:rPr lang="en-US" dirty="0" err="1">
                <a:solidFill>
                  <a:schemeClr val="accent1"/>
                </a:solidFill>
              </a:rPr>
              <a:t>învăţare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diversificate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5423216" y="2136706"/>
            <a:ext cx="3197093" cy="3767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Trocul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Povestea</a:t>
            </a:r>
            <a:r>
              <a:rPr lang="en-US" dirty="0" smtClean="0"/>
              <a:t> </a:t>
            </a:r>
            <a:r>
              <a:rPr lang="en-US" dirty="0" err="1" smtClean="0"/>
              <a:t>monedei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Ce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banii</a:t>
            </a:r>
            <a:r>
              <a:rPr lang="en-US" dirty="0" smtClean="0"/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Banii</a:t>
            </a:r>
            <a:r>
              <a:rPr lang="en-US" dirty="0" smtClean="0"/>
              <a:t> se </a:t>
            </a:r>
            <a:r>
              <a:rPr lang="en-US" dirty="0" err="1" smtClean="0"/>
              <a:t>câştigă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muncă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Banii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utilizarea</a:t>
            </a:r>
            <a:r>
              <a:rPr lang="en-US" dirty="0" smtClean="0"/>
              <a:t> </a:t>
            </a:r>
            <a:r>
              <a:rPr lang="en-US" dirty="0" err="1" smtClean="0"/>
              <a:t>lor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Matematica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banii</a:t>
            </a:r>
            <a:r>
              <a:rPr lang="en-US" dirty="0" smtClean="0"/>
              <a:t>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Literatura</a:t>
            </a:r>
            <a:r>
              <a:rPr lang="en-US" dirty="0" smtClean="0"/>
              <a:t> </a:t>
            </a:r>
            <a:r>
              <a:rPr lang="en-US" err="1" smtClean="0"/>
              <a:t>şi</a:t>
            </a:r>
            <a:r>
              <a:rPr lang="en-US" smtClean="0"/>
              <a:t> banii...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14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Cum </a:t>
            </a:r>
            <a:r>
              <a:rPr lang="en-US" b="1" dirty="0" err="1" smtClean="0"/>
              <a:t>vom</a:t>
            </a:r>
            <a:r>
              <a:rPr lang="en-US" b="1" dirty="0" smtClean="0"/>
              <a:t> </a:t>
            </a:r>
            <a:r>
              <a:rPr lang="en-US" b="1" dirty="0" err="1" smtClean="0"/>
              <a:t>afla</a:t>
            </a:r>
            <a:r>
              <a:rPr lang="en-US" b="1" dirty="0" smtClean="0"/>
              <a:t>?</a:t>
            </a:r>
            <a:br>
              <a:rPr lang="en-US" b="1" dirty="0" smtClean="0"/>
            </a:br>
            <a:r>
              <a:rPr lang="en-US" b="1" dirty="0" smtClean="0"/>
              <a:t>                    </a:t>
            </a:r>
            <a:r>
              <a:rPr lang="en-US" b="1" dirty="0" err="1" smtClean="0"/>
              <a:t>Activităţi</a:t>
            </a:r>
            <a:r>
              <a:rPr lang="en-US" b="1" dirty="0" smtClean="0"/>
              <a:t> la </a:t>
            </a:r>
            <a:r>
              <a:rPr lang="en-US" b="1" dirty="0" err="1" smtClean="0"/>
              <a:t>clasă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Joc</a:t>
            </a:r>
            <a:r>
              <a:rPr lang="en-US" dirty="0" smtClean="0"/>
              <a:t> de </a:t>
            </a:r>
            <a:r>
              <a:rPr lang="en-US" dirty="0" err="1" smtClean="0"/>
              <a:t>rol</a:t>
            </a:r>
            <a:r>
              <a:rPr lang="en-US" dirty="0" smtClean="0"/>
              <a:t>-Pinocchio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La </a:t>
            </a:r>
            <a:r>
              <a:rPr lang="en-US" dirty="0" err="1" smtClean="0"/>
              <a:t>magazin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Bancomatul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La </a:t>
            </a:r>
            <a:r>
              <a:rPr lang="en-US" dirty="0" err="1" smtClean="0"/>
              <a:t>bancă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Banca </a:t>
            </a:r>
            <a:r>
              <a:rPr lang="en-US" dirty="0" err="1" smtClean="0"/>
              <a:t>Naţională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Probleme</a:t>
            </a:r>
            <a:r>
              <a:rPr lang="en-US" dirty="0" smtClean="0"/>
              <a:t>… cu </a:t>
            </a:r>
            <a:r>
              <a:rPr lang="en-US" dirty="0" err="1" smtClean="0"/>
              <a:t>bani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Lecturi</a:t>
            </a:r>
            <a:r>
              <a:rPr lang="en-US" dirty="0" smtClean="0"/>
              <a:t>….</a:t>
            </a:r>
            <a:r>
              <a:rPr lang="en-US" dirty="0" err="1" smtClean="0"/>
              <a:t>financiare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Jocuri</a:t>
            </a:r>
            <a:r>
              <a:rPr lang="en-US" dirty="0" smtClean="0"/>
              <a:t> interactive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Actvităţi</a:t>
            </a:r>
            <a:r>
              <a:rPr lang="en-US" dirty="0" smtClean="0"/>
              <a:t> practice-applicative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Lecturi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0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58879B-3DE2-44FD-B952-0E167BC04F3D}"/>
              </a:ext>
            </a:extLst>
          </p:cNvPr>
          <p:cNvSpPr/>
          <p:nvPr/>
        </p:nvSpPr>
        <p:spPr>
          <a:xfrm>
            <a:off x="3197964" y="167575"/>
            <a:ext cx="3960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o-RO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„La magazin"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1" y="1247416"/>
            <a:ext cx="3491345" cy="2618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82" y="1247416"/>
            <a:ext cx="3414168" cy="2560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491" y="3623637"/>
            <a:ext cx="3527521" cy="2941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0874" y="3771418"/>
            <a:ext cx="3527522" cy="264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7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58879B-3DE2-44FD-B952-0E167BC04F3D}"/>
              </a:ext>
            </a:extLst>
          </p:cNvPr>
          <p:cNvSpPr/>
          <p:nvPr/>
        </p:nvSpPr>
        <p:spPr>
          <a:xfrm>
            <a:off x="2459055" y="130629"/>
            <a:ext cx="3960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o-RO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„La magazin"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9619" y="1696781"/>
            <a:ext cx="3326984" cy="2495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4607892"/>
            <a:ext cx="2333721" cy="1750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7142" y="1723803"/>
            <a:ext cx="4254115" cy="3190586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3250" y="1585697"/>
            <a:ext cx="3415855" cy="2628540"/>
          </a:xfrm>
          <a:prstGeom prst="rect">
            <a:avLst/>
          </a:prstGeom>
        </p:spPr>
      </p:pic>
      <p:pic>
        <p:nvPicPr>
          <p:cNvPr id="7" name="Imagine 1" descr="Imagini pentru desene de economisir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89" y="4745975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098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58879B-3DE2-44FD-B952-0E167BC04F3D}"/>
              </a:ext>
            </a:extLst>
          </p:cNvPr>
          <p:cNvSpPr/>
          <p:nvPr/>
        </p:nvSpPr>
        <p:spPr>
          <a:xfrm>
            <a:off x="2459055" y="130629"/>
            <a:ext cx="3950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o-RO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„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Lucrăm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…</a:t>
            </a:r>
            <a:r>
              <a:rPr lang="ro-RO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"</a:t>
            </a:r>
            <a:endParaRPr lang="ro-RO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20169">
            <a:off x="3013754" y="1847964"/>
            <a:ext cx="3368193" cy="2526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28525">
            <a:off x="415636" y="1385453"/>
            <a:ext cx="2050473" cy="1537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84075">
            <a:off x="6286120" y="916854"/>
            <a:ext cx="2807855" cy="2105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16185">
            <a:off x="5585947" y="3857924"/>
            <a:ext cx="2956739" cy="2217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8972">
            <a:off x="233292" y="3745144"/>
            <a:ext cx="3257482" cy="244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5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182" y="624110"/>
            <a:ext cx="7472218" cy="128089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o-RO" sz="5400" b="1" dirty="0">
                <a:ln w="12700" cmpd="sng">
                  <a:solidFill>
                    <a:srgbClr val="7E40CC"/>
                  </a:solidFill>
                  <a:prstDash val="solid"/>
                </a:ln>
                <a:gradFill>
                  <a:gsLst>
                    <a:gs pos="0">
                      <a:srgbClr val="7E40CC"/>
                    </a:gs>
                    <a:gs pos="4000">
                      <a:srgbClr val="7E40CC">
                        <a:lumMod val="60000"/>
                        <a:lumOff val="40000"/>
                      </a:srgbClr>
                    </a:gs>
                    <a:gs pos="87000">
                      <a:srgbClr val="7E40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a typeface="+mn-ea"/>
                <a:cs typeface="+mn-cs"/>
              </a:rPr>
              <a:t>Despre bani...în imagini</a:t>
            </a:r>
            <a:br>
              <a:rPr lang="ro-RO" sz="5400" b="1" dirty="0">
                <a:ln w="12700" cmpd="sng">
                  <a:solidFill>
                    <a:srgbClr val="7E40CC"/>
                  </a:solidFill>
                  <a:prstDash val="solid"/>
                </a:ln>
                <a:gradFill>
                  <a:gsLst>
                    <a:gs pos="0">
                      <a:srgbClr val="7E40CC"/>
                    </a:gs>
                    <a:gs pos="4000">
                      <a:srgbClr val="7E40CC">
                        <a:lumMod val="60000"/>
                        <a:lumOff val="40000"/>
                      </a:srgbClr>
                    </a:gs>
                    <a:gs pos="87000">
                      <a:srgbClr val="7E40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8593" y="2355176"/>
            <a:ext cx="4217169" cy="31628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3282" y="2182476"/>
            <a:ext cx="2835563" cy="2126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5576" y="2087322"/>
            <a:ext cx="2369899" cy="1851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6315" y="4506482"/>
            <a:ext cx="2468419" cy="18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39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t de importanta este Educatia Financiara in viata noas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91" y="-32327"/>
            <a:ext cx="9217890" cy="689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55" y="2694368"/>
            <a:ext cx="7218290" cy="1469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460" y="739657"/>
            <a:ext cx="6005080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261</TotalTime>
  <Words>126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</vt:lpstr>
      <vt:lpstr>Wingdings 3</vt:lpstr>
      <vt:lpstr>Wisp</vt:lpstr>
      <vt:lpstr>PowerPoint Presentation</vt:lpstr>
      <vt:lpstr>Ideea                           Ce vom afla?</vt:lpstr>
      <vt:lpstr>Cum vom afla?                     Activităţi la clasă</vt:lpstr>
      <vt:lpstr>PowerPoint Presentation</vt:lpstr>
      <vt:lpstr>PowerPoint Presentation</vt:lpstr>
      <vt:lpstr>PowerPoint Presentation</vt:lpstr>
      <vt:lpstr>Despre bani...în imagini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</dc:creator>
  <cp:lastModifiedBy>CLAUDIA</cp:lastModifiedBy>
  <cp:revision>36</cp:revision>
  <dcterms:created xsi:type="dcterms:W3CDTF">2022-04-10T10:33:42Z</dcterms:created>
  <dcterms:modified xsi:type="dcterms:W3CDTF">2022-04-12T16:04:40Z</dcterms:modified>
</cp:coreProperties>
</file>