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9" r:id="rId6"/>
    <p:sldId id="270" r:id="rId7"/>
    <p:sldId id="260" r:id="rId8"/>
    <p:sldId id="271" r:id="rId9"/>
    <p:sldId id="272" r:id="rId10"/>
    <p:sldId id="273" r:id="rId11"/>
    <p:sldId id="274" r:id="rId12"/>
    <p:sldId id="275" r:id="rId13"/>
    <p:sldId id="276" r:id="rId14"/>
    <p:sldId id="277" r:id="rId15"/>
    <p:sldId id="263" r:id="rId16"/>
    <p:sldId id="278" r:id="rId17"/>
    <p:sldId id="264" r:id="rId18"/>
    <p:sldId id="267" r:id="rId19"/>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8F0479-F51A-4C14-805F-C2742965C800}" type="datetimeFigureOut">
              <a:rPr lang="ro-RO" smtClean="0"/>
              <a:t>01.11.2021</a:t>
            </a:fld>
            <a:endParaRPr lang="ro-RO"/>
          </a:p>
        </p:txBody>
      </p:sp>
      <p:sp>
        <p:nvSpPr>
          <p:cNvPr id="5" name="Footer Placeholder 4"/>
          <p:cNvSpPr>
            <a:spLocks noGrp="1"/>
          </p:cNvSpPr>
          <p:nvPr>
            <p:ph type="ftr" sz="quarter" idx="11"/>
          </p:nvPr>
        </p:nvSpPr>
        <p:spPr/>
        <p:txBody>
          <a:bodyPr/>
          <a:lstStyle/>
          <a:p>
            <a:endParaRPr lang="ro-RO"/>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E268695-B7FE-4E82-BE0B-3F214F93D625}" type="slidenum">
              <a:rPr lang="ro-RO" smtClean="0"/>
              <a:t>‹#›</a:t>
            </a:fld>
            <a:endParaRPr lang="ro-RO"/>
          </a:p>
        </p:txBody>
      </p:sp>
    </p:spTree>
    <p:extLst>
      <p:ext uri="{BB962C8B-B14F-4D97-AF65-F5344CB8AC3E}">
        <p14:creationId xmlns:p14="http://schemas.microsoft.com/office/powerpoint/2010/main" val="1235678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F0479-F51A-4C14-805F-C2742965C800}" type="datetimeFigureOut">
              <a:rPr lang="ro-RO" smtClean="0"/>
              <a:t>01.11.2021</a:t>
            </a:fld>
            <a:endParaRPr lang="ro-RO"/>
          </a:p>
        </p:txBody>
      </p:sp>
      <p:sp>
        <p:nvSpPr>
          <p:cNvPr id="5" name="Footer Placeholder 4"/>
          <p:cNvSpPr>
            <a:spLocks noGrp="1"/>
          </p:cNvSpPr>
          <p:nvPr>
            <p:ph type="ftr" sz="quarter" idx="11"/>
          </p:nvPr>
        </p:nvSpPr>
        <p:spPr/>
        <p:txBody>
          <a:bodyPr/>
          <a:lstStyle/>
          <a:p>
            <a:endParaRPr lang="ro-RO"/>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268695-B7FE-4E82-BE0B-3F214F93D625}" type="slidenum">
              <a:rPr lang="ro-RO" smtClean="0"/>
              <a:t>‹#›</a:t>
            </a:fld>
            <a:endParaRPr lang="ro-RO"/>
          </a:p>
        </p:txBody>
      </p:sp>
    </p:spTree>
    <p:extLst>
      <p:ext uri="{BB962C8B-B14F-4D97-AF65-F5344CB8AC3E}">
        <p14:creationId xmlns:p14="http://schemas.microsoft.com/office/powerpoint/2010/main" val="362933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F0479-F51A-4C14-805F-C2742965C800}" type="datetimeFigureOut">
              <a:rPr lang="ro-RO" smtClean="0"/>
              <a:t>01.11.2021</a:t>
            </a:fld>
            <a:endParaRPr lang="ro-RO"/>
          </a:p>
        </p:txBody>
      </p:sp>
      <p:sp>
        <p:nvSpPr>
          <p:cNvPr id="5" name="Footer Placeholder 4"/>
          <p:cNvSpPr>
            <a:spLocks noGrp="1"/>
          </p:cNvSpPr>
          <p:nvPr>
            <p:ph type="ftr" sz="quarter" idx="11"/>
          </p:nvPr>
        </p:nvSpPr>
        <p:spPr/>
        <p:txBody>
          <a:bodyPr/>
          <a:lstStyle/>
          <a:p>
            <a:endParaRPr lang="ro-RO"/>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268695-B7FE-4E82-BE0B-3F214F93D625}" type="slidenum">
              <a:rPr lang="ro-RO" smtClean="0"/>
              <a:t>‹#›</a:t>
            </a:fld>
            <a:endParaRPr lang="ro-RO"/>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16429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08F0479-F51A-4C14-805F-C2742965C800}" type="datetimeFigureOut">
              <a:rPr lang="ro-RO" smtClean="0"/>
              <a:t>01.11.2021</a:t>
            </a:fld>
            <a:endParaRPr lang="ro-RO"/>
          </a:p>
        </p:txBody>
      </p:sp>
      <p:sp>
        <p:nvSpPr>
          <p:cNvPr id="6" name="Footer Placeholder 5"/>
          <p:cNvSpPr>
            <a:spLocks noGrp="1"/>
          </p:cNvSpPr>
          <p:nvPr>
            <p:ph type="ftr" sz="quarter" idx="11"/>
          </p:nvPr>
        </p:nvSpPr>
        <p:spPr/>
        <p:txBody>
          <a:bodyPr/>
          <a:lstStyle/>
          <a:p>
            <a:endParaRPr lang="ro-RO"/>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268695-B7FE-4E82-BE0B-3F214F93D625}" type="slidenum">
              <a:rPr lang="ro-RO" smtClean="0"/>
              <a:t>‹#›</a:t>
            </a:fld>
            <a:endParaRPr lang="ro-RO"/>
          </a:p>
        </p:txBody>
      </p:sp>
    </p:spTree>
    <p:extLst>
      <p:ext uri="{BB962C8B-B14F-4D97-AF65-F5344CB8AC3E}">
        <p14:creationId xmlns:p14="http://schemas.microsoft.com/office/powerpoint/2010/main" val="2422814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08F0479-F51A-4C14-805F-C2742965C800}" type="datetimeFigureOut">
              <a:rPr lang="ro-RO" smtClean="0"/>
              <a:t>01.11.2021</a:t>
            </a:fld>
            <a:endParaRPr lang="ro-RO"/>
          </a:p>
        </p:txBody>
      </p:sp>
      <p:sp>
        <p:nvSpPr>
          <p:cNvPr id="6" name="Footer Placeholder 5"/>
          <p:cNvSpPr>
            <a:spLocks noGrp="1"/>
          </p:cNvSpPr>
          <p:nvPr>
            <p:ph type="ftr" sz="quarter" idx="11"/>
          </p:nvPr>
        </p:nvSpPr>
        <p:spPr/>
        <p:txBody>
          <a:bodyPr/>
          <a:lstStyle/>
          <a:p>
            <a:endParaRPr lang="ro-RO"/>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268695-B7FE-4E82-BE0B-3F214F93D625}" type="slidenum">
              <a:rPr lang="ro-RO" smtClean="0"/>
              <a:t>‹#›</a:t>
            </a:fld>
            <a:endParaRPr lang="ro-RO"/>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46068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08F0479-F51A-4C14-805F-C2742965C800}" type="datetimeFigureOut">
              <a:rPr lang="ro-RO" smtClean="0"/>
              <a:t>01.11.2021</a:t>
            </a:fld>
            <a:endParaRPr lang="ro-RO"/>
          </a:p>
        </p:txBody>
      </p:sp>
      <p:sp>
        <p:nvSpPr>
          <p:cNvPr id="6" name="Footer Placeholder 5"/>
          <p:cNvSpPr>
            <a:spLocks noGrp="1"/>
          </p:cNvSpPr>
          <p:nvPr>
            <p:ph type="ftr" sz="quarter" idx="11"/>
          </p:nvPr>
        </p:nvSpPr>
        <p:spPr/>
        <p:txBody>
          <a:bodyPr/>
          <a:lstStyle/>
          <a:p>
            <a:endParaRPr lang="ro-RO"/>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268695-B7FE-4E82-BE0B-3F214F93D625}" type="slidenum">
              <a:rPr lang="ro-RO" smtClean="0"/>
              <a:t>‹#›</a:t>
            </a:fld>
            <a:endParaRPr lang="ro-RO"/>
          </a:p>
        </p:txBody>
      </p:sp>
    </p:spTree>
    <p:extLst>
      <p:ext uri="{BB962C8B-B14F-4D97-AF65-F5344CB8AC3E}">
        <p14:creationId xmlns:p14="http://schemas.microsoft.com/office/powerpoint/2010/main" val="516174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8F0479-F51A-4C14-805F-C2742965C800}" type="datetimeFigureOut">
              <a:rPr lang="ro-RO" smtClean="0"/>
              <a:t>01.11.2021</a:t>
            </a:fld>
            <a:endParaRPr lang="ro-RO"/>
          </a:p>
        </p:txBody>
      </p:sp>
      <p:sp>
        <p:nvSpPr>
          <p:cNvPr id="5" name="Footer Placeholder 4"/>
          <p:cNvSpPr>
            <a:spLocks noGrp="1"/>
          </p:cNvSpPr>
          <p:nvPr>
            <p:ph type="ftr" sz="quarter" idx="11"/>
          </p:nvPr>
        </p:nvSpPr>
        <p:spPr/>
        <p:txBody>
          <a:bodyPr/>
          <a:lstStyle/>
          <a:p>
            <a:endParaRPr lang="ro-R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268695-B7FE-4E82-BE0B-3F214F93D625}" type="slidenum">
              <a:rPr lang="ro-RO" smtClean="0"/>
              <a:t>‹#›</a:t>
            </a:fld>
            <a:endParaRPr lang="ro-RO"/>
          </a:p>
        </p:txBody>
      </p:sp>
    </p:spTree>
    <p:extLst>
      <p:ext uri="{BB962C8B-B14F-4D97-AF65-F5344CB8AC3E}">
        <p14:creationId xmlns:p14="http://schemas.microsoft.com/office/powerpoint/2010/main" val="3128033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8F0479-F51A-4C14-805F-C2742965C800}" type="datetimeFigureOut">
              <a:rPr lang="ro-RO" smtClean="0"/>
              <a:t>01.11.2021</a:t>
            </a:fld>
            <a:endParaRPr lang="ro-RO"/>
          </a:p>
        </p:txBody>
      </p:sp>
      <p:sp>
        <p:nvSpPr>
          <p:cNvPr id="5" name="Footer Placeholder 4"/>
          <p:cNvSpPr>
            <a:spLocks noGrp="1"/>
          </p:cNvSpPr>
          <p:nvPr>
            <p:ph type="ftr" sz="quarter" idx="11"/>
          </p:nvPr>
        </p:nvSpPr>
        <p:spPr/>
        <p:txBody>
          <a:bodyPr/>
          <a:lstStyle/>
          <a:p>
            <a:endParaRPr lang="ro-R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268695-B7FE-4E82-BE0B-3F214F93D625}" type="slidenum">
              <a:rPr lang="ro-RO" smtClean="0"/>
              <a:t>‹#›</a:t>
            </a:fld>
            <a:endParaRPr lang="ro-RO"/>
          </a:p>
        </p:txBody>
      </p:sp>
    </p:spTree>
    <p:extLst>
      <p:ext uri="{BB962C8B-B14F-4D97-AF65-F5344CB8AC3E}">
        <p14:creationId xmlns:p14="http://schemas.microsoft.com/office/powerpoint/2010/main" val="97310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8F0479-F51A-4C14-805F-C2742965C800}" type="datetimeFigureOut">
              <a:rPr lang="ro-RO" smtClean="0"/>
              <a:t>01.11.2021</a:t>
            </a:fld>
            <a:endParaRPr lang="ro-RO"/>
          </a:p>
        </p:txBody>
      </p:sp>
      <p:sp>
        <p:nvSpPr>
          <p:cNvPr id="5" name="Footer Placeholder 4"/>
          <p:cNvSpPr>
            <a:spLocks noGrp="1"/>
          </p:cNvSpPr>
          <p:nvPr>
            <p:ph type="ftr" sz="quarter" idx="11"/>
          </p:nvPr>
        </p:nvSpPr>
        <p:spPr/>
        <p:txBody>
          <a:bodyPr/>
          <a:lstStyle/>
          <a:p>
            <a:endParaRPr lang="ro-R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268695-B7FE-4E82-BE0B-3F214F93D625}" type="slidenum">
              <a:rPr lang="ro-RO" smtClean="0"/>
              <a:t>‹#›</a:t>
            </a:fld>
            <a:endParaRPr lang="ro-RO"/>
          </a:p>
        </p:txBody>
      </p:sp>
    </p:spTree>
    <p:extLst>
      <p:ext uri="{BB962C8B-B14F-4D97-AF65-F5344CB8AC3E}">
        <p14:creationId xmlns:p14="http://schemas.microsoft.com/office/powerpoint/2010/main" val="230223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F0479-F51A-4C14-805F-C2742965C800}" type="datetimeFigureOut">
              <a:rPr lang="ro-RO" smtClean="0"/>
              <a:t>01.11.2021</a:t>
            </a:fld>
            <a:endParaRPr lang="ro-RO"/>
          </a:p>
        </p:txBody>
      </p:sp>
      <p:sp>
        <p:nvSpPr>
          <p:cNvPr id="5" name="Footer Placeholder 4"/>
          <p:cNvSpPr>
            <a:spLocks noGrp="1"/>
          </p:cNvSpPr>
          <p:nvPr>
            <p:ph type="ftr" sz="quarter" idx="11"/>
          </p:nvPr>
        </p:nvSpPr>
        <p:spPr/>
        <p:txBody>
          <a:bodyPr/>
          <a:lstStyle/>
          <a:p>
            <a:endParaRPr lang="ro-RO"/>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268695-B7FE-4E82-BE0B-3F214F93D625}" type="slidenum">
              <a:rPr lang="ro-RO" smtClean="0"/>
              <a:t>‹#›</a:t>
            </a:fld>
            <a:endParaRPr lang="ro-RO"/>
          </a:p>
        </p:txBody>
      </p:sp>
    </p:spTree>
    <p:extLst>
      <p:ext uri="{BB962C8B-B14F-4D97-AF65-F5344CB8AC3E}">
        <p14:creationId xmlns:p14="http://schemas.microsoft.com/office/powerpoint/2010/main" val="376798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8F0479-F51A-4C14-805F-C2742965C800}" type="datetimeFigureOut">
              <a:rPr lang="ro-RO" smtClean="0"/>
              <a:t>01.11.2021</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E268695-B7FE-4E82-BE0B-3F214F93D625}" type="slidenum">
              <a:rPr lang="ro-RO" smtClean="0"/>
              <a:t>‹#›</a:t>
            </a:fld>
            <a:endParaRPr lang="ro-RO"/>
          </a:p>
        </p:txBody>
      </p:sp>
    </p:spTree>
    <p:extLst>
      <p:ext uri="{BB962C8B-B14F-4D97-AF65-F5344CB8AC3E}">
        <p14:creationId xmlns:p14="http://schemas.microsoft.com/office/powerpoint/2010/main" val="123737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8F0479-F51A-4C14-805F-C2742965C800}" type="datetimeFigureOut">
              <a:rPr lang="ro-RO" smtClean="0"/>
              <a:t>01.11.2021</a:t>
            </a:fld>
            <a:endParaRPr lang="ro-RO"/>
          </a:p>
        </p:txBody>
      </p:sp>
      <p:sp>
        <p:nvSpPr>
          <p:cNvPr id="8" name="Footer Placeholder 7"/>
          <p:cNvSpPr>
            <a:spLocks noGrp="1"/>
          </p:cNvSpPr>
          <p:nvPr>
            <p:ph type="ftr" sz="quarter" idx="11"/>
          </p:nvPr>
        </p:nvSpPr>
        <p:spPr/>
        <p:txBody>
          <a:bodyPr/>
          <a:lstStyle/>
          <a:p>
            <a:endParaRPr lang="ro-RO"/>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E268695-B7FE-4E82-BE0B-3F214F93D625}" type="slidenum">
              <a:rPr lang="ro-RO" smtClean="0"/>
              <a:t>‹#›</a:t>
            </a:fld>
            <a:endParaRPr lang="ro-RO"/>
          </a:p>
        </p:txBody>
      </p:sp>
    </p:spTree>
    <p:extLst>
      <p:ext uri="{BB962C8B-B14F-4D97-AF65-F5344CB8AC3E}">
        <p14:creationId xmlns:p14="http://schemas.microsoft.com/office/powerpoint/2010/main" val="209650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8F0479-F51A-4C14-805F-C2742965C800}" type="datetimeFigureOut">
              <a:rPr lang="ro-RO" smtClean="0"/>
              <a:t>01.11.2021</a:t>
            </a:fld>
            <a:endParaRPr lang="ro-RO"/>
          </a:p>
        </p:txBody>
      </p:sp>
      <p:sp>
        <p:nvSpPr>
          <p:cNvPr id="4" name="Footer Placeholder 3"/>
          <p:cNvSpPr>
            <a:spLocks noGrp="1"/>
          </p:cNvSpPr>
          <p:nvPr>
            <p:ph type="ftr" sz="quarter" idx="11"/>
          </p:nvPr>
        </p:nvSpPr>
        <p:spPr/>
        <p:txBody>
          <a:bodyPr/>
          <a:lstStyle/>
          <a:p>
            <a:endParaRPr lang="ro-RO"/>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E268695-B7FE-4E82-BE0B-3F214F93D625}" type="slidenum">
              <a:rPr lang="ro-RO" smtClean="0"/>
              <a:t>‹#›</a:t>
            </a:fld>
            <a:endParaRPr lang="ro-RO"/>
          </a:p>
        </p:txBody>
      </p:sp>
    </p:spTree>
    <p:extLst>
      <p:ext uri="{BB962C8B-B14F-4D97-AF65-F5344CB8AC3E}">
        <p14:creationId xmlns:p14="http://schemas.microsoft.com/office/powerpoint/2010/main" val="819893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F0479-F51A-4C14-805F-C2742965C800}" type="datetimeFigureOut">
              <a:rPr lang="ro-RO" smtClean="0"/>
              <a:t>01.11.2021</a:t>
            </a:fld>
            <a:endParaRPr lang="ro-RO"/>
          </a:p>
        </p:txBody>
      </p:sp>
      <p:sp>
        <p:nvSpPr>
          <p:cNvPr id="3" name="Footer Placeholder 2"/>
          <p:cNvSpPr>
            <a:spLocks noGrp="1"/>
          </p:cNvSpPr>
          <p:nvPr>
            <p:ph type="ftr" sz="quarter" idx="11"/>
          </p:nvPr>
        </p:nvSpPr>
        <p:spPr/>
        <p:txBody>
          <a:bodyPr/>
          <a:lstStyle/>
          <a:p>
            <a:endParaRPr lang="ro-RO"/>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268695-B7FE-4E82-BE0B-3F214F93D625}" type="slidenum">
              <a:rPr lang="ro-RO" smtClean="0"/>
              <a:t>‹#›</a:t>
            </a:fld>
            <a:endParaRPr lang="ro-RO"/>
          </a:p>
        </p:txBody>
      </p:sp>
    </p:spTree>
    <p:extLst>
      <p:ext uri="{BB962C8B-B14F-4D97-AF65-F5344CB8AC3E}">
        <p14:creationId xmlns:p14="http://schemas.microsoft.com/office/powerpoint/2010/main" val="181628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F0479-F51A-4C14-805F-C2742965C800}" type="datetimeFigureOut">
              <a:rPr lang="ro-RO" smtClean="0"/>
              <a:t>01.11.2021</a:t>
            </a:fld>
            <a:endParaRPr lang="ro-RO"/>
          </a:p>
        </p:txBody>
      </p:sp>
      <p:sp>
        <p:nvSpPr>
          <p:cNvPr id="6" name="Footer Placeholder 5"/>
          <p:cNvSpPr>
            <a:spLocks noGrp="1"/>
          </p:cNvSpPr>
          <p:nvPr>
            <p:ph type="ftr" sz="quarter" idx="11"/>
          </p:nvPr>
        </p:nvSpPr>
        <p:spPr/>
        <p:txBody>
          <a:bodyPr/>
          <a:lstStyle/>
          <a:p>
            <a:endParaRPr lang="ro-R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E268695-B7FE-4E82-BE0B-3F214F93D625}" type="slidenum">
              <a:rPr lang="ro-RO" smtClean="0"/>
              <a:t>‹#›</a:t>
            </a:fld>
            <a:endParaRPr lang="ro-RO"/>
          </a:p>
        </p:txBody>
      </p:sp>
    </p:spTree>
    <p:extLst>
      <p:ext uri="{BB962C8B-B14F-4D97-AF65-F5344CB8AC3E}">
        <p14:creationId xmlns:p14="http://schemas.microsoft.com/office/powerpoint/2010/main" val="299511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F0479-F51A-4C14-805F-C2742965C800}" type="datetimeFigureOut">
              <a:rPr lang="ro-RO" smtClean="0"/>
              <a:t>01.11.2021</a:t>
            </a:fld>
            <a:endParaRPr lang="ro-RO"/>
          </a:p>
        </p:txBody>
      </p:sp>
      <p:sp>
        <p:nvSpPr>
          <p:cNvPr id="6" name="Footer Placeholder 5"/>
          <p:cNvSpPr>
            <a:spLocks noGrp="1"/>
          </p:cNvSpPr>
          <p:nvPr>
            <p:ph type="ftr" sz="quarter" idx="11"/>
          </p:nvPr>
        </p:nvSpPr>
        <p:spPr/>
        <p:txBody>
          <a:bodyPr/>
          <a:lstStyle/>
          <a:p>
            <a:endParaRPr lang="ro-RO"/>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268695-B7FE-4E82-BE0B-3F214F93D625}" type="slidenum">
              <a:rPr lang="ro-RO" smtClean="0"/>
              <a:t>‹#›</a:t>
            </a:fld>
            <a:endParaRPr lang="ro-RO"/>
          </a:p>
        </p:txBody>
      </p:sp>
    </p:spTree>
    <p:extLst>
      <p:ext uri="{BB962C8B-B14F-4D97-AF65-F5344CB8AC3E}">
        <p14:creationId xmlns:p14="http://schemas.microsoft.com/office/powerpoint/2010/main" val="195023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08F0479-F51A-4C14-805F-C2742965C800}" type="datetimeFigureOut">
              <a:rPr lang="ro-RO" smtClean="0"/>
              <a:t>01.11.2021</a:t>
            </a:fld>
            <a:endParaRPr lang="ro-RO"/>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E268695-B7FE-4E82-BE0B-3F214F93D625}" type="slidenum">
              <a:rPr lang="ro-RO" smtClean="0"/>
              <a:t>‹#›</a:t>
            </a:fld>
            <a:endParaRPr lang="ro-RO"/>
          </a:p>
        </p:txBody>
      </p:sp>
    </p:spTree>
    <p:extLst>
      <p:ext uri="{BB962C8B-B14F-4D97-AF65-F5344CB8AC3E}">
        <p14:creationId xmlns:p14="http://schemas.microsoft.com/office/powerpoint/2010/main" val="380309384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907704" y="1412776"/>
            <a:ext cx="6840760" cy="1685745"/>
          </a:xfrm>
        </p:spPr>
        <p:txBody>
          <a:bodyPr>
            <a:normAutofit fontScale="90000"/>
          </a:bodyPr>
          <a:lstStyle/>
          <a:p>
            <a:r>
              <a:rPr lang="ro-RO" dirty="0" smtClean="0">
                <a:latin typeface="Times New Roman" panose="02020603050405020304" pitchFamily="18" charset="0"/>
                <a:cs typeface="Times New Roman" panose="02020603050405020304" pitchFamily="18" charset="0"/>
              </a:rPr>
              <a:t/>
            </a:r>
            <a:br>
              <a:rPr lang="ro-RO" dirty="0" smtClean="0">
                <a:latin typeface="Times New Roman" panose="02020603050405020304" pitchFamily="18" charset="0"/>
                <a:cs typeface="Times New Roman" panose="02020603050405020304" pitchFamily="18" charset="0"/>
              </a:rPr>
            </a:br>
            <a:r>
              <a:rPr lang="ro-RO" dirty="0" smtClean="0">
                <a:latin typeface="Times New Roman" panose="02020603050405020304" pitchFamily="18" charset="0"/>
                <a:cs typeface="Times New Roman" panose="02020603050405020304" pitchFamily="18" charset="0"/>
              </a:rPr>
              <a:t>BANII.</a:t>
            </a:r>
            <a:br>
              <a:rPr lang="ro-RO" dirty="0" smtClean="0">
                <a:latin typeface="Times New Roman" panose="02020603050405020304" pitchFamily="18" charset="0"/>
                <a:cs typeface="Times New Roman" panose="02020603050405020304" pitchFamily="18" charset="0"/>
              </a:rPr>
            </a:br>
            <a:r>
              <a:rPr lang="ro-RO" dirty="0" smtClean="0">
                <a:latin typeface="Times New Roman" panose="02020603050405020304" pitchFamily="18" charset="0"/>
                <a:cs typeface="Times New Roman" panose="02020603050405020304" pitchFamily="18" charset="0"/>
              </a:rPr>
              <a:t>FORMELE BANILOR</a:t>
            </a:r>
            <a:endParaRPr lang="ro-RO" dirty="0">
              <a:latin typeface="Times New Roman" panose="02020603050405020304" pitchFamily="18" charset="0"/>
              <a:cs typeface="Times New Roman" panose="02020603050405020304" pitchFamily="18" charset="0"/>
            </a:endParaRPr>
          </a:p>
        </p:txBody>
      </p:sp>
      <p:sp>
        <p:nvSpPr>
          <p:cNvPr id="3" name="Subtitlu 2"/>
          <p:cNvSpPr>
            <a:spLocks noGrp="1"/>
          </p:cNvSpPr>
          <p:nvPr>
            <p:ph type="subTitle" idx="1"/>
          </p:nvPr>
        </p:nvSpPr>
        <p:spPr>
          <a:xfrm>
            <a:off x="1115616" y="5013176"/>
            <a:ext cx="7772400" cy="1199704"/>
          </a:xfrm>
        </p:spPr>
        <p:txBody>
          <a:bodyPr>
            <a:normAutofit/>
          </a:bodyPr>
          <a:lstStyle/>
          <a:p>
            <a:r>
              <a:rPr lang="ro-RO" b="1" dirty="0" smtClean="0">
                <a:latin typeface="Times New Roman" panose="02020603050405020304" pitchFamily="18" charset="0"/>
                <a:cs typeface="Times New Roman" panose="02020603050405020304" pitchFamily="18" charset="0"/>
              </a:rPr>
              <a:t>PROF.ÎNV. PRIMAR MÎNZICU SIMONA VALENTINA</a:t>
            </a:r>
          </a:p>
          <a:p>
            <a:r>
              <a:rPr lang="ro-RO" b="1" dirty="0" smtClean="0">
                <a:latin typeface="Times New Roman" panose="02020603050405020304" pitchFamily="18" charset="0"/>
                <a:cs typeface="Times New Roman" panose="02020603050405020304" pitchFamily="18" charset="0"/>
              </a:rPr>
              <a:t>CLS a III-a-LICEUL TEORETIC,,ȘERBAN VODĂ</a:t>
            </a:r>
            <a:r>
              <a:rPr lang="en-US" b="1" dirty="0" smtClean="0">
                <a:latin typeface="Times New Roman" panose="02020603050405020304" pitchFamily="18" charset="0"/>
                <a:cs typeface="Times New Roman" panose="02020603050405020304" pitchFamily="18" charset="0"/>
              </a:rPr>
              <a:t>”</a:t>
            </a:r>
            <a:r>
              <a:rPr lang="ro-RO" b="1" dirty="0" smtClean="0">
                <a:latin typeface="Times New Roman" panose="02020603050405020304" pitchFamily="18" charset="0"/>
                <a:cs typeface="Times New Roman" panose="02020603050405020304" pitchFamily="18" charset="0"/>
              </a:rPr>
              <a:t> SLĂNIC, PRAHO</a:t>
            </a:r>
            <a:r>
              <a:rPr lang="ro-RO" dirty="0" smtClean="0">
                <a:latin typeface="Times New Roman" panose="02020603050405020304" pitchFamily="18" charset="0"/>
                <a:cs typeface="Times New Roman" panose="02020603050405020304" pitchFamily="18" charset="0"/>
              </a:rPr>
              <a:t>VA</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028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3648" y="188640"/>
            <a:ext cx="8075240" cy="1143000"/>
          </a:xfrm>
        </p:spPr>
        <p:txBody>
          <a:bodyPr>
            <a:normAutofit fontScale="90000"/>
          </a:bodyPr>
          <a:lstStyle/>
          <a:p>
            <a:r>
              <a:rPr lang="ro-RO" dirty="0" smtClean="0"/>
              <a:t>Să vedem ce am aflat! </a:t>
            </a:r>
            <a:br>
              <a:rPr lang="ro-RO" dirty="0" smtClean="0"/>
            </a:br>
            <a:r>
              <a:rPr lang="ro-RO" dirty="0" smtClean="0"/>
              <a:t>             Lucrările elevilor</a:t>
            </a:r>
            <a:endParaRPr lang="ro-RO"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481138"/>
            <a:ext cx="7272807" cy="4438079"/>
          </a:xfrm>
        </p:spPr>
      </p:pic>
    </p:spTree>
    <p:extLst>
      <p:ext uri="{BB962C8B-B14F-4D97-AF65-F5344CB8AC3E}">
        <p14:creationId xmlns:p14="http://schemas.microsoft.com/office/powerpoint/2010/main" val="2167423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Times New Roman" panose="02020603050405020304" pitchFamily="18" charset="0"/>
                <a:cs typeface="Times New Roman" panose="02020603050405020304" pitchFamily="18" charset="0"/>
              </a:rPr>
              <a:t>Banii și formele lor</a:t>
            </a:r>
            <a:endParaRPr lang="ro-RO"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93952" y="1457191"/>
            <a:ext cx="3486180" cy="4792687"/>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980132" y="1457190"/>
            <a:ext cx="3454424" cy="4792687"/>
          </a:xfrm>
        </p:spPr>
      </p:pic>
    </p:spTree>
    <p:extLst>
      <p:ext uri="{BB962C8B-B14F-4D97-AF65-F5344CB8AC3E}">
        <p14:creationId xmlns:p14="http://schemas.microsoft.com/office/powerpoint/2010/main" val="2139884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Times New Roman" panose="02020603050405020304" pitchFamily="18" charset="0"/>
                <a:cs typeface="Times New Roman" panose="02020603050405020304" pitchFamily="18" charset="0"/>
              </a:rPr>
              <a:t>Formele banilor</a:t>
            </a:r>
            <a:endParaRPr lang="ro-RO" dirty="0">
              <a:latin typeface="Times New Roman" panose="02020603050405020304" pitchFamily="18" charset="0"/>
              <a:cs typeface="Times New Roman" panose="02020603050405020304" pitchFamily="18" charset="0"/>
            </a:endParaRP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6200000">
            <a:off x="793215" y="2168360"/>
            <a:ext cx="4893273" cy="3816424"/>
          </a:xfrm>
        </p:spPr>
      </p:pic>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48064" y="1628799"/>
            <a:ext cx="3392032" cy="4894409"/>
          </a:xfrm>
        </p:spPr>
      </p:pic>
    </p:spTree>
    <p:extLst>
      <p:ext uri="{BB962C8B-B14F-4D97-AF65-F5344CB8AC3E}">
        <p14:creationId xmlns:p14="http://schemas.microsoft.com/office/powerpoint/2010/main" val="3719598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Times New Roman" panose="02020603050405020304" pitchFamily="18" charset="0"/>
                <a:cs typeface="Times New Roman" panose="02020603050405020304" pitchFamily="18" charset="0"/>
              </a:rPr>
              <a:t>Banii și formele acestora</a:t>
            </a:r>
            <a:endParaRPr lang="ro-RO"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44784" y="1628800"/>
            <a:ext cx="3759263" cy="4498784"/>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932041" y="1628800"/>
            <a:ext cx="3516490" cy="4498784"/>
          </a:xfrm>
        </p:spPr>
      </p:pic>
    </p:spTree>
    <p:extLst>
      <p:ext uri="{BB962C8B-B14F-4D97-AF65-F5344CB8AC3E}">
        <p14:creationId xmlns:p14="http://schemas.microsoft.com/office/powerpoint/2010/main" val="1668036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Times New Roman" panose="02020603050405020304" pitchFamily="18" charset="0"/>
                <a:cs typeface="Times New Roman" panose="02020603050405020304" pitchFamily="18" charset="0"/>
              </a:rPr>
              <a:t>Formele banilor</a:t>
            </a:r>
            <a:endParaRPr lang="ro-RO"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16325" y="1444618"/>
            <a:ext cx="3556843" cy="4648678"/>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16200000">
            <a:off x="4256458" y="1961325"/>
            <a:ext cx="4648677" cy="3615257"/>
          </a:xfrm>
        </p:spPr>
      </p:pic>
    </p:spTree>
    <p:extLst>
      <p:ext uri="{BB962C8B-B14F-4D97-AF65-F5344CB8AC3E}">
        <p14:creationId xmlns:p14="http://schemas.microsoft.com/office/powerpoint/2010/main" val="1005957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475656" y="332656"/>
            <a:ext cx="7452320" cy="1280890"/>
          </a:xfrm>
        </p:spPr>
        <p:txBody>
          <a:bodyPr>
            <a:normAutofit/>
          </a:bodyPr>
          <a:lstStyle/>
          <a:p>
            <a:r>
              <a:rPr lang="ro-RO" dirty="0" smtClean="0">
                <a:latin typeface="Times New Roman" panose="02020603050405020304" pitchFamily="18" charset="0"/>
                <a:cs typeface="Times New Roman" panose="02020603050405020304" pitchFamily="18" charset="0"/>
              </a:rPr>
              <a:t>Copiii și-au prezentat colajele realizate</a:t>
            </a:r>
            <a:endParaRPr lang="ro-RO"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4207" y="1481138"/>
            <a:ext cx="3741809" cy="454015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481138"/>
            <a:ext cx="4211960" cy="4540150"/>
          </a:xfrm>
          <a:prstGeom prst="rect">
            <a:avLst/>
          </a:prstGeom>
        </p:spPr>
      </p:pic>
    </p:spTree>
    <p:extLst>
      <p:ext uri="{BB962C8B-B14F-4D97-AF65-F5344CB8AC3E}">
        <p14:creationId xmlns:p14="http://schemas.microsoft.com/office/powerpoint/2010/main" val="4229241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smtClean="0">
                <a:latin typeface="Times New Roman" panose="02020603050405020304" pitchFamily="18" charset="0"/>
                <a:cs typeface="Times New Roman" panose="02020603050405020304" pitchFamily="18" charset="0"/>
              </a:rPr>
              <a:t>Prezentăm!</a:t>
            </a:r>
            <a:endParaRPr lang="ro-RO"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3909" y="1481138"/>
            <a:ext cx="3622107" cy="439613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481138"/>
            <a:ext cx="4104456" cy="4396134"/>
          </a:xfrm>
          <a:prstGeom prst="rect">
            <a:avLst/>
          </a:prstGeom>
        </p:spPr>
      </p:pic>
    </p:spTree>
    <p:extLst>
      <p:ext uri="{BB962C8B-B14F-4D97-AF65-F5344CB8AC3E}">
        <p14:creationId xmlns:p14="http://schemas.microsoft.com/office/powerpoint/2010/main" val="1286118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Autofit/>
          </a:bodyPr>
          <a:lstStyle/>
          <a:p>
            <a:r>
              <a:rPr lang="ro-RO" sz="3200" dirty="0" smtClean="0"/>
              <a:t/>
            </a:r>
            <a:br>
              <a:rPr lang="ro-RO" sz="3200" dirty="0" smtClean="0"/>
            </a:br>
            <a:r>
              <a:rPr lang="ro-RO" sz="3200" dirty="0" smtClean="0">
                <a:latin typeface="Times New Roman" panose="02020603050405020304" pitchFamily="18" charset="0"/>
                <a:cs typeface="Times New Roman" panose="02020603050405020304" pitchFamily="18" charset="0"/>
              </a:rPr>
              <a:t>Concluzii</a:t>
            </a:r>
            <a:r>
              <a:rPr lang="ro-RO" sz="3200" dirty="0">
                <a:latin typeface="Times New Roman" panose="02020603050405020304" pitchFamily="18" charset="0"/>
                <a:cs typeface="Times New Roman" panose="02020603050405020304" pitchFamily="18" charset="0"/>
              </a:rPr>
              <a:t/>
            </a:r>
            <a:br>
              <a:rPr lang="ro-RO" sz="3200" dirty="0">
                <a:latin typeface="Times New Roman" panose="02020603050405020304" pitchFamily="18" charset="0"/>
                <a:cs typeface="Times New Roman" panose="02020603050405020304" pitchFamily="18" charset="0"/>
              </a:rPr>
            </a:br>
            <a:endParaRPr lang="ro-RO" sz="3200" dirty="0">
              <a:latin typeface="Times New Roman" panose="02020603050405020304" pitchFamily="18" charset="0"/>
              <a:cs typeface="Times New Roman" panose="02020603050405020304" pitchFamily="18" charset="0"/>
            </a:endParaRPr>
          </a:p>
        </p:txBody>
      </p:sp>
      <p:sp>
        <p:nvSpPr>
          <p:cNvPr id="3" name="Substituent conținut 2"/>
          <p:cNvSpPr>
            <a:spLocks noGrp="1"/>
          </p:cNvSpPr>
          <p:nvPr>
            <p:ph idx="1"/>
          </p:nvPr>
        </p:nvSpPr>
        <p:spPr>
          <a:xfrm>
            <a:off x="1763688" y="2060848"/>
            <a:ext cx="7067128" cy="4525963"/>
          </a:xfrm>
        </p:spPr>
        <p:txBody>
          <a:bodyPr>
            <a:normAutofit/>
          </a:bodyPr>
          <a:lstStyle/>
          <a:p>
            <a:pPr algn="just">
              <a:lnSpc>
                <a:spcPct val="115000"/>
              </a:lnSpc>
              <a:tabLst>
                <a:tab pos="914400" algn="l"/>
              </a:tabLst>
            </a:pPr>
            <a:r>
              <a:rPr lang="ro-RO" sz="2600" dirty="0" smtClean="0">
                <a:latin typeface="Times New Roman"/>
                <a:ea typeface="SimSun"/>
                <a:cs typeface="Times New Roman"/>
              </a:rPr>
              <a:t>Banii </a:t>
            </a:r>
            <a:r>
              <a:rPr lang="ro-RO" sz="2600" dirty="0">
                <a:latin typeface="Times New Roman"/>
                <a:ea typeface="SimSun"/>
                <a:cs typeface="Times New Roman"/>
              </a:rPr>
              <a:t>sunt, cu siguranță, ca oxigenul pentru </a:t>
            </a:r>
            <a:r>
              <a:rPr lang="ro-RO" sz="2600" dirty="0" smtClean="0">
                <a:latin typeface="Times New Roman"/>
                <a:ea typeface="SimSun"/>
                <a:cs typeface="Times New Roman"/>
              </a:rPr>
              <a:t>economie.De </a:t>
            </a:r>
            <a:r>
              <a:rPr lang="ro-RO" sz="2600" dirty="0">
                <a:latin typeface="Times New Roman"/>
                <a:ea typeface="SimSun"/>
                <a:cs typeface="Times New Roman"/>
              </a:rPr>
              <a:t>bani depinde bunăstarea, libertatea, flexibilitatea, deseori chiar și sănătatea și fericirea noastră. </a:t>
            </a:r>
            <a:r>
              <a:rPr lang="ro-RO" sz="2600" dirty="0" smtClean="0">
                <a:latin typeface="Times New Roman"/>
                <a:ea typeface="SimSun"/>
                <a:cs typeface="Times New Roman"/>
              </a:rPr>
              <a:t>Învățăm să folosim corect ambele forme ale banilor. Tocmai </a:t>
            </a:r>
            <a:r>
              <a:rPr lang="ro-RO" sz="2600" dirty="0">
                <a:latin typeface="Times New Roman"/>
                <a:ea typeface="SimSun"/>
                <a:cs typeface="Times New Roman"/>
              </a:rPr>
              <a:t>din acest motiv, educația financiară trebuie să fie o prioritate pentru fiecare dintre noi.</a:t>
            </a:r>
          </a:p>
          <a:p>
            <a:pPr algn="just">
              <a:lnSpc>
                <a:spcPct val="115000"/>
              </a:lnSpc>
              <a:spcAft>
                <a:spcPts val="0"/>
              </a:spcAft>
              <a:tabLst>
                <a:tab pos="914400" algn="l"/>
              </a:tabLst>
            </a:pPr>
            <a:endParaRPr lang="ro-RO" dirty="0"/>
          </a:p>
        </p:txBody>
      </p:sp>
    </p:spTree>
    <p:extLst>
      <p:ext uri="{BB962C8B-B14F-4D97-AF65-F5344CB8AC3E}">
        <p14:creationId xmlns:p14="http://schemas.microsoft.com/office/powerpoint/2010/main" val="269413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2267744" y="548680"/>
            <a:ext cx="5976664" cy="5256584"/>
          </a:xfrm>
        </p:spPr>
        <p:txBody>
          <a:bodyPr>
            <a:normAutofit lnSpcReduction="10000"/>
          </a:bodyPr>
          <a:lstStyle/>
          <a:p>
            <a:pPr lvl="0" algn="just">
              <a:lnSpc>
                <a:spcPct val="115000"/>
              </a:lnSpc>
              <a:tabLst>
                <a:tab pos="914400" algn="l"/>
              </a:tabLst>
            </a:pPr>
            <a:endParaRPr lang="ro-RO" sz="4800" dirty="0" smtClean="0">
              <a:solidFill>
                <a:prstClr val="black"/>
              </a:solidFill>
              <a:latin typeface="Times New Roman"/>
              <a:ea typeface="SimSun"/>
              <a:cs typeface="Times New Roman"/>
            </a:endParaRPr>
          </a:p>
          <a:p>
            <a:pPr lvl="0" algn="just">
              <a:lnSpc>
                <a:spcPct val="115000"/>
              </a:lnSpc>
              <a:tabLst>
                <a:tab pos="914400" algn="l"/>
              </a:tabLst>
            </a:pPr>
            <a:r>
              <a:rPr lang="ro-RO" sz="4800" dirty="0">
                <a:solidFill>
                  <a:prstClr val="black"/>
                </a:solidFill>
                <a:latin typeface="Times New Roman"/>
                <a:ea typeface="SimSun"/>
                <a:cs typeface="Times New Roman"/>
              </a:rPr>
              <a:t>M</a:t>
            </a:r>
            <a:r>
              <a:rPr lang="ro-RO" sz="4800" dirty="0" smtClean="0">
                <a:solidFill>
                  <a:prstClr val="black"/>
                </a:solidFill>
                <a:latin typeface="Times New Roman"/>
                <a:ea typeface="SimSun"/>
                <a:cs typeface="Times New Roman"/>
              </a:rPr>
              <a:t>ult succes și </a:t>
            </a:r>
          </a:p>
          <a:p>
            <a:pPr marL="109728" lvl="0" indent="0" algn="just">
              <a:lnSpc>
                <a:spcPct val="115000"/>
              </a:lnSpc>
              <a:buNone/>
              <a:tabLst>
                <a:tab pos="914400" algn="l"/>
              </a:tabLst>
            </a:pPr>
            <a:r>
              <a:rPr lang="ro-RO" sz="4800" dirty="0">
                <a:solidFill>
                  <a:prstClr val="black"/>
                </a:solidFill>
                <a:latin typeface="Times New Roman"/>
                <a:ea typeface="SimSun"/>
                <a:cs typeface="Times New Roman"/>
              </a:rPr>
              <a:t> </a:t>
            </a:r>
            <a:r>
              <a:rPr lang="ro-RO" sz="4800" dirty="0" smtClean="0">
                <a:solidFill>
                  <a:prstClr val="black"/>
                </a:solidFill>
                <a:latin typeface="Times New Roman"/>
                <a:ea typeface="SimSun"/>
                <a:cs typeface="Times New Roman"/>
              </a:rPr>
              <a:t>             spor </a:t>
            </a:r>
            <a:r>
              <a:rPr lang="ro-RO" sz="4800" dirty="0">
                <a:solidFill>
                  <a:prstClr val="black"/>
                </a:solidFill>
                <a:latin typeface="Times New Roman"/>
                <a:ea typeface="SimSun"/>
                <a:cs typeface="Times New Roman"/>
              </a:rPr>
              <a:t>în toate</a:t>
            </a:r>
            <a:r>
              <a:rPr lang="ro-RO" sz="4800" dirty="0" smtClean="0">
                <a:solidFill>
                  <a:prstClr val="black"/>
                </a:solidFill>
                <a:latin typeface="Times New Roman"/>
                <a:ea typeface="SimSun"/>
                <a:cs typeface="Times New Roman"/>
              </a:rPr>
              <a:t>!</a:t>
            </a:r>
            <a:endParaRPr lang="en-US" sz="4800" dirty="0" smtClean="0">
              <a:solidFill>
                <a:prstClr val="black"/>
              </a:solidFill>
              <a:latin typeface="Times New Roman"/>
              <a:ea typeface="SimSun"/>
              <a:cs typeface="Times New Roman"/>
            </a:endParaRPr>
          </a:p>
          <a:p>
            <a:pPr marL="109728" lvl="0" indent="0" algn="just">
              <a:lnSpc>
                <a:spcPct val="115000"/>
              </a:lnSpc>
              <a:buNone/>
              <a:tabLst>
                <a:tab pos="914400" algn="l"/>
              </a:tabLst>
            </a:pPr>
            <a:endParaRPr lang="ro-RO" sz="4800" dirty="0">
              <a:solidFill>
                <a:prstClr val="black"/>
              </a:solidFill>
              <a:ea typeface="Calibri"/>
              <a:cs typeface="Times New Roman"/>
            </a:endParaRPr>
          </a:p>
          <a:p>
            <a:r>
              <a:rPr lang="ro-RO" sz="3200" dirty="0" smtClean="0">
                <a:latin typeface="Times New Roman" panose="02020603050405020304" pitchFamily="18" charset="0"/>
                <a:cs typeface="Times New Roman" panose="02020603050405020304" pitchFamily="18" charset="0"/>
              </a:rPr>
              <a:t>Colectivul clasei a</a:t>
            </a:r>
            <a:r>
              <a:rPr lang="en-US" sz="3200" smtClean="0">
                <a:latin typeface="Times New Roman" panose="02020603050405020304" pitchFamily="18" charset="0"/>
                <a:cs typeface="Times New Roman" panose="02020603050405020304" pitchFamily="18" charset="0"/>
              </a:rPr>
              <a:t> </a:t>
            </a:r>
            <a:r>
              <a:rPr lang="ro-RO" sz="3200" smtClean="0">
                <a:latin typeface="Times New Roman" panose="02020603050405020304" pitchFamily="18" charset="0"/>
                <a:cs typeface="Times New Roman" panose="02020603050405020304" pitchFamily="18" charset="0"/>
              </a:rPr>
              <a:t>III-a </a:t>
            </a:r>
            <a:r>
              <a:rPr lang="ro-RO" sz="3200" dirty="0" smtClean="0">
                <a:latin typeface="Times New Roman" panose="02020603050405020304" pitchFamily="18" charset="0"/>
                <a:cs typeface="Times New Roman" panose="02020603050405020304" pitchFamily="18" charset="0"/>
              </a:rPr>
              <a:t>de la Liceul Teoretic,,Șerban Vodă</a:t>
            </a:r>
            <a:r>
              <a:rPr lang="en-US" sz="3200" dirty="0" smtClean="0">
                <a:latin typeface="Times New Roman" panose="02020603050405020304" pitchFamily="18" charset="0"/>
                <a:cs typeface="Times New Roman" panose="02020603050405020304" pitchFamily="18" charset="0"/>
              </a:rPr>
              <a:t>”</a:t>
            </a:r>
            <a:r>
              <a:rPr lang="ro-RO" sz="3200" dirty="0" smtClean="0">
                <a:latin typeface="Times New Roman" panose="02020603050405020304" pitchFamily="18" charset="0"/>
                <a:cs typeface="Times New Roman" panose="02020603050405020304" pitchFamily="18" charset="0"/>
              </a:rPr>
              <a:t> Slănic, Prahova</a:t>
            </a:r>
            <a:endParaRPr lang="ro-RO"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513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259632" y="260648"/>
            <a:ext cx="7884368" cy="1008112"/>
          </a:xfrm>
        </p:spPr>
        <p:txBody>
          <a:bodyPr>
            <a:normAutofit fontScale="90000"/>
          </a:bodyPr>
          <a:lstStyle/>
          <a:p>
            <a:pPr>
              <a:spcAft>
                <a:spcPts val="0"/>
              </a:spcAft>
              <a:tabLst>
                <a:tab pos="914400" algn="l"/>
              </a:tabLst>
            </a:pPr>
            <a:r>
              <a:rPr lang="ro-RO" dirty="0" smtClean="0">
                <a:effectLst/>
                <a:latin typeface="Times New Roman"/>
                <a:ea typeface="SimSun"/>
              </a:rPr>
              <a:t>Introducerea în noua lecţie se poate face prin prezentarea ghicitorii:</a:t>
            </a:r>
            <a:r>
              <a:rPr lang="ro-RO" dirty="0" smtClean="0">
                <a:effectLst/>
                <a:latin typeface="Times New Roman"/>
                <a:ea typeface="Times New Roman"/>
              </a:rPr>
              <a:t/>
            </a:r>
            <a:br>
              <a:rPr lang="ro-RO" dirty="0" smtClean="0">
                <a:effectLst/>
                <a:latin typeface="Times New Roman"/>
                <a:ea typeface="Times New Roman"/>
              </a:rPr>
            </a:br>
            <a:endParaRPr lang="ro-RO" dirty="0"/>
          </a:p>
        </p:txBody>
      </p:sp>
      <p:sp>
        <p:nvSpPr>
          <p:cNvPr id="3" name="Substituent conținut 2"/>
          <p:cNvSpPr>
            <a:spLocks noGrp="1"/>
          </p:cNvSpPr>
          <p:nvPr>
            <p:ph idx="1"/>
          </p:nvPr>
        </p:nvSpPr>
        <p:spPr>
          <a:xfrm>
            <a:off x="457200" y="1268760"/>
            <a:ext cx="8229600" cy="4738531"/>
          </a:xfrm>
        </p:spPr>
        <p:txBody>
          <a:bodyPr/>
          <a:lstStyle/>
          <a:p>
            <a:pPr>
              <a:spcAft>
                <a:spcPts val="0"/>
              </a:spcAft>
              <a:tabLst>
                <a:tab pos="914400" algn="l"/>
              </a:tabLst>
            </a:pPr>
            <a:r>
              <a:rPr lang="en-US" dirty="0" smtClean="0">
                <a:effectLst/>
                <a:latin typeface="Times New Roman"/>
                <a:ea typeface="SimSun"/>
              </a:rPr>
              <a:t>   </a:t>
            </a:r>
            <a:endParaRPr lang="ro-RO" dirty="0" smtClean="0">
              <a:effectLst/>
              <a:latin typeface="Times New Roman"/>
              <a:ea typeface="Times New Roman"/>
            </a:endParaRPr>
          </a:p>
        </p:txBody>
      </p:sp>
      <p:sp>
        <p:nvSpPr>
          <p:cNvPr id="5" name="Rectangle 4"/>
          <p:cNvSpPr/>
          <p:nvPr/>
        </p:nvSpPr>
        <p:spPr>
          <a:xfrm>
            <a:off x="3635896" y="378732"/>
            <a:ext cx="5472608" cy="6463308"/>
          </a:xfrm>
          <a:prstGeom prst="rect">
            <a:avLst/>
          </a:prstGeom>
        </p:spPr>
        <p:txBody>
          <a:bodyPr wrap="square">
            <a:spAutoFit/>
          </a:bodyPr>
          <a:lstStyle/>
          <a:p>
            <a:endParaRPr lang="ro-RO" dirty="0" smtClean="0"/>
          </a:p>
          <a:p>
            <a:endParaRPr lang="ro-RO" dirty="0" smtClean="0"/>
          </a:p>
          <a:p>
            <a:endParaRPr lang="ro-RO" dirty="0"/>
          </a:p>
          <a:p>
            <a:r>
              <a:rPr lang="ro-RO" sz="2000" dirty="0" smtClean="0">
                <a:latin typeface="Times New Roman" panose="02020603050405020304" pitchFamily="18" charset="0"/>
                <a:cs typeface="Times New Roman" panose="02020603050405020304" pitchFamily="18" charset="0"/>
              </a:rPr>
              <a:t>Ghicitoare </a:t>
            </a:r>
            <a:r>
              <a:rPr lang="ro-RO" sz="2000" dirty="0">
                <a:latin typeface="Times New Roman" panose="02020603050405020304" pitchFamily="18" charset="0"/>
                <a:cs typeface="Times New Roman" panose="02020603050405020304" pitchFamily="18" charset="0"/>
              </a:rPr>
              <a:t>despre bani</a:t>
            </a:r>
          </a:p>
          <a:p>
            <a:r>
              <a:rPr lang="ro-RO" sz="2000" dirty="0">
                <a:latin typeface="Times New Roman" panose="02020603050405020304" pitchFamily="18" charset="0"/>
                <a:cs typeface="Times New Roman" panose="02020603050405020304" pitchFamily="18" charset="0"/>
              </a:rPr>
              <a:t>de Emilia PLUGARU</a:t>
            </a:r>
          </a:p>
          <a:p>
            <a:endParaRPr lang="ro-RO" sz="2000" dirty="0">
              <a:latin typeface="Times New Roman" panose="02020603050405020304" pitchFamily="18" charset="0"/>
              <a:cs typeface="Times New Roman" panose="02020603050405020304" pitchFamily="18" charset="0"/>
            </a:endParaRPr>
          </a:p>
          <a:p>
            <a:r>
              <a:rPr lang="ro-RO" sz="2000" dirty="0">
                <a:latin typeface="Times New Roman" panose="02020603050405020304" pitchFamily="18" charset="0"/>
                <a:cs typeface="Times New Roman" panose="02020603050405020304" pitchFamily="18" charset="0"/>
              </a:rPr>
              <a:t>Nu e fioros, nu muşcă</a:t>
            </a:r>
          </a:p>
          <a:p>
            <a:r>
              <a:rPr lang="ro-RO" sz="2000" dirty="0">
                <a:latin typeface="Times New Roman" panose="02020603050405020304" pitchFamily="18" charset="0"/>
                <a:cs typeface="Times New Roman" panose="02020603050405020304" pitchFamily="18" charset="0"/>
              </a:rPr>
              <a:t>E un leu bine venit.</a:t>
            </a:r>
          </a:p>
          <a:p>
            <a:r>
              <a:rPr lang="ro-RO" sz="2000" dirty="0">
                <a:latin typeface="Times New Roman" panose="02020603050405020304" pitchFamily="18" charset="0"/>
                <a:cs typeface="Times New Roman" panose="02020603050405020304" pitchFamily="18" charset="0"/>
              </a:rPr>
              <a:t>Dacă ai mai mulţi – nu strică,</a:t>
            </a:r>
          </a:p>
          <a:p>
            <a:r>
              <a:rPr lang="ro-RO" sz="2000" dirty="0">
                <a:latin typeface="Times New Roman" panose="02020603050405020304" pitchFamily="18" charset="0"/>
                <a:cs typeface="Times New Roman" panose="02020603050405020304" pitchFamily="18" charset="0"/>
              </a:rPr>
              <a:t>Doar să îi câştigi cinstit.</a:t>
            </a:r>
          </a:p>
          <a:p>
            <a:r>
              <a:rPr lang="ro-RO" sz="2000" dirty="0">
                <a:latin typeface="Times New Roman" panose="02020603050405020304" pitchFamily="18" charset="0"/>
                <a:cs typeface="Times New Roman" panose="02020603050405020304" pitchFamily="18" charset="0"/>
              </a:rPr>
              <a:t> </a:t>
            </a:r>
          </a:p>
          <a:p>
            <a:r>
              <a:rPr lang="ro-RO" sz="2000" dirty="0">
                <a:latin typeface="Times New Roman" panose="02020603050405020304" pitchFamily="18" charset="0"/>
                <a:cs typeface="Times New Roman" panose="02020603050405020304" pitchFamily="18" charset="0"/>
              </a:rPr>
              <a:t>Când îi dai – primeşti în schimb</a:t>
            </a:r>
          </a:p>
          <a:p>
            <a:r>
              <a:rPr lang="ro-RO" sz="2000" dirty="0">
                <a:latin typeface="Times New Roman" panose="02020603050405020304" pitchFamily="18" charset="0"/>
                <a:cs typeface="Times New Roman" panose="02020603050405020304" pitchFamily="18" charset="0"/>
              </a:rPr>
              <a:t>Haine, dulciuri – tot ce vrei.</a:t>
            </a:r>
          </a:p>
          <a:p>
            <a:r>
              <a:rPr lang="ro-RO" sz="2000" dirty="0">
                <a:latin typeface="Times New Roman" panose="02020603050405020304" pitchFamily="18" charset="0"/>
                <a:cs typeface="Times New Roman" panose="02020603050405020304" pitchFamily="18" charset="0"/>
              </a:rPr>
              <a:t>Ia priviţi o ciocolată!</a:t>
            </a:r>
          </a:p>
          <a:p>
            <a:r>
              <a:rPr lang="ro-RO" sz="2000" dirty="0">
                <a:latin typeface="Times New Roman" panose="02020603050405020304" pitchFamily="18" charset="0"/>
                <a:cs typeface="Times New Roman" panose="02020603050405020304" pitchFamily="18" charset="0"/>
              </a:rPr>
              <a:t>Costă tocmai zece… lei!</a:t>
            </a:r>
          </a:p>
          <a:p>
            <a:endParaRPr lang="ro-RO" sz="2000" dirty="0">
              <a:latin typeface="Times New Roman" panose="02020603050405020304" pitchFamily="18" charset="0"/>
              <a:cs typeface="Times New Roman" panose="02020603050405020304" pitchFamily="18" charset="0"/>
            </a:endParaRPr>
          </a:p>
          <a:p>
            <a:r>
              <a:rPr lang="ro-RO" sz="2000" dirty="0">
                <a:latin typeface="Times New Roman" panose="02020603050405020304" pitchFamily="18" charset="0"/>
                <a:cs typeface="Times New Roman" panose="02020603050405020304" pitchFamily="18" charset="0"/>
              </a:rPr>
              <a:t>Ce </a:t>
            </a:r>
            <a:r>
              <a:rPr lang="ro-RO" sz="2000" dirty="0" smtClean="0">
                <a:latin typeface="Times New Roman" panose="02020603050405020304" pitchFamily="18" charset="0"/>
                <a:cs typeface="Times New Roman" panose="02020603050405020304" pitchFamily="18" charset="0"/>
              </a:rPr>
              <a:t>vă </a:t>
            </a:r>
            <a:r>
              <a:rPr lang="ro-RO" sz="2000" dirty="0">
                <a:latin typeface="Times New Roman" panose="02020603050405020304" pitchFamily="18" charset="0"/>
                <a:cs typeface="Times New Roman" panose="02020603050405020304" pitchFamily="18" charset="0"/>
              </a:rPr>
              <a:t>trec prin mâini,</a:t>
            </a:r>
          </a:p>
          <a:p>
            <a:r>
              <a:rPr lang="ro-RO" sz="2000" dirty="0">
                <a:latin typeface="Times New Roman" panose="02020603050405020304" pitchFamily="18" charset="0"/>
                <a:cs typeface="Times New Roman" panose="02020603050405020304" pitchFamily="18" charset="0"/>
              </a:rPr>
              <a:t>Fară de-a le fi stăpâni,</a:t>
            </a:r>
          </a:p>
          <a:p>
            <a:r>
              <a:rPr lang="ro-RO" sz="2000" dirty="0">
                <a:latin typeface="Times New Roman" panose="02020603050405020304" pitchFamily="18" charset="0"/>
                <a:cs typeface="Times New Roman" panose="02020603050405020304" pitchFamily="18" charset="0"/>
              </a:rPr>
              <a:t>Se păstrează-n sân </a:t>
            </a:r>
            <a:r>
              <a:rPr lang="ro-RO" sz="2000" dirty="0" smtClean="0">
                <a:latin typeface="Times New Roman" panose="02020603050405020304" pitchFamily="18" charset="0"/>
                <a:cs typeface="Times New Roman" panose="02020603050405020304" pitchFamily="18" charset="0"/>
              </a:rPr>
              <a:t>și-n bancă</a:t>
            </a:r>
            <a:endParaRPr lang="ro-RO" sz="2000" dirty="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Fără </a:t>
            </a:r>
            <a:r>
              <a:rPr lang="ro-RO" sz="2000" dirty="0">
                <a:latin typeface="Times New Roman" panose="02020603050405020304" pitchFamily="18" charset="0"/>
                <a:cs typeface="Times New Roman" panose="02020603050405020304" pitchFamily="18" charset="0"/>
              </a:rPr>
              <a:t>ei nu </a:t>
            </a:r>
            <a:r>
              <a:rPr lang="ro-RO" sz="2000" dirty="0" smtClean="0">
                <a:latin typeface="Times New Roman" panose="02020603050405020304" pitchFamily="18" charset="0"/>
                <a:cs typeface="Times New Roman" panose="02020603050405020304" pitchFamily="18" charset="0"/>
              </a:rPr>
              <a:t>faceți treabă?</a:t>
            </a:r>
            <a:endParaRPr lang="ro-RO" sz="2000" dirty="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BANII)</a:t>
            </a:r>
          </a:p>
        </p:txBody>
      </p:sp>
    </p:spTree>
    <p:extLst>
      <p:ext uri="{BB962C8B-B14F-4D97-AF65-F5344CB8AC3E}">
        <p14:creationId xmlns:p14="http://schemas.microsoft.com/office/powerpoint/2010/main" val="1571042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619672" y="404664"/>
            <a:ext cx="8229600" cy="1143000"/>
          </a:xfrm>
        </p:spPr>
        <p:txBody>
          <a:bodyPr>
            <a:noAutofit/>
          </a:bodyPr>
          <a:lstStyle/>
          <a:p>
            <a:pPr>
              <a:spcAft>
                <a:spcPts val="0"/>
              </a:spcAft>
              <a:tabLst>
                <a:tab pos="914400" algn="l"/>
              </a:tabLst>
            </a:pPr>
            <a:r>
              <a:rPr lang="ro-RO" sz="2800" dirty="0" smtClean="0">
                <a:latin typeface="Times New Roman"/>
                <a:ea typeface="SimSun"/>
              </a:rPr>
              <a:t/>
            </a:r>
            <a:br>
              <a:rPr lang="ro-RO" sz="2800" dirty="0" smtClean="0">
                <a:latin typeface="Times New Roman"/>
                <a:ea typeface="SimSun"/>
              </a:rPr>
            </a:br>
            <a:r>
              <a:rPr lang="ro-RO" sz="3200" kern="180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Evoluția banilor în </a:t>
            </a:r>
            <a:r>
              <a:rPr lang="ro-RO" sz="3200" kern="1800" dirty="0" smtClean="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timp</a:t>
            </a:r>
            <a:r>
              <a:rPr lang="ro-RO" sz="2800" dirty="0" smtClean="0">
                <a:effectLst/>
                <a:latin typeface="Times New Roman"/>
                <a:ea typeface="Times New Roman"/>
              </a:rPr>
              <a:t/>
            </a:r>
            <a:br>
              <a:rPr lang="ro-RO" sz="2800" dirty="0" smtClean="0">
                <a:effectLst/>
                <a:latin typeface="Times New Roman"/>
                <a:ea typeface="Times New Roman"/>
              </a:rPr>
            </a:br>
            <a:endParaRPr lang="ro-RO" sz="2800" dirty="0"/>
          </a:p>
        </p:txBody>
      </p:sp>
      <p:sp>
        <p:nvSpPr>
          <p:cNvPr id="3" name="Substituent conținut 2"/>
          <p:cNvSpPr>
            <a:spLocks noGrp="1"/>
          </p:cNvSpPr>
          <p:nvPr>
            <p:ph idx="1"/>
          </p:nvPr>
        </p:nvSpPr>
        <p:spPr/>
        <p:txBody>
          <a:bodyPr>
            <a:normAutofit/>
          </a:bodyPr>
          <a:lstStyle/>
          <a:p>
            <a:pPr>
              <a:spcAft>
                <a:spcPts val="0"/>
              </a:spcAft>
              <a:tabLst>
                <a:tab pos="914400" algn="l"/>
              </a:tabLst>
            </a:pPr>
            <a:endParaRPr lang="ro-RO" dirty="0" smtClean="0">
              <a:effectLst/>
              <a:latin typeface="Times New Roman"/>
              <a:ea typeface="SimSun"/>
            </a:endParaRPr>
          </a:p>
          <a:p>
            <a:pPr algn="just"/>
            <a:r>
              <a:rPr lang="ro-RO" sz="2600" dirty="0">
                <a:latin typeface="Times New Roman" panose="02020603050405020304" pitchFamily="18" charset="0"/>
                <a:cs typeface="Times New Roman" panose="02020603050405020304" pitchFamily="18" charset="0"/>
              </a:rPr>
              <a:t>Banii, fie că vrem sau nu, ne dictează viața și alegerile zi de zi. Trăind într-o societate </a:t>
            </a:r>
            <a:r>
              <a:rPr lang="ro-RO" sz="2600" dirty="0" smtClean="0">
                <a:latin typeface="Times New Roman" panose="02020603050405020304" pitchFamily="18" charset="0"/>
                <a:cs typeface="Times New Roman" panose="02020603050405020304" pitchFamily="18" charset="0"/>
              </a:rPr>
              <a:t>consumatoare, suntem influențați </a:t>
            </a:r>
            <a:r>
              <a:rPr lang="ro-RO" sz="2600" dirty="0">
                <a:latin typeface="Times New Roman" panose="02020603050405020304" pitchFamily="18" charset="0"/>
                <a:cs typeface="Times New Roman" panose="02020603050405020304" pitchFamily="18" charset="0"/>
              </a:rPr>
              <a:t>și determinați în fiecare zi să cumpărăm cât mai multe lucruri (haine, alimente, jocuri, cărți etc.) și, fără să ne dăm seama, simțim nevoia să câștigăm cât mai mulți bani. </a:t>
            </a:r>
          </a:p>
        </p:txBody>
      </p:sp>
    </p:spTree>
    <p:extLst>
      <p:ext uri="{BB962C8B-B14F-4D97-AF65-F5344CB8AC3E}">
        <p14:creationId xmlns:p14="http://schemas.microsoft.com/office/powerpoint/2010/main" val="3536310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331640" y="188640"/>
            <a:ext cx="7274769" cy="1280890"/>
          </a:xfrm>
        </p:spPr>
        <p:txBody>
          <a:bodyPr>
            <a:normAutofit fontScale="90000"/>
          </a:bodyPr>
          <a:lstStyle/>
          <a:p>
            <a:r>
              <a:rPr lang="ro-RO" sz="4400" dirty="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Istoria </a:t>
            </a:r>
            <a:r>
              <a:rPr lang="ro-RO"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acestei forme de schimb,  pe care o numim ”bani”</a:t>
            </a:r>
            <a:endParaRPr lang="ro-RO" dirty="0">
              <a:latin typeface="Times New Roman" panose="02020603050405020304" pitchFamily="18" charset="0"/>
              <a:cs typeface="Times New Roman" panose="02020603050405020304" pitchFamily="18" charset="0"/>
            </a:endParaRPr>
          </a:p>
        </p:txBody>
      </p:sp>
      <p:sp>
        <p:nvSpPr>
          <p:cNvPr id="3" name="Substituent conținut 2"/>
          <p:cNvSpPr>
            <a:spLocks noGrp="1"/>
          </p:cNvSpPr>
          <p:nvPr>
            <p:ph idx="1"/>
          </p:nvPr>
        </p:nvSpPr>
        <p:spPr>
          <a:xfrm>
            <a:off x="827584" y="1628801"/>
            <a:ext cx="7725544" cy="4464496"/>
          </a:xfrm>
        </p:spPr>
        <p:txBody>
          <a:bodyPr>
            <a:normAutofit fontScale="92500"/>
          </a:bodyPr>
          <a:lstStyle/>
          <a:p>
            <a:pPr algn="just"/>
            <a:r>
              <a:rPr lang="ro-RO"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Se consideră că banii au apărut din nevoia oamenilor de a înlocui trocul. Acesta era un sistem folosit pentru primele schimburi comerciale dintre oameni. Trocul își are originea încă din Epoca de Piatră, atunci când oamenii au început să se ocupe cu agricultura și creșterea animalelor. În momentul în care oamenii și-au dat seama că produceau mai mult decât consumau, a luat naștere trocul. Acest lucru însemna, practic, că bunurile obținute în plus erau schimbate pentru alte lucruri necesare. Se făceau schimburi de condimente, grâne, sare, vite etc.</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363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Times New Roman" panose="02020603050405020304" pitchFamily="18" charset="0"/>
                <a:cs typeface="Times New Roman" panose="02020603050405020304" pitchFamily="18" charset="0"/>
              </a:rPr>
              <a:t>Să facem troc!</a:t>
            </a:r>
            <a:endParaRPr lang="ro-RO"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27689" y="1277891"/>
            <a:ext cx="3216252" cy="4815405"/>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5130227" y="282479"/>
            <a:ext cx="2520276" cy="4492843"/>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226221" y="2682726"/>
            <a:ext cx="2304256" cy="4516884"/>
          </a:xfrm>
          <a:prstGeom prst="rect">
            <a:avLst/>
          </a:prstGeom>
        </p:spPr>
      </p:pic>
    </p:spTree>
    <p:extLst>
      <p:ext uri="{BB962C8B-B14F-4D97-AF65-F5344CB8AC3E}">
        <p14:creationId xmlns:p14="http://schemas.microsoft.com/office/powerpoint/2010/main" val="3613092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704" y="404664"/>
            <a:ext cx="6779096" cy="1143000"/>
          </a:xfrm>
        </p:spPr>
        <p:txBody>
          <a:bodyPr>
            <a:normAutofit fontScale="90000"/>
          </a:bodyPr>
          <a:lstStyle/>
          <a:p>
            <a:pPr algn="just"/>
            <a:r>
              <a:rPr lang="ro-RO" dirty="0">
                <a:latin typeface="Times New Roman" panose="02020603050405020304" pitchFamily="18" charset="0"/>
                <a:cs typeface="Times New Roman" panose="02020603050405020304" pitchFamily="18" charset="0"/>
              </a:rPr>
              <a:t>O</a:t>
            </a:r>
            <a:r>
              <a:rPr lang="ro-RO" dirty="0" smtClean="0">
                <a:latin typeface="Times New Roman" panose="02020603050405020304" pitchFamily="18" charset="0"/>
                <a:cs typeface="Times New Roman" panose="02020603050405020304" pitchFamily="18" charset="0"/>
              </a:rPr>
              <a:t>amenii și-au dat seama că acest sistem este </a:t>
            </a:r>
            <a:r>
              <a:rPr lang="ro-RO" dirty="0">
                <a:latin typeface="Times New Roman" panose="02020603050405020304" pitchFamily="18" charset="0"/>
                <a:cs typeface="Times New Roman" panose="02020603050405020304" pitchFamily="18" charset="0"/>
              </a:rPr>
              <a:t>imperfect.</a:t>
            </a:r>
          </a:p>
        </p:txBody>
      </p:sp>
      <p:sp>
        <p:nvSpPr>
          <p:cNvPr id="2" name="Content Placeholder 1"/>
          <p:cNvSpPr>
            <a:spLocks noGrp="1"/>
          </p:cNvSpPr>
          <p:nvPr>
            <p:ph idx="1"/>
          </p:nvPr>
        </p:nvSpPr>
        <p:spPr>
          <a:xfrm>
            <a:off x="1619672" y="1988840"/>
            <a:ext cx="6408712" cy="4525963"/>
          </a:xfrm>
        </p:spPr>
        <p:txBody>
          <a:bodyPr>
            <a:normAutofit/>
          </a:bodyPr>
          <a:lstStyle/>
          <a:p>
            <a:pPr algn="just"/>
            <a:r>
              <a:rPr lang="ro-RO" sz="2600" dirty="0">
                <a:latin typeface="Times New Roman" panose="02020603050405020304" pitchFamily="18" charset="0"/>
                <a:cs typeface="Times New Roman" panose="02020603050405020304" pitchFamily="18" charset="0"/>
              </a:rPr>
              <a:t>Dacă, de exemplu, brutarul avea nevoie de carne, însă măcelarul nu avea nevoie de produse de panificație, atunci brutarul era nevoit să facă schimburi până să găsească ceva care să poată fi schimbat pentru carne. Era nevoie de un etalon unic al valorii bunurilor. Din această necesitate s-au născut banii.</a:t>
            </a:r>
          </a:p>
        </p:txBody>
      </p:sp>
    </p:spTree>
    <p:extLst>
      <p:ext uri="{BB962C8B-B14F-4D97-AF65-F5344CB8AC3E}">
        <p14:creationId xmlns:p14="http://schemas.microsoft.com/office/powerpoint/2010/main" val="2389964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611560" y="764704"/>
            <a:ext cx="8229600" cy="1143000"/>
          </a:xfrm>
        </p:spPr>
        <p:txBody>
          <a:bodyPr/>
          <a:lstStyle/>
          <a:p>
            <a:r>
              <a:rPr lang="ro-RO" dirty="0" smtClean="0"/>
              <a:t>       </a:t>
            </a:r>
            <a:r>
              <a:rPr lang="ro-RO" dirty="0" smtClean="0">
                <a:latin typeface="Times New Roman" panose="02020603050405020304" pitchFamily="18" charset="0"/>
                <a:cs typeface="Times New Roman" panose="02020603050405020304" pitchFamily="18" charset="0"/>
              </a:rPr>
              <a:t>Care sunt formele banilor?</a:t>
            </a:r>
            <a:endParaRPr lang="ro-RO" dirty="0">
              <a:latin typeface="Times New Roman" panose="02020603050405020304" pitchFamily="18" charset="0"/>
              <a:cs typeface="Times New Roman" panose="02020603050405020304" pitchFamily="18" charset="0"/>
            </a:endParaRPr>
          </a:p>
        </p:txBody>
      </p:sp>
      <p:sp>
        <p:nvSpPr>
          <p:cNvPr id="3" name="Substituent conținut 2"/>
          <p:cNvSpPr>
            <a:spLocks noGrp="1"/>
          </p:cNvSpPr>
          <p:nvPr>
            <p:ph idx="1"/>
          </p:nvPr>
        </p:nvSpPr>
        <p:spPr>
          <a:xfrm>
            <a:off x="539552" y="1124744"/>
            <a:ext cx="8229600" cy="4525963"/>
          </a:xfrm>
        </p:spPr>
        <p:txBody>
          <a:bodyPr/>
          <a:lstStyle/>
          <a:p>
            <a:pPr marL="0" lvl="0" indent="0">
              <a:buNone/>
              <a:tabLst>
                <a:tab pos="457200" algn="l"/>
                <a:tab pos="914400" algn="l"/>
              </a:tabLst>
            </a:pPr>
            <a:endParaRPr lang="ro-RO" dirty="0" smtClean="0">
              <a:effectLst/>
              <a:latin typeface="Times New Roman"/>
              <a:ea typeface="SimSun"/>
            </a:endParaRPr>
          </a:p>
          <a:p>
            <a:pPr lvl="0">
              <a:buFont typeface="Times New Roman"/>
              <a:buChar char="-"/>
              <a:tabLst>
                <a:tab pos="457200" algn="l"/>
                <a:tab pos="914400" algn="l"/>
              </a:tabLst>
            </a:pPr>
            <a:r>
              <a:rPr lang="ro-RO" sz="2400" dirty="0" smtClean="0">
                <a:latin typeface="Times New Roman"/>
                <a:ea typeface="SimSun"/>
              </a:rPr>
              <a:t>Moneda </a:t>
            </a:r>
            <a:r>
              <a:rPr lang="ro-RO" sz="2400" dirty="0">
                <a:latin typeface="Times New Roman"/>
                <a:ea typeface="SimSun"/>
              </a:rPr>
              <a:t>națională a Romaniei este leul, care are ca subdiviziune banul</a:t>
            </a:r>
            <a:endParaRPr lang="ro-RO" sz="2400" dirty="0" smtClean="0">
              <a:effectLst/>
              <a:latin typeface="Times New Roman"/>
              <a:ea typeface="SimSun"/>
            </a:endParaRPr>
          </a:p>
          <a:p>
            <a:pPr lvl="0">
              <a:buFont typeface="Times New Roman"/>
              <a:buChar char="-"/>
              <a:tabLst>
                <a:tab pos="457200" algn="l"/>
                <a:tab pos="914400" algn="l"/>
              </a:tabLst>
            </a:pPr>
            <a:r>
              <a:rPr lang="ro-RO" sz="2400" dirty="0" smtClean="0">
                <a:effectLst/>
                <a:latin typeface="Times New Roman"/>
                <a:ea typeface="SimSun"/>
              </a:rPr>
              <a:t>Banii pot fi sub formă de monede sau de bancnote</a:t>
            </a:r>
            <a:endParaRPr lang="ro-RO" sz="2400" dirty="0" smtClean="0">
              <a:effectLst/>
              <a:latin typeface="Times New Roman"/>
              <a:ea typeface="Times New Roman"/>
            </a:endParaRPr>
          </a:p>
          <a:p>
            <a:endParaRPr lang="ro-RO" dirty="0"/>
          </a:p>
        </p:txBody>
      </p:sp>
      <p:pic>
        <p:nvPicPr>
          <p:cNvPr id="1026" name="Picture 2" descr="Educatia financiara in scoli: peste 30.000 de elevi s-au inscris pana acum  la optionalul Educatie financiara, organizat cu sprijinul BNR - Hotnews  Mobile"/>
          <p:cNvPicPr>
            <a:picLocks noChangeAspect="1" noChangeArrowheads="1"/>
          </p:cNvPicPr>
          <p:nvPr/>
        </p:nvPicPr>
        <p:blipFill rotWithShape="1">
          <a:blip r:embed="rId2">
            <a:extLst>
              <a:ext uri="{28A0092B-C50C-407E-A947-70E740481C1C}">
                <a14:useLocalDpi xmlns:a14="http://schemas.microsoft.com/office/drawing/2010/main" val="0"/>
              </a:ext>
            </a:extLst>
          </a:blip>
          <a:srcRect l="3114" t="10080" r="8362" b="44177"/>
          <a:stretch/>
        </p:blipFill>
        <p:spPr bwMode="auto">
          <a:xfrm>
            <a:off x="2987824" y="2996952"/>
            <a:ext cx="4824536" cy="3334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348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smtClean="0">
                <a:latin typeface="Times New Roman" panose="02020603050405020304" pitchFamily="18" charset="0"/>
                <a:cs typeface="Times New Roman" panose="02020603050405020304" pitchFamily="18" charset="0"/>
              </a:rPr>
              <a:t>                     Cercetare</a:t>
            </a:r>
            <a:r>
              <a:rPr lang="en-US" dirty="0" smtClean="0">
                <a:latin typeface="Times New Roman" panose="02020603050405020304" pitchFamily="18" charset="0"/>
                <a:cs typeface="Times New Roman" panose="02020603050405020304" pitchFamily="18" charset="0"/>
              </a:rPr>
              <a:t>:</a:t>
            </a:r>
            <a:r>
              <a:rPr lang="ro-RO" dirty="0" smtClean="0">
                <a:latin typeface="Times New Roman" panose="02020603050405020304" pitchFamily="18" charset="0"/>
                <a:cs typeface="Times New Roman" panose="02020603050405020304" pitchFamily="18" charset="0"/>
              </a:rPr>
              <a:t/>
            </a:r>
            <a:br>
              <a:rPr lang="ro-RO" dirty="0" smtClean="0">
                <a:latin typeface="Times New Roman" panose="02020603050405020304" pitchFamily="18" charset="0"/>
                <a:cs typeface="Times New Roman" panose="02020603050405020304" pitchFamily="18" charset="0"/>
              </a:rPr>
            </a:br>
            <a:r>
              <a:rPr lang="ro-RO" dirty="0" smtClean="0">
                <a:latin typeface="Times New Roman" panose="02020603050405020304" pitchFamily="18" charset="0"/>
                <a:cs typeface="Times New Roman" panose="02020603050405020304" pitchFamily="18" charset="0"/>
              </a:rPr>
              <a:t>Unde au apărut primele monede?</a:t>
            </a:r>
            <a:endParaRPr lang="ro-RO"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945201" y="2350341"/>
            <a:ext cx="6741615" cy="4525963"/>
          </a:xfrm>
        </p:spPr>
        <p:txBody>
          <a:bodyPr>
            <a:normAutofit/>
          </a:bodyPr>
          <a:lstStyle/>
          <a:p>
            <a:r>
              <a:rPr lang="ro-RO" sz="2600" dirty="0">
                <a:latin typeface="Times New Roman" panose="02020603050405020304" pitchFamily="18" charset="0"/>
                <a:cs typeface="Times New Roman" panose="02020603050405020304" pitchFamily="18" charset="0"/>
              </a:rPr>
              <a:t>Primele monede au apărut în </a:t>
            </a:r>
            <a:r>
              <a:rPr lang="ro-RO" sz="2600" dirty="0" smtClean="0">
                <a:latin typeface="Times New Roman" panose="02020603050405020304" pitchFamily="18" charset="0"/>
                <a:cs typeface="Times New Roman" panose="02020603050405020304" pitchFamily="18" charset="0"/>
              </a:rPr>
              <a:t>Asia Mică, în urmă cu 2600 de ani.</a:t>
            </a:r>
            <a:endParaRPr lang="ro-RO" sz="2600" dirty="0">
              <a:latin typeface="Times New Roman" panose="02020603050405020304" pitchFamily="18" charset="0"/>
              <a:cs typeface="Times New Roman" panose="02020603050405020304" pitchFamily="18" charset="0"/>
            </a:endParaRPr>
          </a:p>
          <a:p>
            <a:r>
              <a:rPr lang="ro-RO" sz="2600" dirty="0">
                <a:latin typeface="Times New Roman" panose="02020603050405020304" pitchFamily="18" charset="0"/>
                <a:cs typeface="Times New Roman" panose="02020603050405020304" pitchFamily="18" charset="0"/>
              </a:rPr>
              <a:t>Astfel, au apărut monedele care erau create din metale prețioase precum aur, argint, chiar și cupru. În Europa, monedele au fost folosite până în anii 1600, deoarece exista posibilitatea topirii metalelor prețioase luate din coloniile cucerite.</a:t>
            </a:r>
          </a:p>
          <a:p>
            <a:endParaRPr lang="ro-RO" sz="2400" dirty="0"/>
          </a:p>
        </p:txBody>
      </p:sp>
    </p:spTree>
    <p:extLst>
      <p:ext uri="{BB962C8B-B14F-4D97-AF65-F5344CB8AC3E}">
        <p14:creationId xmlns:p14="http://schemas.microsoft.com/office/powerpoint/2010/main" val="1688227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smtClean="0">
                <a:latin typeface="Times New Roman" panose="02020603050405020304" pitchFamily="18" charset="0"/>
                <a:cs typeface="Times New Roman" panose="02020603050405020304" pitchFamily="18" charset="0"/>
              </a:rPr>
              <a:t>Dar banii de hârtie?</a:t>
            </a:r>
            <a:endParaRPr lang="ro-RO"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942415" y="1905000"/>
            <a:ext cx="6591985" cy="3777622"/>
          </a:xfrm>
        </p:spPr>
        <p:txBody>
          <a:bodyPr>
            <a:normAutofit fontScale="70000" lnSpcReduction="20000"/>
          </a:bodyPr>
          <a:lstStyle/>
          <a:p>
            <a:pPr algn="just"/>
            <a:r>
              <a:rPr lang="ro-RO" sz="2800" dirty="0" smtClean="0">
                <a:latin typeface="Times New Roman" panose="02020603050405020304" pitchFamily="18" charset="0"/>
                <a:cs typeface="Times New Roman" panose="02020603050405020304" pitchFamily="18" charset="0"/>
              </a:rPr>
              <a:t>Pe măsură ce Imperiul roman s-a extins  au fost descgise alte monetării, iar ceva mai târziu au apărut și bancnotele. Primii </a:t>
            </a:r>
            <a:r>
              <a:rPr lang="ro-RO" sz="3100" dirty="0">
                <a:latin typeface="Times New Roman" panose="02020603050405020304" pitchFamily="18" charset="0"/>
                <a:cs typeface="Times New Roman" panose="02020603050405020304" pitchFamily="18" charset="0"/>
              </a:rPr>
              <a:t>bani tipăriți de către stat au fost emiși de guvernele coloniale din partea de nord a Americii. Banii tipăriți au apărut din cauza faptului că transportul de mărfuri dintre Europa și coloniile americane dura mult, iar coloniștii care doreau să își extindă activitatea, rămâneau cel mai adesea fără ”lichidități”.</a:t>
            </a:r>
          </a:p>
          <a:p>
            <a:pPr algn="just"/>
            <a:r>
              <a:rPr lang="ro-RO" sz="3100" dirty="0">
                <a:latin typeface="Times New Roman" panose="02020603050405020304" pitchFamily="18" charset="0"/>
                <a:cs typeface="Times New Roman" panose="02020603050405020304" pitchFamily="18" charset="0"/>
              </a:rPr>
              <a:t>Astfel că, au apărut primele IOU-uri, folosite pe post de valută. Acestea au apărut pentru prima dată în Canada. IOU este prescurtarea de la ”I owe you” și înseamnă ”Îți rămân dator”. </a:t>
            </a:r>
          </a:p>
          <a:p>
            <a:endParaRPr lang="ro-RO" dirty="0"/>
          </a:p>
        </p:txBody>
      </p:sp>
    </p:spTree>
    <p:extLst>
      <p:ext uri="{BB962C8B-B14F-4D97-AF65-F5344CB8AC3E}">
        <p14:creationId xmlns:p14="http://schemas.microsoft.com/office/powerpoint/2010/main" val="3164069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160</TotalTime>
  <Words>666</Words>
  <Application>Microsoft Office PowerPoint</Application>
  <PresentationFormat>On-screen Show (4:3)</PresentationFormat>
  <Paragraphs>58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SimSun</vt:lpstr>
      <vt:lpstr>Arial</vt:lpstr>
      <vt:lpstr>Calibri</vt:lpstr>
      <vt:lpstr>Century Gothic</vt:lpstr>
      <vt:lpstr>Times New Roman</vt:lpstr>
      <vt:lpstr>Wingdings 3</vt:lpstr>
      <vt:lpstr>Wisp</vt:lpstr>
      <vt:lpstr> BANII. FORMELE BANILOR</vt:lpstr>
      <vt:lpstr>Introducerea în noua lecţie se poate face prin prezentarea ghicitorii: </vt:lpstr>
      <vt:lpstr> Evoluția banilor în timp </vt:lpstr>
      <vt:lpstr>Istoria acestei forme de schimb,  pe care o numim ”bani”</vt:lpstr>
      <vt:lpstr>Să facem troc!</vt:lpstr>
      <vt:lpstr>Oamenii și-au dat seama că acest sistem este imperfect.</vt:lpstr>
      <vt:lpstr>       Care sunt formele banilor?</vt:lpstr>
      <vt:lpstr>                     Cercetare: Unde au apărut primele monede?</vt:lpstr>
      <vt:lpstr>Dar banii de hârtie?</vt:lpstr>
      <vt:lpstr>Să vedem ce am aflat!               Lucrările elevilor</vt:lpstr>
      <vt:lpstr>Banii și formele lor</vt:lpstr>
      <vt:lpstr>Formele banilor</vt:lpstr>
      <vt:lpstr>Banii și formele acestora</vt:lpstr>
      <vt:lpstr>Formele banilor</vt:lpstr>
      <vt:lpstr>Copiii și-au prezentat colajele realizate</vt:lpstr>
      <vt:lpstr>Prezentăm!</vt:lpstr>
      <vt:lpstr> Concluzii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 SE CÂȘTIGĂ BANII?</dc:title>
  <dc:creator>Valentina</dc:creator>
  <cp:lastModifiedBy>Lenovo</cp:lastModifiedBy>
  <cp:revision>17</cp:revision>
  <dcterms:created xsi:type="dcterms:W3CDTF">2020-02-26T15:35:34Z</dcterms:created>
  <dcterms:modified xsi:type="dcterms:W3CDTF">2021-11-01T12:42:32Z</dcterms:modified>
</cp:coreProperties>
</file>