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2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CB967-404A-4B83-84E6-6557E506DDD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976AB8E-3D5F-4234-81EA-7B9FDED79E39}">
      <dgm:prSet/>
      <dgm:spPr/>
      <dgm:t>
        <a:bodyPr/>
        <a:lstStyle/>
        <a:p>
          <a:r>
            <a:rPr lang="ro-RO"/>
            <a:t>Elevii clasei a V-a, sub îndrumarea doamnei prof. Drâmbă Nicuța-Minodora, au aflat informații despre modalitățile de economisire a banilor, care sunt avantajele acestui comportament.</a:t>
          </a:r>
          <a:endParaRPr lang="en-US"/>
        </a:p>
      </dgm:t>
    </dgm:pt>
    <dgm:pt modelId="{FB6C8E23-AD69-4FFE-B37A-57092B2DD4E8}" type="parTrans" cxnId="{12C0E448-AFA2-41D9-A06B-5820ADC519E1}">
      <dgm:prSet/>
      <dgm:spPr/>
      <dgm:t>
        <a:bodyPr/>
        <a:lstStyle/>
        <a:p>
          <a:endParaRPr lang="en-US"/>
        </a:p>
      </dgm:t>
    </dgm:pt>
    <dgm:pt modelId="{0EFAD881-1512-4AED-BC2F-342A22750DCB}" type="sibTrans" cxnId="{12C0E448-AFA2-41D9-A06B-5820ADC519E1}">
      <dgm:prSet/>
      <dgm:spPr/>
      <dgm:t>
        <a:bodyPr/>
        <a:lstStyle/>
        <a:p>
          <a:endParaRPr lang="en-US"/>
        </a:p>
      </dgm:t>
    </dgm:pt>
    <dgm:pt modelId="{14839DF8-0E06-469F-870C-4F81D9A2323D}">
      <dgm:prSet/>
      <dgm:spPr/>
      <dgm:t>
        <a:bodyPr/>
        <a:lstStyle/>
        <a:p>
          <a:r>
            <a:rPr lang="ro-RO"/>
            <a:t>La finalul acestei activități au realizat afișe și desene privind economisirea banilor, importanța lor în viața de zi cu zi a oameilor.</a:t>
          </a:r>
          <a:endParaRPr lang="en-US"/>
        </a:p>
      </dgm:t>
    </dgm:pt>
    <dgm:pt modelId="{390FB35E-5021-4466-9FF3-1044D9DBDEF8}" type="parTrans" cxnId="{D49D443D-8DE9-4916-B241-68644AC3251D}">
      <dgm:prSet/>
      <dgm:spPr/>
      <dgm:t>
        <a:bodyPr/>
        <a:lstStyle/>
        <a:p>
          <a:endParaRPr lang="en-US"/>
        </a:p>
      </dgm:t>
    </dgm:pt>
    <dgm:pt modelId="{2E0C5CD3-8E7A-44F3-A8C4-47A9F6207259}" type="sibTrans" cxnId="{D49D443D-8DE9-4916-B241-68644AC3251D}">
      <dgm:prSet/>
      <dgm:spPr/>
      <dgm:t>
        <a:bodyPr/>
        <a:lstStyle/>
        <a:p>
          <a:endParaRPr lang="en-US"/>
        </a:p>
      </dgm:t>
    </dgm:pt>
    <dgm:pt modelId="{342F7CE7-B880-4050-A883-EB99DCB23F8E}" type="pres">
      <dgm:prSet presAssocID="{BD8CB967-404A-4B83-84E6-6557E506DDD3}" presName="linear" presStyleCnt="0">
        <dgm:presLayoutVars>
          <dgm:animLvl val="lvl"/>
          <dgm:resizeHandles val="exact"/>
        </dgm:presLayoutVars>
      </dgm:prSet>
      <dgm:spPr/>
    </dgm:pt>
    <dgm:pt modelId="{38D5EAAF-63EF-4F38-983A-4B9C2A009E03}" type="pres">
      <dgm:prSet presAssocID="{7976AB8E-3D5F-4234-81EA-7B9FDED79E3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42321E4-AE17-4AE0-B4AB-85029EB30BE8}" type="pres">
      <dgm:prSet presAssocID="{0EFAD881-1512-4AED-BC2F-342A22750DCB}" presName="spacer" presStyleCnt="0"/>
      <dgm:spPr/>
    </dgm:pt>
    <dgm:pt modelId="{7F7ABDFB-CDFD-4D60-80D1-BAE4FE89FA9B}" type="pres">
      <dgm:prSet presAssocID="{14839DF8-0E06-469F-870C-4F81D9A2323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3357631-23FC-4155-81BD-ED47F2621725}" type="presOf" srcId="{BD8CB967-404A-4B83-84E6-6557E506DDD3}" destId="{342F7CE7-B880-4050-A883-EB99DCB23F8E}" srcOrd="0" destOrd="0" presId="urn:microsoft.com/office/officeart/2005/8/layout/vList2"/>
    <dgm:cxn modelId="{D49D443D-8DE9-4916-B241-68644AC3251D}" srcId="{BD8CB967-404A-4B83-84E6-6557E506DDD3}" destId="{14839DF8-0E06-469F-870C-4F81D9A2323D}" srcOrd="1" destOrd="0" parTransId="{390FB35E-5021-4466-9FF3-1044D9DBDEF8}" sibTransId="{2E0C5CD3-8E7A-44F3-A8C4-47A9F6207259}"/>
    <dgm:cxn modelId="{12C0E448-AFA2-41D9-A06B-5820ADC519E1}" srcId="{BD8CB967-404A-4B83-84E6-6557E506DDD3}" destId="{7976AB8E-3D5F-4234-81EA-7B9FDED79E39}" srcOrd="0" destOrd="0" parTransId="{FB6C8E23-AD69-4FFE-B37A-57092B2DD4E8}" sibTransId="{0EFAD881-1512-4AED-BC2F-342A22750DCB}"/>
    <dgm:cxn modelId="{846178EA-A1D8-4EA7-9D0D-BC0322E9037D}" type="presOf" srcId="{7976AB8E-3D5F-4234-81EA-7B9FDED79E39}" destId="{38D5EAAF-63EF-4F38-983A-4B9C2A009E03}" srcOrd="0" destOrd="0" presId="urn:microsoft.com/office/officeart/2005/8/layout/vList2"/>
    <dgm:cxn modelId="{628B65F8-3C8E-4D83-9F1F-A8B4D4F55B38}" type="presOf" srcId="{14839DF8-0E06-469F-870C-4F81D9A2323D}" destId="{7F7ABDFB-CDFD-4D60-80D1-BAE4FE89FA9B}" srcOrd="0" destOrd="0" presId="urn:microsoft.com/office/officeart/2005/8/layout/vList2"/>
    <dgm:cxn modelId="{72DF44CF-A3E7-4BAD-BF97-799ED351D257}" type="presParOf" srcId="{342F7CE7-B880-4050-A883-EB99DCB23F8E}" destId="{38D5EAAF-63EF-4F38-983A-4B9C2A009E03}" srcOrd="0" destOrd="0" presId="urn:microsoft.com/office/officeart/2005/8/layout/vList2"/>
    <dgm:cxn modelId="{663798C5-5D24-4D15-BC7D-6B2FAD8B805D}" type="presParOf" srcId="{342F7CE7-B880-4050-A883-EB99DCB23F8E}" destId="{342321E4-AE17-4AE0-B4AB-85029EB30BE8}" srcOrd="1" destOrd="0" presId="urn:microsoft.com/office/officeart/2005/8/layout/vList2"/>
    <dgm:cxn modelId="{D3A3F8EE-C176-4FD3-B5CB-E25737486E5A}" type="presParOf" srcId="{342F7CE7-B880-4050-A883-EB99DCB23F8E}" destId="{7F7ABDFB-CDFD-4D60-80D1-BAE4FE89FA9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5EAAF-63EF-4F38-983A-4B9C2A009E03}">
      <dsp:nvSpPr>
        <dsp:cNvPr id="0" name=""/>
        <dsp:cNvSpPr/>
      </dsp:nvSpPr>
      <dsp:spPr>
        <a:xfrm>
          <a:off x="0" y="262110"/>
          <a:ext cx="6628804" cy="2190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600" kern="1200"/>
            <a:t>Elevii clasei a V-a, sub îndrumarea doamnei prof. Drâmbă Nicuța-Minodora, au aflat informații despre modalitățile de economisire a banilor, care sunt avantajele acestui comportament.</a:t>
          </a:r>
          <a:endParaRPr lang="en-US" sz="2600" kern="1200"/>
        </a:p>
      </dsp:txBody>
      <dsp:txXfrm>
        <a:off x="106919" y="369029"/>
        <a:ext cx="6414966" cy="1976402"/>
      </dsp:txXfrm>
    </dsp:sp>
    <dsp:sp modelId="{7F7ABDFB-CDFD-4D60-80D1-BAE4FE89FA9B}">
      <dsp:nvSpPr>
        <dsp:cNvPr id="0" name=""/>
        <dsp:cNvSpPr/>
      </dsp:nvSpPr>
      <dsp:spPr>
        <a:xfrm>
          <a:off x="0" y="2527230"/>
          <a:ext cx="6628804" cy="219024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600" kern="1200"/>
            <a:t>La finalul acestei activități au realizat afișe și desene privind economisirea banilor, importanța lor în viața de zi cu zi a oameilor.</a:t>
          </a:r>
          <a:endParaRPr lang="en-US" sz="2600" kern="1200"/>
        </a:p>
      </dsp:txBody>
      <dsp:txXfrm>
        <a:off x="106919" y="2634149"/>
        <a:ext cx="6414966" cy="1976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C301-C66B-4F98-9217-001C4559B258}" type="datetimeFigureOut">
              <a:rPr lang="ro-RO" smtClean="0"/>
              <a:t>02.04.2022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CBB0-9A9F-497E-A426-E3E0B3D1EE8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234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C301-C66B-4F98-9217-001C4559B258}" type="datetimeFigureOut">
              <a:rPr lang="ro-RO" smtClean="0"/>
              <a:t>02.04.2022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CBB0-9A9F-497E-A426-E3E0B3D1EE8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9828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C301-C66B-4F98-9217-001C4559B258}" type="datetimeFigureOut">
              <a:rPr lang="ro-RO" smtClean="0"/>
              <a:t>02.04.2022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CBB0-9A9F-497E-A426-E3E0B3D1EE8C}" type="slidenum">
              <a:rPr lang="ro-RO" smtClean="0"/>
              <a:t>‹#›</a:t>
            </a:fld>
            <a:endParaRPr lang="ro-R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961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C301-C66B-4F98-9217-001C4559B258}" type="datetimeFigureOut">
              <a:rPr lang="ro-RO" smtClean="0"/>
              <a:t>02.04.2022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CBB0-9A9F-497E-A426-E3E0B3D1EE8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6930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C301-C66B-4F98-9217-001C4559B258}" type="datetimeFigureOut">
              <a:rPr lang="ro-RO" smtClean="0"/>
              <a:t>02.04.2022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CBB0-9A9F-497E-A426-E3E0B3D1EE8C}" type="slidenum">
              <a:rPr lang="ro-RO" smtClean="0"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9172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C301-C66B-4F98-9217-001C4559B258}" type="datetimeFigureOut">
              <a:rPr lang="ro-RO" smtClean="0"/>
              <a:t>02.04.2022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CBB0-9A9F-497E-A426-E3E0B3D1EE8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7201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C301-C66B-4F98-9217-001C4559B258}" type="datetimeFigureOut">
              <a:rPr lang="ro-RO" smtClean="0"/>
              <a:t>02.04.2022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CBB0-9A9F-497E-A426-E3E0B3D1EE8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6316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C301-C66B-4F98-9217-001C4559B258}" type="datetimeFigureOut">
              <a:rPr lang="ro-RO" smtClean="0"/>
              <a:t>02.04.2022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CBB0-9A9F-497E-A426-E3E0B3D1EE8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6835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C301-C66B-4F98-9217-001C4559B258}" type="datetimeFigureOut">
              <a:rPr lang="ro-RO" smtClean="0"/>
              <a:t>02.04.2022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CBB0-9A9F-497E-A426-E3E0B3D1EE8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8302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C301-C66B-4F98-9217-001C4559B258}" type="datetimeFigureOut">
              <a:rPr lang="ro-RO" smtClean="0"/>
              <a:t>02.04.2022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CBB0-9A9F-497E-A426-E3E0B3D1EE8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640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C301-C66B-4F98-9217-001C4559B258}" type="datetimeFigureOut">
              <a:rPr lang="ro-RO" smtClean="0"/>
              <a:t>02.04.2022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CBB0-9A9F-497E-A426-E3E0B3D1EE8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8190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C301-C66B-4F98-9217-001C4559B258}" type="datetimeFigureOut">
              <a:rPr lang="ro-RO" smtClean="0"/>
              <a:t>02.04.2022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CBB0-9A9F-497E-A426-E3E0B3D1EE8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0110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C301-C66B-4F98-9217-001C4559B258}" type="datetimeFigureOut">
              <a:rPr lang="ro-RO" smtClean="0"/>
              <a:t>02.04.2022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CBB0-9A9F-497E-A426-E3E0B3D1EE8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5419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C301-C66B-4F98-9217-001C4559B258}" type="datetimeFigureOut">
              <a:rPr lang="ro-RO" smtClean="0"/>
              <a:t>02.04.2022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CBB0-9A9F-497E-A426-E3E0B3D1EE8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1535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C301-C66B-4F98-9217-001C4559B258}" type="datetimeFigureOut">
              <a:rPr lang="ro-RO" smtClean="0"/>
              <a:t>02.04.2022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CBB0-9A9F-497E-A426-E3E0B3D1EE8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5261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C301-C66B-4F98-9217-001C4559B258}" type="datetimeFigureOut">
              <a:rPr lang="ro-RO" smtClean="0"/>
              <a:t>02.04.2022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CBB0-9A9F-497E-A426-E3E0B3D1EE8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6431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6C301-C66B-4F98-9217-001C4559B258}" type="datetimeFigureOut">
              <a:rPr lang="ro-RO" smtClean="0"/>
              <a:t>02.04.2022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E8CBB0-9A9F-497E-A426-E3E0B3D1EE8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048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 map made up of coins">
            <a:extLst>
              <a:ext uri="{FF2B5EF4-FFF2-40B4-BE49-F238E27FC236}">
                <a16:creationId xmlns:a16="http://schemas.microsoft.com/office/drawing/2014/main" id="{F865D36C-1C91-F0CC-479B-B70B2C86E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95" r="254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440345-0C60-4E5F-8879-EFE810C14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sz="4100"/>
              <a:t>GLOBAL MONEY WEEK</a:t>
            </a:r>
            <a:br>
              <a:rPr lang="ro-RO" sz="4100"/>
            </a:br>
            <a:r>
              <a:rPr lang="ro-RO" sz="4100"/>
              <a:t>22-27 MARTIE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F7AD7-3B20-4C2C-AC80-E14D53FCC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ro-RO" sz="1600"/>
              <a:t>ȘCOALA GIMNAZIALĂ NR. 1 ORBENI</a:t>
            </a:r>
          </a:p>
          <a:p>
            <a:r>
              <a:rPr lang="ro-RO" sz="1600"/>
              <a:t>PROF. DRÂMBĂ NICUȚA-MINODORA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507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44E0B-4134-4B5E-995A-05126768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o-RO" sz="3100"/>
              <a:t>GMW 2022</a:t>
            </a:r>
            <a:br>
              <a:rPr lang="ro-RO" sz="3100"/>
            </a:br>
            <a:r>
              <a:rPr lang="ro-RO" sz="3100"/>
              <a:t>              Activitate desfășurată la clasa a V-a de la Școala Gimnazială Nr. 1 Orbeni</a:t>
            </a:r>
            <a:br>
              <a:rPr lang="ro-RO" sz="3100"/>
            </a:br>
            <a:endParaRPr lang="ro-RO" sz="31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2B165F8-006E-0629-9821-CEDD49CF6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576484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685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2FF0CD5-01EA-414C-9FBA-91289523E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89E0603-B9E3-42E1-B1E1-D3A0F0688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C08529B-533A-4987-835C-B6FE3960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DF3602E-6539-4E90-9B34-A1564E889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45B7B2BF-6C30-4E7C-9B92-89931CAC5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902BF1F-1CD4-4757-8E37-E537850C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EC181138-86B5-48DD-A9CF-E1B424432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2AFEC3B7-B6F9-4F8D-BB1D-1CB5D59A8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C7CFEC2C-F42F-4B3F-82EB-A23DD21C7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E29569A7-8B01-47AE-86AA-D0BE37E98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2E15773A-78BA-459D-840F-CA90AB96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66684C-E7BA-44BC-BBBB-6C8F5B35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7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Din </a:t>
            </a:r>
            <a:r>
              <a:rPr lang="en-US" dirty="0" err="1">
                <a:solidFill>
                  <a:srgbClr val="002060"/>
                </a:solidFill>
              </a:rPr>
              <a:t>creațiile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elevilor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o-RO" dirty="0">
                <a:solidFill>
                  <a:srgbClr val="002060"/>
                </a:solidFill>
              </a:rPr>
              <a:t>din clasa a V-a de la Școala Gimnazială Nr. 1 Orbeni!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4" name="Isosceles Triangle 8">
            <a:extLst>
              <a:ext uri="{FF2B5EF4-FFF2-40B4-BE49-F238E27FC236}">
                <a16:creationId xmlns:a16="http://schemas.microsoft.com/office/drawing/2014/main" id="{339B2E5C-7D38-46FD-A927-39796E8F9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7" descr="Text, letter, calendar&#10;&#10;Description automatically generated">
            <a:extLst>
              <a:ext uri="{FF2B5EF4-FFF2-40B4-BE49-F238E27FC236}">
                <a16:creationId xmlns:a16="http://schemas.microsoft.com/office/drawing/2014/main" id="{2725A3E3-073F-4ADD-9D48-6C25185BF8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2" b="1"/>
          <a:stretch/>
        </p:blipFill>
        <p:spPr>
          <a:xfrm rot="16200000">
            <a:off x="1041396" y="1788323"/>
            <a:ext cx="1862468" cy="2601968"/>
          </a:xfrm>
          <a:prstGeom prst="rect">
            <a:avLst/>
          </a:prstGeom>
        </p:spPr>
      </p:pic>
      <p:pic>
        <p:nvPicPr>
          <p:cNvPr id="10" name="Content Placeholder 9" descr="Text, letter&#10;&#10;Description automatically generated">
            <a:extLst>
              <a:ext uri="{FF2B5EF4-FFF2-40B4-BE49-F238E27FC236}">
                <a16:creationId xmlns:a16="http://schemas.microsoft.com/office/drawing/2014/main" id="{48E1C528-8A09-42E3-B103-2B8E0C64AC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r="-6" b="-6"/>
          <a:stretch/>
        </p:blipFill>
        <p:spPr>
          <a:xfrm rot="16200000">
            <a:off x="3833590" y="1761259"/>
            <a:ext cx="1864029" cy="2660172"/>
          </a:xfrm>
          <a:prstGeom prst="rect">
            <a:avLst/>
          </a:prstGeom>
        </p:spPr>
      </p:pic>
      <p:pic>
        <p:nvPicPr>
          <p:cNvPr id="12" name="Content Placeholder 11" descr="Text, letter, calendar&#10;&#10;Description automatically generated">
            <a:extLst>
              <a:ext uri="{FF2B5EF4-FFF2-40B4-BE49-F238E27FC236}">
                <a16:creationId xmlns:a16="http://schemas.microsoft.com/office/drawing/2014/main" id="{977549DA-1519-4769-83E9-908BFF2649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" b="-2"/>
          <a:stretch/>
        </p:blipFill>
        <p:spPr>
          <a:xfrm rot="16200000">
            <a:off x="1048437" y="3801176"/>
            <a:ext cx="1862468" cy="2616049"/>
          </a:xfrm>
          <a:prstGeom prst="rect">
            <a:avLst/>
          </a:prstGeom>
        </p:spPr>
      </p:pic>
      <p:pic>
        <p:nvPicPr>
          <p:cNvPr id="14" name="Content Placeholder 13" descr="Text, letter, calendar&#10;&#10;Description automatically generated">
            <a:extLst>
              <a:ext uri="{FF2B5EF4-FFF2-40B4-BE49-F238E27FC236}">
                <a16:creationId xmlns:a16="http://schemas.microsoft.com/office/drawing/2014/main" id="{4539CEE6-0AD0-4706-8B8C-E34071492F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2" b="21417"/>
          <a:stretch/>
        </p:blipFill>
        <p:spPr>
          <a:xfrm>
            <a:off x="3435520" y="4181409"/>
            <a:ext cx="2658891" cy="1859490"/>
          </a:xfrm>
          <a:prstGeom prst="rect">
            <a:avLst/>
          </a:prstGeom>
        </p:spPr>
      </p:pic>
      <p:pic>
        <p:nvPicPr>
          <p:cNvPr id="28" name="Content Placeholder 27" descr="Calendar&#10;&#10;Description automatically generated">
            <a:extLst>
              <a:ext uri="{FF2B5EF4-FFF2-40B4-BE49-F238E27FC236}">
                <a16:creationId xmlns:a16="http://schemas.microsoft.com/office/drawing/2014/main" id="{5A74566F-757A-4FBC-AEE7-29EFC7AA16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43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12737319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105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GLOBAL MONEY WEEK 22-27 MARTIE 2022</vt:lpstr>
      <vt:lpstr>GMW 2022               Activitate desfășurată la clasa a V-a de la Școala Gimnazială Nr. 1 Orbeni </vt:lpstr>
      <vt:lpstr>Din creațiile elevilor din clasa a V-a de la Școala Gimnazială Nr. 1 Orbeni!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MONEY WEEK 22-27 MARTIE 2022</dc:title>
  <dc:creator>Minodora Dramba</dc:creator>
  <cp:lastModifiedBy>Minodora Dramba</cp:lastModifiedBy>
  <cp:revision>3</cp:revision>
  <dcterms:created xsi:type="dcterms:W3CDTF">2022-04-02T07:54:09Z</dcterms:created>
  <dcterms:modified xsi:type="dcterms:W3CDTF">2022-04-02T08:45:38Z</dcterms:modified>
</cp:coreProperties>
</file>