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57" r:id="rId4"/>
    <p:sldId id="259" r:id="rId5"/>
    <p:sldId id="261" r:id="rId6"/>
    <p:sldId id="260" r:id="rId7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8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3707765" y="1962150"/>
            <a:ext cx="5097145" cy="2703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1594485" y="292735"/>
            <a:ext cx="9002395" cy="991870"/>
          </a:xfrm>
          <a:prstGeom prst="rect">
            <a:avLst/>
          </a:prstGeom>
          <a:solidFill>
            <a:schemeClr val="accent2"/>
          </a:solidFill>
          <a:ln>
            <a:solidFill>
              <a:srgbClr val="2D8A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o-RO" altLang="en-US" sz="3200" b="1"/>
              <a:t>EDUCAȚIE FINANCIARĂ</a:t>
            </a:r>
            <a:endParaRPr lang="ro-RO" altLang="en-US" sz="3200" b="1"/>
          </a:p>
        </p:txBody>
      </p:sp>
      <p:sp>
        <p:nvSpPr>
          <p:cNvPr id="5" name="Rounded Rectangle 4"/>
          <p:cNvSpPr/>
          <p:nvPr/>
        </p:nvSpPr>
        <p:spPr>
          <a:xfrm>
            <a:off x="2811145" y="5099050"/>
            <a:ext cx="6889750" cy="1403985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                                         </a:t>
            </a:r>
            <a:r>
              <a:rPr kumimoji="0" lang="ro-RO" altLang="zh-CN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CLASA I A</a:t>
            </a: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Liceul Tehnologic Economic ”Nicolae Iorga” Pașcani, jud. Iași</a:t>
            </a: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              </a:t>
            </a: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                  prof. înv. primar GABRIELA APETROAIE</a:t>
            </a: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o-RO" altLang="en-US"/>
              <a:t>TROCUL</a:t>
            </a:r>
            <a:endParaRPr lang="ro-RO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0480" y="1202690"/>
            <a:ext cx="2965450" cy="222631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4258945" y="773430"/>
            <a:ext cx="4211955" cy="35052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  înțelegerea noțiunii de ”troc”</a:t>
            </a: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12510" y="2213610"/>
            <a:ext cx="2358390" cy="3145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045" y="2270760"/>
            <a:ext cx="2273935" cy="3032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320" y="1202690"/>
            <a:ext cx="3027680" cy="2435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" y="4464685"/>
            <a:ext cx="2966085" cy="2393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6530" y="4464685"/>
            <a:ext cx="3125470" cy="23463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o-RO" altLang="en-US"/>
              <a:t>Trocul </a:t>
            </a:r>
            <a:endParaRPr lang="ro-RO" altLang="en-US"/>
          </a:p>
        </p:txBody>
      </p:sp>
      <p:sp>
        <p:nvSpPr>
          <p:cNvPr id="5" name="Rounded Rectangle 4"/>
          <p:cNvSpPr/>
          <p:nvPr/>
        </p:nvSpPr>
        <p:spPr>
          <a:xfrm>
            <a:off x="5760720" y="773430"/>
            <a:ext cx="3082290" cy="625475"/>
          </a:xfrm>
          <a:prstGeom prst="roundRect">
            <a:avLst/>
          </a:prstGeom>
          <a:gradFill rotWithShape="0"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Joc didactic</a:t>
            </a: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Picture 2" descr="274302047_1093738654812133_5936159449027053943_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4975" y="4081780"/>
            <a:ext cx="3289935" cy="2578100"/>
          </a:xfrm>
          <a:prstGeom prst="rect">
            <a:avLst/>
          </a:prstGeom>
        </p:spPr>
      </p:pic>
      <p:pic>
        <p:nvPicPr>
          <p:cNvPr id="4" name="Picture 3" descr="274033511_468811471641930_2386083057888987123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05" y="4190365"/>
            <a:ext cx="3289300" cy="2469515"/>
          </a:xfrm>
          <a:prstGeom prst="rect">
            <a:avLst/>
          </a:prstGeom>
        </p:spPr>
      </p:pic>
      <p:pic>
        <p:nvPicPr>
          <p:cNvPr id="6" name="Picture 5" descr="273922355_1181077682298690_4917289583636189870_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620" y="4190365"/>
            <a:ext cx="3235960" cy="242887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509905" y="1655445"/>
            <a:ext cx="9781540" cy="67881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 utilizarea trocului în viața de școlar</a:t>
            </a: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 învățarea folosirii ”cuvintelor magice”: </a:t>
            </a:r>
            <a:r>
              <a:rPr kumimoji="0" lang="ro-RO" altLang="zh-CN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Te rog! Mulțumesc! Aș vrea să ...    Mi-ar plăcea să</a:t>
            </a: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... </a:t>
            </a:r>
            <a:endParaRPr kumimoji="0" lang="ro-RO" altLang="zh-CN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o-RO" altLang="en-US"/>
              <a:t>Povestea monedei</a:t>
            </a:r>
            <a:endParaRPr lang="ro-RO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o-RO" altLang="en-US" sz="2000" b="1"/>
              <a:t>Pinocchio și copacul de monede - Joc de rol</a:t>
            </a:r>
            <a:endParaRPr lang="ro-RO" altLang="en-US" sz="2000" b="1"/>
          </a:p>
          <a:p>
            <a:pPr marL="0" indent="0">
              <a:buNone/>
            </a:pPr>
            <a:r>
              <a:rPr lang="ro-RO" altLang="en-US" sz="1400"/>
              <a:t>- conștientizarea de către elevi a pericolelor care pot apărea atunci când ai o sumă de bani;</a:t>
            </a:r>
            <a:endParaRPr lang="ro-RO" altLang="en-US" sz="1400"/>
          </a:p>
          <a:p>
            <a:pPr marL="0" indent="0">
              <a:buNone/>
            </a:pPr>
            <a:r>
              <a:rPr lang="ro-RO" altLang="en-US" sz="1400"/>
              <a:t>- descoperirea modalităților prin care poți investi banii;</a:t>
            </a:r>
            <a:endParaRPr lang="ro-RO" altLang="en-US" sz="1400"/>
          </a:p>
        </p:txBody>
      </p:sp>
      <p:pic>
        <p:nvPicPr>
          <p:cNvPr id="4" name="Picture 3" descr="273555749_3079160609066229_389803405231895019_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710" y="2509520"/>
            <a:ext cx="2698115" cy="1839595"/>
          </a:xfrm>
          <a:prstGeom prst="rect">
            <a:avLst/>
          </a:prstGeom>
        </p:spPr>
      </p:pic>
      <p:pic>
        <p:nvPicPr>
          <p:cNvPr id="5" name="Picture 4" descr="273195198_1963796633808057_5078100096706273663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05" y="2434590"/>
            <a:ext cx="3096895" cy="1989455"/>
          </a:xfrm>
          <a:prstGeom prst="rect">
            <a:avLst/>
          </a:prstGeom>
        </p:spPr>
      </p:pic>
      <p:pic>
        <p:nvPicPr>
          <p:cNvPr id="6" name="Picture 5" descr="273758123_480960246738415_7639359640381146939_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320" y="2339975"/>
            <a:ext cx="2900680" cy="2178050"/>
          </a:xfrm>
          <a:prstGeom prst="rect">
            <a:avLst/>
          </a:prstGeom>
        </p:spPr>
      </p:pic>
      <p:pic>
        <p:nvPicPr>
          <p:cNvPr id="7" name="Picture 6" descr="273738302_479837346915925_6215913734545006794_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10" y="4803775"/>
            <a:ext cx="2983230" cy="2054225"/>
          </a:xfrm>
          <a:prstGeom prst="rect">
            <a:avLst/>
          </a:prstGeom>
        </p:spPr>
      </p:pic>
      <p:pic>
        <p:nvPicPr>
          <p:cNvPr id="8" name="Picture 7" descr="273063386_343027377734502_4205808331526537353_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205" y="4721225"/>
            <a:ext cx="2846705" cy="2136775"/>
          </a:xfrm>
          <a:prstGeom prst="rect">
            <a:avLst/>
          </a:prstGeom>
        </p:spPr>
      </p:pic>
      <p:pic>
        <p:nvPicPr>
          <p:cNvPr id="9" name="Picture 8" descr="273537232_696467371368107_5267706993034424287_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8495" y="4872990"/>
            <a:ext cx="2643505" cy="19850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o-RO" altLang="en-US"/>
              <a:t>POVESTEA MONEDEI</a:t>
            </a:r>
            <a:br>
              <a:rPr lang="ro-RO" altLang="en-US"/>
            </a:br>
            <a:endParaRPr lang="ro-RO" altLang="en-US"/>
          </a:p>
        </p:txBody>
      </p:sp>
      <p:sp>
        <p:nvSpPr>
          <p:cNvPr id="4" name="Rectangles 3"/>
          <p:cNvSpPr/>
          <p:nvPr/>
        </p:nvSpPr>
        <p:spPr>
          <a:xfrm>
            <a:off x="2304415" y="773430"/>
            <a:ext cx="7382510" cy="685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          -donarea monedelor în scop caritabil </a:t>
            </a: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 cumpărarea unor cadouri pentru copiii de la Școala Specială Pașcani</a:t>
            </a: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487035" y="1672590"/>
            <a:ext cx="3264535" cy="245046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1935" y="1459230"/>
            <a:ext cx="2158365" cy="2877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455" y="1628775"/>
            <a:ext cx="2538095" cy="2538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885" y="1352550"/>
            <a:ext cx="2707640" cy="2790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183380"/>
            <a:ext cx="2674620" cy="2674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2225" y="4337050"/>
            <a:ext cx="3362960" cy="2524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7865" y="4227830"/>
            <a:ext cx="3444875" cy="25863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o-RO" altLang="en-US"/>
              <a:t>”De-a magazinul”</a:t>
            </a:r>
            <a:endParaRPr lang="ro-RO" altLang="en-US"/>
          </a:p>
        </p:txBody>
      </p:sp>
      <p:pic>
        <p:nvPicPr>
          <p:cNvPr id="3" name="Picture 2" descr="273065776_1508833116164940_865779218987989375_n"/>
          <p:cNvPicPr>
            <a:picLocks noChangeAspect="1"/>
          </p:cNvPicPr>
          <p:nvPr/>
        </p:nvPicPr>
        <p:blipFill>
          <a:blip r:embed="rId1"/>
          <a:srcRect t="10308" r="6658" b="13509"/>
          <a:stretch>
            <a:fillRect/>
          </a:stretch>
        </p:blipFill>
        <p:spPr>
          <a:xfrm>
            <a:off x="370840" y="2108200"/>
            <a:ext cx="1786255" cy="2594610"/>
          </a:xfrm>
          <a:prstGeom prst="rect">
            <a:avLst/>
          </a:prstGeom>
        </p:spPr>
      </p:pic>
      <p:pic>
        <p:nvPicPr>
          <p:cNvPr id="5" name="Picture 4" descr="272827347_348517143860415_3981229263341832633_n"/>
          <p:cNvPicPr>
            <a:picLocks noChangeAspect="1"/>
          </p:cNvPicPr>
          <p:nvPr/>
        </p:nvPicPr>
        <p:blipFill>
          <a:blip r:embed="rId2"/>
          <a:srcRect t="10562" r="4881" b="13512"/>
          <a:stretch>
            <a:fillRect/>
          </a:stretch>
        </p:blipFill>
        <p:spPr>
          <a:xfrm>
            <a:off x="2334895" y="4145915"/>
            <a:ext cx="2094230" cy="2712085"/>
          </a:xfrm>
          <a:prstGeom prst="rect">
            <a:avLst/>
          </a:prstGeom>
        </p:spPr>
      </p:pic>
      <p:pic>
        <p:nvPicPr>
          <p:cNvPr id="7" name="Picture 6" descr="272459722_462925605290818_2346922601510480273_n"/>
          <p:cNvPicPr>
            <a:picLocks noChangeAspect="1"/>
          </p:cNvPicPr>
          <p:nvPr/>
        </p:nvPicPr>
        <p:blipFill>
          <a:blip r:embed="rId3"/>
          <a:srcRect t="10591" r="9331" b="14025"/>
          <a:stretch>
            <a:fillRect/>
          </a:stretch>
        </p:blipFill>
        <p:spPr>
          <a:xfrm>
            <a:off x="5093335" y="2108200"/>
            <a:ext cx="2005965" cy="2642235"/>
          </a:xfrm>
          <a:prstGeom prst="rect">
            <a:avLst/>
          </a:prstGeom>
        </p:spPr>
      </p:pic>
      <p:pic>
        <p:nvPicPr>
          <p:cNvPr id="8" name="Picture 7" descr="247980213_1077509503032569_7129833352226227261_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995" y="2108200"/>
            <a:ext cx="1922145" cy="2735580"/>
          </a:xfrm>
          <a:prstGeom prst="rect">
            <a:avLst/>
          </a:prstGeom>
        </p:spPr>
      </p:pic>
      <p:pic>
        <p:nvPicPr>
          <p:cNvPr id="9" name="Picture 8" descr="272929475_1413925162399109_4629445167083914289_n"/>
          <p:cNvPicPr>
            <a:picLocks noChangeAspect="1"/>
          </p:cNvPicPr>
          <p:nvPr/>
        </p:nvPicPr>
        <p:blipFill>
          <a:blip r:embed="rId5"/>
          <a:srcRect t="9874" r="1269" b="12867"/>
          <a:stretch>
            <a:fillRect/>
          </a:stretch>
        </p:blipFill>
        <p:spPr>
          <a:xfrm>
            <a:off x="7432040" y="3931285"/>
            <a:ext cx="1948180" cy="271208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361315" y="871220"/>
            <a:ext cx="11221085" cy="88074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 formarea deprinderii de a calcula valoarea cumpărăturilor și restul pe care il primesc de la o sumă de bani;</a:t>
            </a: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o-RO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 formarea unor comportamente civice </a:t>
            </a: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WPS Presentation</Application>
  <PresentationFormat>Widescreen</PresentationFormat>
  <Paragraphs>36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3" baseType="lpstr">
      <vt:lpstr>Arial</vt:lpstr>
      <vt:lpstr>SimSun</vt:lpstr>
      <vt:lpstr>Wingdings</vt:lpstr>
      <vt:lpstr>Microsoft YaHei</vt:lpstr>
      <vt:lpstr>Arial Unicode MS</vt:lpstr>
      <vt:lpstr>Calibri</vt:lpstr>
      <vt:lpstr>Blue Waves</vt:lpstr>
      <vt:lpstr>PowerPoint 演示文稿</vt:lpstr>
      <vt:lpstr>TROCUL</vt:lpstr>
      <vt:lpstr>Trocul </vt:lpstr>
      <vt:lpstr>Povestea monedei</vt:lpstr>
      <vt:lpstr>POVESTEA MONEDEI </vt:lpstr>
      <vt:lpstr>”De-a magazinul”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Gabriela</dc:creator>
  <cp:lastModifiedBy>Gabriela</cp:lastModifiedBy>
  <cp:revision>7</cp:revision>
  <dcterms:created xsi:type="dcterms:W3CDTF">2022-02-08T11:16:00Z</dcterms:created>
  <dcterms:modified xsi:type="dcterms:W3CDTF">2022-02-22T17:21:31Z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BACB981468EF40EEA7DF7A62FC6FAC7A</vt:lpwstr>
  </property>
  <property fmtid="{D5CDD505-2E9C-101B-9397-08002B2CF9AE}" pid="3" name="KSOProductBuildVer">
    <vt:lpwstr>1033-11.2.0.10466</vt:lpwstr>
  </property>
</Properties>
</file>