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85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05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6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5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60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96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70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24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19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1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546B-0F9F-41A6-8337-9DFD75C167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1F45A2B-AC73-4F57-9079-A68F64A91C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2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upercazino.ro/blog/faci-bani-introducand-coduri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7D8E-BA49-48E9-B798-C9AD2CE25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Curiozitati</a:t>
            </a:r>
            <a:r>
              <a:rPr lang="en-US" dirty="0"/>
              <a:t> </a:t>
            </a:r>
            <a:r>
              <a:rPr lang="en-US" dirty="0" err="1"/>
              <a:t>de$pre</a:t>
            </a:r>
            <a:r>
              <a:rPr lang="en-US" dirty="0"/>
              <a:t> </a:t>
            </a:r>
            <a:r>
              <a:rPr lang="en-US" dirty="0" err="1"/>
              <a:t>bani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E3A6D-D66C-45C7-9B3E-A76C7325E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799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                                                                               </a:t>
            </a:r>
            <a:r>
              <a:rPr lang="en-US" dirty="0" err="1"/>
              <a:t>calin</a:t>
            </a:r>
            <a:r>
              <a:rPr lang="en-US" dirty="0"/>
              <a:t> </a:t>
            </a:r>
            <a:r>
              <a:rPr lang="en-US" dirty="0" err="1"/>
              <a:t>dimache</a:t>
            </a:r>
            <a:r>
              <a:rPr lang="en-US" dirty="0"/>
              <a:t>        </a:t>
            </a:r>
          </a:p>
          <a:p>
            <a:pPr algn="ctr"/>
            <a:r>
              <a:rPr lang="en-US" dirty="0"/>
              <a:t>                                                                           </a:t>
            </a:r>
            <a:r>
              <a:rPr lang="en-US" dirty="0" err="1"/>
              <a:t>educatie</a:t>
            </a:r>
            <a:r>
              <a:rPr lang="en-US" dirty="0"/>
              <a:t> </a:t>
            </a:r>
            <a:r>
              <a:rPr lang="en-US" dirty="0" err="1"/>
              <a:t>financiara</a:t>
            </a:r>
            <a:endParaRPr lang="en-US" dirty="0"/>
          </a:p>
          <a:p>
            <a:pPr algn="ctr"/>
            <a:r>
              <a:rPr lang="en-US" dirty="0"/>
              <a:t>                                                                  PROIECT GLOBAL MONEY WEEK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4F9AF8-CE04-430F-B71B-BBA8B0000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1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D5EC-9348-4A1E-B3EB-77206801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err="1">
                <a:latin typeface="Comic Sans MS" panose="030F0702030302020204" pitchFamily="66" charset="0"/>
              </a:rPr>
              <a:t>Banii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acele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curiozităţi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despre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bani</a:t>
            </a:r>
            <a:r>
              <a:rPr lang="en-US" sz="1400" dirty="0">
                <a:latin typeface="Comic Sans MS" panose="030F0702030302020204" pitchFamily="66" charset="0"/>
              </a:rPr>
              <a:t> au </a:t>
            </a:r>
            <a:r>
              <a:rPr lang="en-US" sz="1400" dirty="0" err="1">
                <a:latin typeface="Comic Sans MS" panose="030F0702030302020204" pitchFamily="66" charset="0"/>
              </a:rPr>
              <a:t>fost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mereu</a:t>
            </a:r>
            <a:r>
              <a:rPr lang="en-US" sz="1400" dirty="0">
                <a:latin typeface="Comic Sans MS" panose="030F0702030302020204" pitchFamily="66" charset="0"/>
              </a:rPr>
              <a:t> un </a:t>
            </a:r>
            <a:r>
              <a:rPr lang="en-US" sz="1400" dirty="0" err="1">
                <a:latin typeface="Comic Sans MS" panose="030F0702030302020204" pitchFamily="66" charset="0"/>
              </a:rPr>
              <a:t>subiect“fierbinte</a:t>
            </a:r>
            <a:r>
              <a:rPr lang="en-US" sz="1400" dirty="0">
                <a:latin typeface="Comic Sans MS" panose="030F0702030302020204" pitchFamily="66" charset="0"/>
              </a:rPr>
              <a:t>”.</a:t>
            </a: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 err="1">
                <a:latin typeface="Comic Sans MS" panose="030F0702030302020204" pitchFamily="66" charset="0"/>
              </a:rPr>
              <a:t>Pe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marginea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lor</a:t>
            </a:r>
            <a:r>
              <a:rPr lang="en-US" sz="1400" dirty="0">
                <a:latin typeface="Comic Sans MS" panose="030F0702030302020204" pitchFamily="66" charset="0"/>
              </a:rPr>
              <a:t> au </a:t>
            </a:r>
            <a:r>
              <a:rPr lang="en-US" sz="1400" dirty="0" err="1">
                <a:latin typeface="Comic Sans MS" panose="030F0702030302020204" pitchFamily="66" charset="0"/>
              </a:rPr>
              <a:t>apărut</a:t>
            </a:r>
            <a:r>
              <a:rPr lang="en-US" sz="1400" dirty="0">
                <a:latin typeface="Comic Sans MS" panose="030F0702030302020204" pitchFamily="66" charset="0"/>
              </a:rPr>
              <a:t> diverse </a:t>
            </a:r>
            <a:r>
              <a:rPr lang="en-US" sz="1400" dirty="0" err="1">
                <a:latin typeface="Comic Sans MS" panose="030F0702030302020204" pitchFamily="66" charset="0"/>
              </a:rPr>
              <a:t>zicale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şi</a:t>
            </a:r>
            <a:r>
              <a:rPr lang="en-US" sz="1400" dirty="0">
                <a:latin typeface="Comic Sans MS" panose="030F0702030302020204" pitchFamily="66" charset="0"/>
              </a:rPr>
              <a:t> s-au </a:t>
            </a:r>
            <a:r>
              <a:rPr lang="en-US" sz="1400" dirty="0" err="1">
                <a:latin typeface="Comic Sans MS" panose="030F0702030302020204" pitchFamily="66" charset="0"/>
              </a:rPr>
              <a:t>stârnit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mari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controverse</a:t>
            </a:r>
            <a:r>
              <a:rPr lang="en-US" sz="1400" dirty="0">
                <a:latin typeface="Comic Sans MS" panose="030F0702030302020204" pitchFamily="66" charset="0"/>
              </a:rPr>
              <a:t>, </a:t>
            </a:r>
            <a:r>
              <a:rPr lang="en-US" sz="1400" dirty="0" err="1">
                <a:latin typeface="Comic Sans MS" panose="030F0702030302020204" pitchFamily="66" charset="0"/>
              </a:rPr>
              <a:t>şi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asta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pentru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că</a:t>
            </a:r>
            <a:r>
              <a:rPr lang="en-US" sz="1400" dirty="0">
                <a:latin typeface="Comic Sans MS" panose="030F0702030302020204" pitchFamily="66" charset="0"/>
              </a:rPr>
              <a:t>,             </a:t>
            </a:r>
            <a:r>
              <a:rPr lang="en-US" sz="1400" dirty="0" err="1">
                <a:latin typeface="Comic Sans MS" panose="030F0702030302020204" pitchFamily="66" charset="0"/>
              </a:rPr>
              <a:t>într-adevăr</a:t>
            </a:r>
            <a:r>
              <a:rPr lang="en-US" sz="1400" dirty="0">
                <a:latin typeface="Comic Sans MS" panose="030F0702030302020204" pitchFamily="66" charset="0"/>
              </a:rPr>
              <a:t>, </a:t>
            </a:r>
            <a:r>
              <a:rPr lang="en-US" sz="1400" dirty="0" err="1">
                <a:latin typeface="Comic Sans MS" panose="030F0702030302020204" pitchFamily="66" charset="0"/>
              </a:rPr>
              <a:t>există</a:t>
            </a:r>
            <a:r>
              <a:rPr lang="en-US" sz="1400" dirty="0">
                <a:latin typeface="Comic Sans MS" panose="030F0702030302020204" pitchFamily="66" charset="0"/>
              </a:rPr>
              <a:t> o </a:t>
            </a:r>
            <a:r>
              <a:rPr lang="en-US" sz="1400" dirty="0" err="1">
                <a:latin typeface="Comic Sans MS" panose="030F0702030302020204" pitchFamily="66" charset="0"/>
              </a:rPr>
              <a:t>mulţime</a:t>
            </a:r>
            <a:r>
              <a:rPr lang="en-US" sz="1400" dirty="0">
                <a:latin typeface="Comic Sans MS" panose="030F0702030302020204" pitchFamily="66" charset="0"/>
              </a:rPr>
              <a:t> de </a:t>
            </a:r>
            <a:r>
              <a:rPr lang="en-US" sz="1400" dirty="0" err="1">
                <a:latin typeface="Comic Sans MS" panose="030F0702030302020204" pitchFamily="66" charset="0"/>
              </a:rPr>
              <a:t>curiozităţi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despre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bani</a:t>
            </a:r>
            <a:r>
              <a:rPr lang="en-US" sz="1400" dirty="0">
                <a:latin typeface="Comic Sans MS" panose="030F0702030302020204" pitchFamily="66" charset="0"/>
              </a:rPr>
              <a:t>, </a:t>
            </a:r>
            <a:r>
              <a:rPr lang="en-US" sz="1400" dirty="0" err="1">
                <a:latin typeface="Comic Sans MS" panose="030F0702030302020204" pitchFamily="66" charset="0"/>
              </a:rPr>
              <a:t>în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toată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lumea</a:t>
            </a:r>
            <a:r>
              <a:rPr lang="en-US" sz="1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EE47-122F-49C3-A704-3BE6B6A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Sunt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banii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“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ochiul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diavolului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”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sau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de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fapt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ei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sunt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singurii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care ne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aduc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fericirea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? Care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sunt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alte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proverbe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celebre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despre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dar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alte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curiozităţi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despre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 </a:t>
            </a:r>
            <a:r>
              <a:rPr lang="en-US" dirty="0" err="1">
                <a:solidFill>
                  <a:srgbClr val="007BFF"/>
                </a:solidFill>
                <a:latin typeface="Comic Sans MS" panose="030F0702030302020204" pitchFamily="66" charset="0"/>
                <a:hlinkClick r:id="rId2"/>
              </a:rPr>
              <a:t>bani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?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Unde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au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apărut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prima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dată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banii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dar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bancnotele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?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Cât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de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sigură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este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manipularea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bancnotelor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mai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ales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în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această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perioadă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Dacă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intrigă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şi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pe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tine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toate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aceste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dileme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şi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curiozităţi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iată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mai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jos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câteva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informaţii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spectaculoase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amuzante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sau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pur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şi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simplu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interesante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despre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212529"/>
                </a:solidFill>
                <a:latin typeface="Comic Sans MS" panose="030F0702030302020204" pitchFamily="66" charset="0"/>
              </a:rPr>
              <a:t>bani</a:t>
            </a:r>
            <a:r>
              <a:rPr lang="en-US" dirty="0">
                <a:solidFill>
                  <a:srgbClr val="212529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B1CA0E-5BAB-47DA-B97C-6F98A1045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460" y="3268092"/>
            <a:ext cx="2847975" cy="16002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B52B5-A8D3-46C0-9774-AD813E511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CE0C41-C843-4068-B75A-6C06814B15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34" y="4581800"/>
            <a:ext cx="2186866" cy="154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5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5961-BB43-4A16-9AD3-2C37F980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>
                <a:latin typeface="Comic Sans MS" panose="030F0702030302020204" pitchFamily="66" charset="0"/>
              </a:rPr>
              <a:t>Chinezii au inventat prima dată bancnotele</a:t>
            </a:r>
            <a:br>
              <a:rPr lang="it-IT" b="1" dirty="0"/>
            </a:br>
            <a:br>
              <a:rPr lang="it-IT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F5932-2F95-443F-A960-A4F05C8B4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Mai </a:t>
            </a:r>
            <a:r>
              <a:rPr lang="en-US" sz="3200" dirty="0" err="1">
                <a:latin typeface="Comic Sans MS" panose="030F0702030302020204" pitchFamily="66" charset="0"/>
              </a:rPr>
              <a:t>în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glumă</a:t>
            </a:r>
            <a:r>
              <a:rPr lang="en-US" sz="3200" dirty="0">
                <a:latin typeface="Comic Sans MS" panose="030F0702030302020204" pitchFamily="66" charset="0"/>
              </a:rPr>
              <a:t>, </a:t>
            </a:r>
            <a:r>
              <a:rPr lang="en-US" sz="3200" dirty="0" err="1">
                <a:latin typeface="Comic Sans MS" panose="030F0702030302020204" pitchFamily="66" charset="0"/>
              </a:rPr>
              <a:t>mai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în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serios</a:t>
            </a:r>
            <a:r>
              <a:rPr lang="en-US" sz="3200" dirty="0">
                <a:latin typeface="Comic Sans MS" panose="030F0702030302020204" pitchFamily="66" charset="0"/>
              </a:rPr>
              <a:t>, se pare </a:t>
            </a:r>
            <a:r>
              <a:rPr lang="en-US" sz="3200" dirty="0" err="1">
                <a:latin typeface="Comic Sans MS" panose="030F0702030302020204" pitchFamily="66" charset="0"/>
              </a:rPr>
              <a:t>că</a:t>
            </a:r>
            <a:r>
              <a:rPr lang="en-US" sz="3200" dirty="0">
                <a:latin typeface="Comic Sans MS" panose="030F0702030302020204" pitchFamily="66" charset="0"/>
              </a:rPr>
              <a:t> tot </a:t>
            </a:r>
            <a:r>
              <a:rPr lang="en-US" sz="3200" dirty="0" err="1">
                <a:latin typeface="Comic Sans MS" panose="030F0702030302020204" pitchFamily="66" charset="0"/>
              </a:rPr>
              <a:t>ei</a:t>
            </a:r>
            <a:r>
              <a:rPr lang="en-US" sz="3200" dirty="0">
                <a:latin typeface="Comic Sans MS" panose="030F0702030302020204" pitchFamily="66" charset="0"/>
              </a:rPr>
              <a:t> ne </a:t>
            </a:r>
            <a:r>
              <a:rPr lang="en-US" sz="3200" dirty="0" err="1">
                <a:latin typeface="Comic Sans MS" panose="030F0702030302020204" pitchFamily="66" charset="0"/>
              </a:rPr>
              <a:t>ajută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acum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să</a:t>
            </a:r>
            <a:r>
              <a:rPr lang="en-US" sz="3200" dirty="0">
                <a:latin typeface="Comic Sans MS" panose="030F0702030302020204" pitchFamily="66" charset="0"/>
              </a:rPr>
              <a:t> ne “</a:t>
            </a:r>
            <a:r>
              <a:rPr lang="en-US" sz="3200" dirty="0" err="1">
                <a:latin typeface="Comic Sans MS" panose="030F0702030302020204" pitchFamily="66" charset="0"/>
              </a:rPr>
              <a:t>dezvăţam</a:t>
            </a:r>
            <a:r>
              <a:rPr lang="en-US" sz="3200" dirty="0">
                <a:latin typeface="Comic Sans MS" panose="030F0702030302020204" pitchFamily="66" charset="0"/>
              </a:rPr>
              <a:t>” de </a:t>
            </a:r>
            <a:r>
              <a:rPr lang="en-US" sz="3200" dirty="0" err="1">
                <a:latin typeface="Comic Sans MS" panose="030F0702030302020204" pitchFamily="66" charset="0"/>
              </a:rPr>
              <a:t>ei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r>
              <a:rPr lang="en-US" sz="3200" dirty="0" err="1">
                <a:latin typeface="Comic Sans MS" panose="030F0702030302020204" pitchFamily="66" charset="0"/>
              </a:rPr>
              <a:t>În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jurul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anului</a:t>
            </a:r>
            <a:r>
              <a:rPr lang="en-US" sz="3200" dirty="0">
                <a:latin typeface="Comic Sans MS" panose="030F0702030302020204" pitchFamily="66" charset="0"/>
              </a:rPr>
              <a:t> 618, </a:t>
            </a:r>
            <a:r>
              <a:rPr lang="en-US" sz="3200" dirty="0" err="1">
                <a:latin typeface="Comic Sans MS" panose="030F0702030302020204" pitchFamily="66" charset="0"/>
              </a:rPr>
              <a:t>chinezii</a:t>
            </a:r>
            <a:r>
              <a:rPr lang="en-US" sz="3200" dirty="0">
                <a:latin typeface="Comic Sans MS" panose="030F0702030302020204" pitchFamily="66" charset="0"/>
              </a:rPr>
              <a:t> au </a:t>
            </a:r>
            <a:r>
              <a:rPr lang="en-US" sz="3200" dirty="0" err="1">
                <a:latin typeface="Comic Sans MS" panose="030F0702030302020204" pitchFamily="66" charset="0"/>
              </a:rPr>
              <a:t>început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să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folosească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banii</a:t>
            </a:r>
            <a:r>
              <a:rPr lang="en-US" sz="3200" dirty="0">
                <a:latin typeface="Comic Sans MS" panose="030F0702030302020204" pitchFamily="66" charset="0"/>
              </a:rPr>
              <a:t> de </a:t>
            </a:r>
            <a:r>
              <a:rPr lang="en-US" sz="3200" dirty="0" err="1">
                <a:latin typeface="Comic Sans MS" panose="030F0702030302020204" pitchFamily="66" charset="0"/>
              </a:rPr>
              <a:t>hârtie</a:t>
            </a:r>
            <a:r>
              <a:rPr lang="en-US" sz="3200" dirty="0">
                <a:latin typeface="Comic Sans MS" panose="030F0702030302020204" pitchFamily="66" charset="0"/>
              </a:rPr>
              <a:t>, </a:t>
            </a:r>
            <a:r>
              <a:rPr lang="en-US" sz="3200" dirty="0" err="1">
                <a:latin typeface="Comic Sans MS" panose="030F0702030302020204" pitchFamily="66" charset="0"/>
              </a:rPr>
              <a:t>dar</a:t>
            </a:r>
            <a:r>
              <a:rPr lang="en-US" sz="3200" dirty="0">
                <a:latin typeface="Comic Sans MS" panose="030F0702030302020204" pitchFamily="66" charset="0"/>
              </a:rPr>
              <a:t> care </a:t>
            </a:r>
            <a:r>
              <a:rPr lang="en-US" sz="3200" dirty="0" err="1">
                <a:latin typeface="Comic Sans MS" panose="030F0702030302020204" pitchFamily="66" charset="0"/>
              </a:rPr>
              <a:t>funcţionau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mai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mult</a:t>
            </a:r>
            <a:r>
              <a:rPr lang="en-US" sz="3200" dirty="0">
                <a:latin typeface="Comic Sans MS" panose="030F0702030302020204" pitchFamily="66" charset="0"/>
              </a:rPr>
              <a:t> sub </a:t>
            </a:r>
            <a:r>
              <a:rPr lang="en-US" sz="3200" dirty="0" err="1">
                <a:latin typeface="Comic Sans MS" panose="030F0702030302020204" pitchFamily="66" charset="0"/>
              </a:rPr>
              <a:t>formă</a:t>
            </a:r>
            <a:r>
              <a:rPr lang="en-US" sz="3200" dirty="0">
                <a:latin typeface="Comic Sans MS" panose="030F0702030302020204" pitchFamily="66" charset="0"/>
              </a:rPr>
              <a:t> de </a:t>
            </a:r>
            <a:r>
              <a:rPr lang="en-US" sz="3200" dirty="0" err="1">
                <a:latin typeface="Comic Sans MS" panose="030F0702030302020204" pitchFamily="66" charset="0"/>
              </a:rPr>
              <a:t>acte</a:t>
            </a:r>
            <a:r>
              <a:rPr lang="en-US" sz="3200" dirty="0">
                <a:latin typeface="Comic Sans MS" panose="030F0702030302020204" pitchFamily="66" charset="0"/>
              </a:rPr>
              <a:t>/</a:t>
            </a:r>
            <a:r>
              <a:rPr lang="en-US" sz="3200" dirty="0" err="1">
                <a:latin typeface="Comic Sans MS" panose="030F0702030302020204" pitchFamily="66" charset="0"/>
              </a:rPr>
              <a:t>credite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În</a:t>
            </a:r>
            <a:r>
              <a:rPr lang="en-US" sz="3200" dirty="0">
                <a:latin typeface="Comic Sans MS" panose="030F0702030302020204" pitchFamily="66" charset="0"/>
              </a:rPr>
              <a:t> Europa, </a:t>
            </a:r>
            <a:r>
              <a:rPr lang="en-US" sz="3200" dirty="0" err="1">
                <a:latin typeface="Comic Sans MS" panose="030F0702030302020204" pitchFamily="66" charset="0"/>
              </a:rPr>
              <a:t>bancnotele</a:t>
            </a:r>
            <a:r>
              <a:rPr lang="en-US" sz="3200" dirty="0">
                <a:latin typeface="Comic Sans MS" panose="030F0702030302020204" pitchFamily="66" charset="0"/>
              </a:rPr>
              <a:t> au </a:t>
            </a:r>
            <a:r>
              <a:rPr lang="en-US" sz="3200" dirty="0" err="1">
                <a:latin typeface="Comic Sans MS" panose="030F0702030302020204" pitchFamily="66" charset="0"/>
              </a:rPr>
              <a:t>ajuns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în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secolul</a:t>
            </a:r>
            <a:r>
              <a:rPr lang="en-US" sz="3200" dirty="0">
                <a:latin typeface="Comic Sans MS" panose="030F0702030302020204" pitchFamily="66" charset="0"/>
              </a:rPr>
              <a:t> 17.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7A761-FD5A-4EB9-BB6F-B2D3C5AD6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825" y="0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54E7B-9F99-4226-BBE7-2A5E3326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i="1" dirty="0" err="1">
                <a:latin typeface="Comic Sans MS" panose="030F0702030302020204" pitchFamily="66" charset="0"/>
              </a:rPr>
              <a:t>Banii</a:t>
            </a:r>
            <a:r>
              <a:rPr lang="en-US" sz="2700" b="1" i="1" dirty="0">
                <a:latin typeface="Comic Sans MS" panose="030F0702030302020204" pitchFamily="66" charset="0"/>
              </a:rPr>
              <a:t> </a:t>
            </a:r>
            <a:r>
              <a:rPr lang="en-US" sz="2700" b="1" i="1" dirty="0" err="1">
                <a:latin typeface="Comic Sans MS" panose="030F0702030302020204" pitchFamily="66" charset="0"/>
              </a:rPr>
              <a:t>sunt</a:t>
            </a:r>
            <a:r>
              <a:rPr lang="en-US" sz="2700" b="1" i="1" dirty="0">
                <a:latin typeface="Comic Sans MS" panose="030F0702030302020204" pitchFamily="66" charset="0"/>
              </a:rPr>
              <a:t> </a:t>
            </a:r>
            <a:r>
              <a:rPr lang="en-US" sz="2700" b="1" i="1" dirty="0" err="1">
                <a:latin typeface="Comic Sans MS" panose="030F0702030302020204" pitchFamily="66" charset="0"/>
              </a:rPr>
              <a:t>mai</a:t>
            </a:r>
            <a:r>
              <a:rPr lang="en-US" sz="2700" b="1" i="1" dirty="0">
                <a:latin typeface="Comic Sans MS" panose="030F0702030302020204" pitchFamily="66" charset="0"/>
              </a:rPr>
              <a:t> “</a:t>
            </a:r>
            <a:r>
              <a:rPr lang="en-US" sz="2700" b="1" i="1" dirty="0" err="1">
                <a:latin typeface="Comic Sans MS" panose="030F0702030302020204" pitchFamily="66" charset="0"/>
              </a:rPr>
              <a:t>murdari</a:t>
            </a:r>
            <a:r>
              <a:rPr lang="en-US" sz="2700" b="1" i="1" dirty="0">
                <a:latin typeface="Comic Sans MS" panose="030F0702030302020204" pitchFamily="66" charset="0"/>
              </a:rPr>
              <a:t>” </a:t>
            </a:r>
            <a:r>
              <a:rPr lang="en-US" sz="2700" b="1" i="1" dirty="0" err="1">
                <a:latin typeface="Comic Sans MS" panose="030F0702030302020204" pitchFamily="66" charset="0"/>
              </a:rPr>
              <a:t>decât</a:t>
            </a:r>
            <a:r>
              <a:rPr lang="en-US" sz="2700" b="1" i="1" dirty="0">
                <a:latin typeface="Comic Sans MS" panose="030F0702030302020204" pitchFamily="66" charset="0"/>
              </a:rPr>
              <a:t> o </a:t>
            </a:r>
            <a:r>
              <a:rPr lang="en-US" sz="2700" b="1" i="1" dirty="0" err="1">
                <a:latin typeface="Comic Sans MS" panose="030F0702030302020204" pitchFamily="66" charset="0"/>
              </a:rPr>
              <a:t>toaletă</a:t>
            </a:r>
            <a:br>
              <a:rPr lang="en-US" sz="2700" b="1" dirty="0">
                <a:latin typeface="Comic Sans MS" panose="030F0702030302020204" pitchFamily="66" charset="0"/>
              </a:rPr>
            </a:br>
            <a:r>
              <a:rPr lang="en-US" sz="2700" dirty="0">
                <a:latin typeface="Comic Sans MS" panose="030F0702030302020204" pitchFamily="66" charset="0"/>
              </a:rPr>
              <a:t>Mai ales </a:t>
            </a:r>
            <a:r>
              <a:rPr lang="en-US" sz="2700" dirty="0" err="1">
                <a:latin typeface="Comic Sans MS" panose="030F0702030302020204" pitchFamily="66" charset="0"/>
              </a:rPr>
              <a:t>în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pandemie</a:t>
            </a:r>
            <a:r>
              <a:rPr lang="en-US" sz="2700" dirty="0">
                <a:latin typeface="Comic Sans MS" panose="030F0702030302020204" pitchFamily="66" charset="0"/>
              </a:rPr>
              <a:t>, </a:t>
            </a:r>
            <a:r>
              <a:rPr lang="en-US" sz="2700" dirty="0" err="1">
                <a:latin typeface="Comic Sans MS" panose="030F0702030302020204" pitchFamily="66" charset="0"/>
              </a:rPr>
              <a:t>suntem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încurajaţi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să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folosim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plata</a:t>
            </a:r>
            <a:r>
              <a:rPr lang="en-US" sz="2700" dirty="0">
                <a:latin typeface="Comic Sans MS" panose="030F0702030302020204" pitchFamily="66" charset="0"/>
              </a:rPr>
              <a:t> cu </a:t>
            </a:r>
            <a:r>
              <a:rPr lang="en-US" sz="2700" dirty="0" err="1">
                <a:latin typeface="Comic Sans MS" panose="030F0702030302020204" pitchFamily="66" charset="0"/>
              </a:rPr>
              <a:t>cardul</a:t>
            </a:r>
            <a:r>
              <a:rPr lang="en-US" sz="2700" dirty="0">
                <a:latin typeface="Comic Sans MS" panose="030F0702030302020204" pitchFamily="66" charset="0"/>
              </a:rPr>
              <a:t>, 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B09E7-BF3F-4DE0-9CAC-7DCCD277A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Acestea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erau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datele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dinainte</a:t>
            </a:r>
            <a:r>
              <a:rPr lang="en-US" sz="2800" dirty="0">
                <a:latin typeface="Comic Sans MS" panose="030F0702030302020204" pitchFamily="66" charset="0"/>
              </a:rPr>
              <a:t> de </a:t>
            </a:r>
            <a:r>
              <a:rPr lang="en-US" sz="2800" dirty="0" err="1">
                <a:latin typeface="Comic Sans MS" panose="030F0702030302020204" pitchFamily="66" charset="0"/>
              </a:rPr>
              <a:t>apariţia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acestui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nou</a:t>
            </a:r>
            <a:r>
              <a:rPr lang="en-US" sz="2800" dirty="0">
                <a:latin typeface="Comic Sans MS" panose="030F0702030302020204" pitchFamily="66" charset="0"/>
              </a:rPr>
              <a:t> coronavirus, </a:t>
            </a:r>
            <a:r>
              <a:rPr lang="en-US" sz="2800" dirty="0" err="1">
                <a:latin typeface="Comic Sans MS" panose="030F0702030302020204" pitchFamily="66" charset="0"/>
              </a:rPr>
              <a:t>aşa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că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</a:rPr>
              <a:t>probabil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</a:rPr>
              <a:t>riscurile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sunt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chiar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şi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mai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mari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acum</a:t>
            </a:r>
            <a:r>
              <a:rPr lang="en-US" dirty="0"/>
              <a:t>.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AF9438C7-C970-4CB9-BB9A-D86D5AA212D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886" r="26886"/>
          <a:stretch>
            <a:fillRect/>
          </a:stretch>
        </p:blipFill>
        <p:spPr>
          <a:xfrm>
            <a:off x="8124389" y="1122542"/>
            <a:ext cx="2857289" cy="38663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460CCC-AB06-4C00-B146-14A9C8D23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92" y="4562984"/>
            <a:ext cx="2183028" cy="154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3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D0B4-06E3-49E1-B56A-757C7956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15" y="195310"/>
            <a:ext cx="5438818" cy="30095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 err="1">
                <a:latin typeface="Comic Sans MS" panose="030F0702030302020204" pitchFamily="66" charset="0"/>
              </a:rPr>
              <a:t>Curiozităţi</a:t>
            </a:r>
            <a:r>
              <a:rPr lang="en-US" sz="2200" b="1" dirty="0">
                <a:latin typeface="Comic Sans MS" panose="030F0702030302020204" pitchFamily="66" charset="0"/>
              </a:rPr>
              <a:t> </a:t>
            </a:r>
            <a:r>
              <a:rPr lang="en-US" sz="2200" b="1" dirty="0" err="1">
                <a:latin typeface="Comic Sans MS" panose="030F0702030302020204" pitchFamily="66" charset="0"/>
              </a:rPr>
              <a:t>bani</a:t>
            </a:r>
            <a:r>
              <a:rPr lang="en-US" sz="2200" b="1" dirty="0">
                <a:latin typeface="Comic Sans MS" panose="030F0702030302020204" pitchFamily="66" charset="0"/>
              </a:rPr>
              <a:t> – </a:t>
            </a:r>
            <a:r>
              <a:rPr lang="en-US" sz="2200" b="1" dirty="0" err="1">
                <a:latin typeface="Comic Sans MS" panose="030F0702030302020204" pitchFamily="66" charset="0"/>
              </a:rPr>
              <a:t>germanii</a:t>
            </a:r>
            <a:r>
              <a:rPr lang="en-US" sz="2200" b="1" dirty="0">
                <a:latin typeface="Comic Sans MS" panose="030F0702030302020204" pitchFamily="66" charset="0"/>
              </a:rPr>
              <a:t> </a:t>
            </a:r>
            <a:r>
              <a:rPr lang="en-US" sz="2200" b="1" dirty="0" err="1">
                <a:latin typeface="Comic Sans MS" panose="030F0702030302020204" pitchFamily="66" charset="0"/>
              </a:rPr>
              <a:t>foloseau</a:t>
            </a:r>
            <a:r>
              <a:rPr lang="en-US" sz="2200" b="1" dirty="0">
                <a:latin typeface="Comic Sans MS" panose="030F0702030302020204" pitchFamily="66" charset="0"/>
              </a:rPr>
              <a:t> </a:t>
            </a:r>
            <a:r>
              <a:rPr lang="en-US" sz="2200" b="1" dirty="0" err="1">
                <a:latin typeface="Comic Sans MS" panose="030F0702030302020204" pitchFamily="66" charset="0"/>
              </a:rPr>
              <a:t>banii</a:t>
            </a:r>
            <a:r>
              <a:rPr lang="en-US" sz="2200" b="1" dirty="0">
                <a:latin typeface="Comic Sans MS" panose="030F0702030302020204" pitchFamily="66" charset="0"/>
              </a:rPr>
              <a:t> sub </a:t>
            </a:r>
            <a:r>
              <a:rPr lang="en-US" sz="2200" b="1" dirty="0" err="1">
                <a:latin typeface="Comic Sans MS" panose="030F0702030302020204" pitchFamily="66" charset="0"/>
              </a:rPr>
              <a:t>formă</a:t>
            </a:r>
            <a:r>
              <a:rPr lang="en-US" sz="2200" b="1" dirty="0">
                <a:latin typeface="Comic Sans MS" panose="030F0702030302020204" pitchFamily="66" charset="0"/>
              </a:rPr>
              <a:t> de </a:t>
            </a:r>
            <a:r>
              <a:rPr lang="en-US" sz="2200" b="1" dirty="0" err="1">
                <a:latin typeface="Comic Sans MS" panose="030F0702030302020204" pitchFamily="66" charset="0"/>
              </a:rPr>
              <a:t>tapet</a:t>
            </a:r>
            <a:br>
              <a:rPr lang="en-US" sz="1300" dirty="0">
                <a:latin typeface="Comic Sans MS" panose="030F0702030302020204" pitchFamily="66" charset="0"/>
              </a:rPr>
            </a:br>
            <a:r>
              <a:rPr lang="en-US" sz="1400" dirty="0" err="1">
                <a:latin typeface="Comic Sans MS" panose="030F0702030302020204" pitchFamily="66" charset="0"/>
              </a:rPr>
              <a:t>După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Primul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Război</a:t>
            </a:r>
            <a:r>
              <a:rPr lang="en-US" sz="1400" dirty="0">
                <a:latin typeface="Comic Sans MS" panose="030F0702030302020204" pitchFamily="66" charset="0"/>
              </a:rPr>
              <a:t> Mondial, </a:t>
            </a:r>
            <a:r>
              <a:rPr lang="en-US" sz="1400" dirty="0" err="1">
                <a:latin typeface="Comic Sans MS" panose="030F0702030302020204" pitchFamily="66" charset="0"/>
              </a:rPr>
              <a:t>hiperinflaţia</a:t>
            </a:r>
            <a:r>
              <a:rPr lang="en-US" sz="1400" dirty="0">
                <a:latin typeface="Comic Sans MS" panose="030F0702030302020204" pitchFamily="66" charset="0"/>
              </a:rPr>
              <a:t> a </a:t>
            </a:r>
            <a:r>
              <a:rPr lang="en-US" sz="1400" dirty="0" err="1">
                <a:latin typeface="Comic Sans MS" panose="030F0702030302020204" pitchFamily="66" charset="0"/>
              </a:rPr>
              <a:t>adus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mari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prejudicii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monedei</a:t>
            </a:r>
            <a:r>
              <a:rPr lang="en-US" sz="1400" dirty="0">
                <a:latin typeface="Comic Sans MS" panose="030F0702030302020204" pitchFamily="66" charset="0"/>
              </a:rPr>
              <a:t> germane. </a:t>
            </a:r>
            <a:r>
              <a:rPr lang="en-US" sz="1400" dirty="0" err="1">
                <a:latin typeface="Comic Sans MS" panose="030F0702030302020204" pitchFamily="66" charset="0"/>
              </a:rPr>
              <a:t>Aşa</a:t>
            </a:r>
            <a:r>
              <a:rPr lang="en-US" sz="1400" dirty="0">
                <a:latin typeface="Comic Sans MS" panose="030F0702030302020204" pitchFamily="66" charset="0"/>
              </a:rPr>
              <a:t> se face </a:t>
            </a:r>
            <a:r>
              <a:rPr lang="en-US" sz="1400" dirty="0" err="1">
                <a:latin typeface="Comic Sans MS" panose="030F0702030302020204" pitchFamily="66" charset="0"/>
              </a:rPr>
              <a:t>că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aceasta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şi</a:t>
            </a:r>
            <a:r>
              <a:rPr lang="en-US" sz="1400" dirty="0">
                <a:latin typeface="Comic Sans MS" panose="030F0702030302020204" pitchFamily="66" charset="0"/>
              </a:rPr>
              <a:t>-a </a:t>
            </a:r>
            <a:r>
              <a:rPr lang="en-US" sz="1400" dirty="0" err="1">
                <a:latin typeface="Comic Sans MS" panose="030F0702030302020204" pitchFamily="66" charset="0"/>
              </a:rPr>
              <a:t>pierdut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aproape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toată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valoarea</a:t>
            </a:r>
            <a:r>
              <a:rPr lang="en-US" sz="1400" dirty="0">
                <a:latin typeface="Comic Sans MS" panose="030F0702030302020204" pitchFamily="66" charset="0"/>
              </a:rPr>
              <a:t>. De </a:t>
            </a:r>
            <a:r>
              <a:rPr lang="en-US" sz="1400" dirty="0" err="1">
                <a:latin typeface="Comic Sans MS" panose="030F0702030302020204" pitchFamily="66" charset="0"/>
              </a:rPr>
              <a:t>aceea</a:t>
            </a:r>
            <a:r>
              <a:rPr lang="en-US" sz="1400" dirty="0">
                <a:latin typeface="Comic Sans MS" panose="030F0702030302020204" pitchFamily="66" charset="0"/>
              </a:rPr>
              <a:t>, </a:t>
            </a:r>
            <a:r>
              <a:rPr lang="en-US" sz="1400" dirty="0" err="1">
                <a:latin typeface="Comic Sans MS" panose="030F0702030302020204" pitchFamily="66" charset="0"/>
              </a:rPr>
              <a:t>oamenii</a:t>
            </a:r>
            <a:r>
              <a:rPr lang="en-US" sz="1400" dirty="0">
                <a:latin typeface="Comic Sans MS" panose="030F0702030302020204" pitchFamily="66" charset="0"/>
              </a:rPr>
              <a:t> le </a:t>
            </a:r>
            <a:r>
              <a:rPr lang="en-US" sz="1400" dirty="0" err="1">
                <a:latin typeface="Comic Sans MS" panose="030F0702030302020204" pitchFamily="66" charset="0"/>
              </a:rPr>
              <a:t>dădeau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copiilor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bancnote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pentru</a:t>
            </a:r>
            <a:r>
              <a:rPr lang="en-US" sz="1400" dirty="0">
                <a:latin typeface="Comic Sans MS" panose="030F0702030302020204" pitchFamily="66" charset="0"/>
              </a:rPr>
              <a:t> a se </a:t>
            </a:r>
            <a:r>
              <a:rPr lang="en-US" sz="1400" dirty="0" err="1">
                <a:latin typeface="Comic Sans MS" panose="030F0702030302020204" pitchFamily="66" charset="0"/>
              </a:rPr>
              <a:t>juca</a:t>
            </a:r>
            <a:r>
              <a:rPr lang="en-US" sz="1400" dirty="0">
                <a:latin typeface="Comic Sans MS" panose="030F0702030302020204" pitchFamily="66" charset="0"/>
              </a:rPr>
              <a:t>, </a:t>
            </a:r>
            <a:r>
              <a:rPr lang="en-US" sz="1400" dirty="0" err="1">
                <a:latin typeface="Comic Sans MS" panose="030F0702030302020204" pitchFamily="66" charset="0"/>
              </a:rPr>
              <a:t>sau</a:t>
            </a:r>
            <a:r>
              <a:rPr lang="en-US" sz="1400" dirty="0">
                <a:latin typeface="Comic Sans MS" panose="030F0702030302020204" pitchFamily="66" charset="0"/>
              </a:rPr>
              <a:t> le </a:t>
            </a:r>
            <a:r>
              <a:rPr lang="en-US" sz="1400" dirty="0" err="1">
                <a:latin typeface="Comic Sans MS" panose="030F0702030302020204" pitchFamily="66" charset="0"/>
              </a:rPr>
              <a:t>foloseau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pentru</a:t>
            </a:r>
            <a:r>
              <a:rPr lang="en-US" sz="1400" dirty="0">
                <a:latin typeface="Comic Sans MS" panose="030F0702030302020204" pitchFamily="66" charset="0"/>
              </a:rPr>
              <a:t> a-</a:t>
            </a:r>
            <a:r>
              <a:rPr lang="en-US" sz="1400" dirty="0" err="1">
                <a:latin typeface="Comic Sans MS" panose="030F0702030302020204" pitchFamily="66" charset="0"/>
              </a:rPr>
              <a:t>şi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tapeta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pereţii</a:t>
            </a:r>
            <a:r>
              <a:rPr lang="en-US" sz="1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E9C8CB9-A103-464D-98EC-C8BB16C4497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916" r="1391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43AE1-A6B1-4C82-A98A-4A6E0DA4D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1206" y="3429000"/>
            <a:ext cx="5524404" cy="2003742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Bineînţeles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asta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întâmplă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în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contextul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unui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anume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eveniment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însă</a:t>
            </a:r>
            <a:r>
              <a:rPr lang="en-US" dirty="0">
                <a:latin typeface="Comic Sans MS" panose="030F0702030302020204" pitchFamily="66" charset="0"/>
              </a:rPr>
              <a:t> tot </a:t>
            </a:r>
            <a:r>
              <a:rPr lang="en-US" dirty="0" err="1">
                <a:latin typeface="Comic Sans MS" panose="030F0702030302020204" pitchFamily="66" charset="0"/>
              </a:rPr>
              <a:t>este</a:t>
            </a:r>
            <a:r>
              <a:rPr lang="en-US" dirty="0">
                <a:latin typeface="Comic Sans MS" panose="030F0702030302020204" pitchFamily="66" charset="0"/>
              </a:rPr>
              <a:t> relevant </a:t>
            </a:r>
            <a:r>
              <a:rPr lang="en-US" dirty="0" err="1">
                <a:latin typeface="Comic Sans MS" panose="030F0702030302020204" pitchFamily="66" charset="0"/>
              </a:rPr>
              <a:t>pentru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dovedi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banii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îşi</a:t>
            </a:r>
            <a:r>
              <a:rPr lang="en-US" dirty="0">
                <a:latin typeface="Comic Sans MS" panose="030F0702030302020204" pitchFamily="66" charset="0"/>
              </a:rPr>
              <a:t> pot </a:t>
            </a:r>
            <a:r>
              <a:rPr lang="en-US" dirty="0" err="1">
                <a:latin typeface="Comic Sans MS" panose="030F0702030302020204" pitchFamily="66" charset="0"/>
              </a:rPr>
              <a:t>pierde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foarte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repede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valoarea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578698-71DC-43B2-8CC3-888E0FC6F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804" y="4491978"/>
            <a:ext cx="2303296" cy="163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0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C886-90D0-4B57-8CBA-5228F29A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14" y="843379"/>
            <a:ext cx="5438819" cy="2116718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latin typeface="Comic Sans MS" panose="030F0702030302020204" pitchFamily="66" charset="0"/>
              </a:rPr>
              <a:t>Banii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în</a:t>
            </a:r>
            <a:r>
              <a:rPr lang="en-US" b="1" i="1" dirty="0">
                <a:latin typeface="Comic Sans MS" panose="030F0702030302020204" pitchFamily="66" charset="0"/>
              </a:rPr>
              <a:t> format </a:t>
            </a:r>
            <a:r>
              <a:rPr lang="en-US" b="1" i="1" dirty="0" err="1">
                <a:latin typeface="Comic Sans MS" panose="030F0702030302020204" pitchFamily="66" charset="0"/>
              </a:rPr>
              <a:t>fizic</a:t>
            </a:r>
            <a:r>
              <a:rPr lang="en-US" b="1" i="1" dirty="0">
                <a:latin typeface="Comic Sans MS" panose="030F0702030302020204" pitchFamily="66" charset="0"/>
              </a:rPr>
              <a:t> vs. </a:t>
            </a:r>
            <a:r>
              <a:rPr lang="en-US" b="1" i="1" dirty="0" err="1">
                <a:latin typeface="Comic Sans MS" panose="030F0702030302020204" pitchFamily="66" charset="0"/>
              </a:rPr>
              <a:t>banii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pe</a:t>
            </a:r>
            <a:r>
              <a:rPr lang="en-US" b="1" i="1" dirty="0">
                <a:latin typeface="Comic Sans MS" panose="030F0702030302020204" pitchFamily="66" charset="0"/>
              </a:rPr>
              <a:t> card – cine </a:t>
            </a:r>
            <a:r>
              <a:rPr lang="en-US" b="1" i="1" dirty="0" err="1">
                <a:latin typeface="Comic Sans MS" panose="030F0702030302020204" pitchFamily="66" charset="0"/>
              </a:rPr>
              <a:t>câştigă</a:t>
            </a:r>
            <a:r>
              <a:rPr lang="en-US" b="1" i="1" dirty="0">
                <a:latin typeface="Comic Sans MS" panose="030F0702030302020204" pitchFamily="66" charset="0"/>
              </a:rPr>
              <a:t>?</a:t>
            </a:r>
            <a:br>
              <a:rPr lang="en-US" b="1" dirty="0">
                <a:latin typeface="Comic Sans MS" panose="030F0702030302020204" pitchFamily="66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5AE1B-BFDD-4254-AB45-CCDDAED1E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Chiar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dacă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apariţia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cardurilor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bancare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avut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loc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mult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târziu</a:t>
            </a:r>
            <a:r>
              <a:rPr lang="en-US" dirty="0">
                <a:latin typeface="Comic Sans MS" panose="030F0702030302020204" pitchFamily="66" charset="0"/>
              </a:rPr>
              <a:t>, se pare </a:t>
            </a:r>
            <a:r>
              <a:rPr lang="en-US" dirty="0" err="1">
                <a:latin typeface="Comic Sans MS" panose="030F0702030302020204" pitchFamily="66" charset="0"/>
              </a:rPr>
              <a:t>că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acestea</a:t>
            </a:r>
            <a:r>
              <a:rPr lang="en-US" dirty="0">
                <a:latin typeface="Comic Sans MS" panose="030F0702030302020204" pitchFamily="66" charset="0"/>
              </a:rPr>
              <a:t> au </a:t>
            </a:r>
            <a:r>
              <a:rPr lang="en-US" dirty="0" err="1">
                <a:latin typeface="Comic Sans MS" panose="030F0702030302020204" pitchFamily="66" charset="0"/>
              </a:rPr>
              <a:t>câştigat</a:t>
            </a:r>
            <a:r>
              <a:rPr lang="en-US" dirty="0">
                <a:latin typeface="Comic Sans MS" panose="030F0702030302020204" pitchFamily="66" charset="0"/>
              </a:rPr>
              <a:t> “</a:t>
            </a:r>
            <a:r>
              <a:rPr lang="en-US" dirty="0" err="1">
                <a:latin typeface="Comic Sans MS" panose="030F0702030302020204" pitchFamily="66" charset="0"/>
              </a:rPr>
              <a:t>bătălia</a:t>
            </a:r>
            <a:r>
              <a:rPr lang="en-US" dirty="0">
                <a:latin typeface="Comic Sans MS" panose="030F0702030302020204" pitchFamily="66" charset="0"/>
              </a:rPr>
              <a:t>” cu </a:t>
            </a:r>
            <a:r>
              <a:rPr lang="en-US" dirty="0" err="1">
                <a:latin typeface="Comic Sans MS" panose="030F0702030302020204" pitchFamily="66" charset="0"/>
              </a:rPr>
              <a:t>banii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în</a:t>
            </a:r>
            <a:r>
              <a:rPr lang="en-US" dirty="0">
                <a:latin typeface="Comic Sans MS" panose="030F0702030302020204" pitchFamily="66" charset="0"/>
              </a:rPr>
              <a:t> format </a:t>
            </a:r>
            <a:r>
              <a:rPr lang="en-US" dirty="0" err="1">
                <a:latin typeface="Comic Sans MS" panose="030F0702030302020204" pitchFamily="66" charset="0"/>
              </a:rPr>
              <a:t>fizic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Astăzi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majoritatea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tranzacţiilor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fac</a:t>
            </a:r>
            <a:r>
              <a:rPr lang="en-US" dirty="0">
                <a:latin typeface="Comic Sans MS" panose="030F0702030302020204" pitchFamily="66" charset="0"/>
              </a:rPr>
              <a:t> online, </a:t>
            </a:r>
            <a:r>
              <a:rPr lang="en-US" dirty="0" err="1">
                <a:latin typeface="Comic Sans MS" panose="030F0702030302020204" pitchFamily="66" charset="0"/>
              </a:rPr>
              <a:t>prin</a:t>
            </a:r>
            <a:r>
              <a:rPr lang="en-US" dirty="0">
                <a:latin typeface="Comic Sans MS" panose="030F0702030302020204" pitchFamily="66" charset="0"/>
              </a:rPr>
              <a:t> card </a:t>
            </a:r>
            <a:r>
              <a:rPr lang="en-US" dirty="0" err="1">
                <a:latin typeface="Comic Sans MS" panose="030F0702030302020204" pitchFamily="66" charset="0"/>
              </a:rPr>
              <a:t>şi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doar</a:t>
            </a:r>
            <a:r>
              <a:rPr lang="en-US" dirty="0">
                <a:latin typeface="Comic Sans MS" panose="030F0702030302020204" pitchFamily="66" charset="0"/>
              </a:rPr>
              <a:t> 8% </a:t>
            </a:r>
            <a:r>
              <a:rPr lang="en-US" dirty="0" err="1">
                <a:latin typeface="Comic Sans MS" panose="030F0702030302020204" pitchFamily="66" charset="0"/>
              </a:rPr>
              <a:t>sunt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banii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fizici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Valoarea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banilor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este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într</a:t>
            </a:r>
            <a:r>
              <a:rPr lang="en-US" dirty="0">
                <a:latin typeface="Comic Sans MS" panose="030F0702030302020204" pitchFamily="66" charset="0"/>
              </a:rPr>
              <a:t>-o </a:t>
            </a:r>
            <a:r>
              <a:rPr lang="en-US" dirty="0" err="1">
                <a:latin typeface="Comic Sans MS" panose="030F0702030302020204" pitchFamily="66" charset="0"/>
              </a:rPr>
              <a:t>continuă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schimbare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existând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metode</a:t>
            </a:r>
            <a:r>
              <a:rPr lang="en-US" dirty="0">
                <a:latin typeface="Comic Sans MS" panose="030F0702030302020204" pitchFamily="66" charset="0"/>
              </a:rPr>
              <a:t> de a face </a:t>
            </a:r>
            <a:r>
              <a:rPr lang="en-US" dirty="0" err="1">
                <a:latin typeface="Comic Sans MS" panose="030F0702030302020204" pitchFamily="66" charset="0"/>
              </a:rPr>
              <a:t>bani</a:t>
            </a:r>
            <a:r>
              <a:rPr lang="en-US" dirty="0">
                <a:latin typeface="Comic Sans MS" panose="030F0702030302020204" pitchFamily="66" charset="0"/>
              </a:rPr>
              <a:t> online cum </a:t>
            </a:r>
            <a:r>
              <a:rPr lang="en-US" dirty="0" err="1">
                <a:latin typeface="Comic Sans MS" panose="030F0702030302020204" pitchFamily="66" charset="0"/>
              </a:rPr>
              <a:t>ar</a:t>
            </a:r>
            <a:r>
              <a:rPr lang="en-US" dirty="0">
                <a:latin typeface="Comic Sans MS" panose="030F0702030302020204" pitchFamily="66" charset="0"/>
              </a:rPr>
              <a:t> fi </a:t>
            </a:r>
            <a:r>
              <a:rPr lang="en-US" dirty="0" err="1">
                <a:latin typeface="Comic Sans MS" panose="030F0702030302020204" pitchFamily="66" charset="0"/>
              </a:rPr>
              <a:t>cryptomonedele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cele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noi</a:t>
            </a:r>
            <a:r>
              <a:rPr lang="en-US" dirty="0">
                <a:latin typeface="Comic Sans MS" panose="030F0702030302020204" pitchFamily="66" charset="0"/>
              </a:rPr>
              <a:t> </a:t>
            </a:r>
            <a:r>
              <a:rPr lang="en-US" i="1" dirty="0" err="1">
                <a:latin typeface="Comic Sans MS" panose="030F0702030302020204" pitchFamily="66" charset="0"/>
              </a:rPr>
              <a:t>valute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2050" name="Picture 2" descr="Rușii nu-și vor mai putea folosi cardurile bancare. Visa și Mastercard își  suspendă operațiunile din Rusia | Digi24">
            <a:extLst>
              <a:ext uri="{FF2B5EF4-FFF2-40B4-BE49-F238E27FC236}">
                <a16:creationId xmlns:a16="http://schemas.microsoft.com/office/drawing/2014/main" id="{620BA84F-C9C9-4B0C-A094-03220D8C3FE0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6" r="2972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2F9811-267B-460F-84CB-DC5090E6B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504" y="1708267"/>
            <a:ext cx="1926083" cy="136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1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B08F-51F5-47EC-97B0-86F0FC756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128" y="443883"/>
            <a:ext cx="5524405" cy="2516214"/>
          </a:xfrm>
        </p:spPr>
        <p:txBody>
          <a:bodyPr>
            <a:normAutofit fontScale="90000"/>
          </a:bodyPr>
          <a:lstStyle/>
          <a:p>
            <a:br>
              <a:rPr lang="en-US" b="1" i="1" dirty="0"/>
            </a:br>
            <a:br>
              <a:rPr lang="en-US" b="1" i="1" dirty="0"/>
            </a:br>
            <a:br>
              <a:rPr lang="en-US" b="1" i="1" dirty="0"/>
            </a:br>
            <a:r>
              <a:rPr lang="en-US" b="1" i="1" dirty="0" err="1">
                <a:latin typeface="Comic Sans MS" panose="030F0702030302020204" pitchFamily="66" charset="0"/>
              </a:rPr>
              <a:t>Unele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monede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îngropate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în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pământ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resping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melcii</a:t>
            </a:r>
            <a:br>
              <a:rPr lang="en-US" b="1" dirty="0">
                <a:latin typeface="Comic Sans MS" panose="030F0702030302020204" pitchFamily="66" charset="0"/>
              </a:rPr>
            </a:b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6A1A2-08ED-424D-84B2-A9494FB99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9129" y="3190379"/>
            <a:ext cx="5524404" cy="2420307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err="1">
                <a:latin typeface="Comic Sans MS" panose="030F0702030302020204" pitchFamily="66" charset="0"/>
              </a:rPr>
              <a:t>În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funcţie</a:t>
            </a:r>
            <a:r>
              <a:rPr lang="en-US" sz="2900" dirty="0">
                <a:latin typeface="Comic Sans MS" panose="030F0702030302020204" pitchFamily="66" charset="0"/>
              </a:rPr>
              <a:t> de </a:t>
            </a:r>
            <a:r>
              <a:rPr lang="en-US" sz="2900" dirty="0" err="1">
                <a:latin typeface="Comic Sans MS" panose="030F0702030302020204" pitchFamily="66" charset="0"/>
              </a:rPr>
              <a:t>materialul</a:t>
            </a:r>
            <a:r>
              <a:rPr lang="en-US" sz="2900" dirty="0">
                <a:latin typeface="Comic Sans MS" panose="030F0702030302020204" pitchFamily="66" charset="0"/>
              </a:rPr>
              <a:t> din care </a:t>
            </a:r>
            <a:r>
              <a:rPr lang="en-US" sz="2900" dirty="0" err="1">
                <a:latin typeface="Comic Sans MS" panose="030F0702030302020204" pitchFamily="66" charset="0"/>
              </a:rPr>
              <a:t>sunt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făcute</a:t>
            </a:r>
            <a:r>
              <a:rPr lang="en-US" sz="2900" dirty="0">
                <a:latin typeface="Comic Sans MS" panose="030F0702030302020204" pitchFamily="66" charset="0"/>
              </a:rPr>
              <a:t>, </a:t>
            </a:r>
            <a:r>
              <a:rPr lang="en-US" sz="2900" dirty="0" err="1">
                <a:latin typeface="Comic Sans MS" panose="030F0702030302020204" pitchFamily="66" charset="0"/>
              </a:rPr>
              <a:t>monedele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îngropate</a:t>
            </a:r>
            <a:r>
              <a:rPr lang="en-US" sz="2900" dirty="0">
                <a:latin typeface="Comic Sans MS" panose="030F0702030302020204" pitchFamily="66" charset="0"/>
              </a:rPr>
              <a:t> pot </a:t>
            </a:r>
            <a:r>
              <a:rPr lang="en-US" sz="2900" dirty="0" err="1">
                <a:latin typeface="Comic Sans MS" panose="030F0702030302020204" pitchFamily="66" charset="0"/>
              </a:rPr>
              <a:t>respinge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melcii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sau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alte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vietăţi</a:t>
            </a:r>
            <a:r>
              <a:rPr lang="en-US" sz="2900" dirty="0">
                <a:latin typeface="Comic Sans MS" panose="030F0702030302020204" pitchFamily="66" charset="0"/>
              </a:rPr>
              <a:t>. Una </a:t>
            </a:r>
            <a:r>
              <a:rPr lang="en-US" sz="2900" dirty="0" err="1">
                <a:latin typeface="Comic Sans MS" panose="030F0702030302020204" pitchFamily="66" charset="0"/>
              </a:rPr>
              <a:t>dintre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cele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mai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interesante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curiozităţi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despre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bani</a:t>
            </a:r>
            <a:r>
              <a:rPr lang="en-US" sz="2900" dirty="0">
                <a:latin typeface="Comic Sans MS" panose="030F0702030302020204" pitchFamily="66" charset="0"/>
              </a:rPr>
              <a:t>, </a:t>
            </a:r>
            <a:r>
              <a:rPr lang="en-US" sz="2900" dirty="0" err="1">
                <a:latin typeface="Comic Sans MS" panose="030F0702030302020204" pitchFamily="66" charset="0"/>
              </a:rPr>
              <a:t>acest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detaliu</a:t>
            </a:r>
            <a:r>
              <a:rPr lang="en-US" sz="2900" dirty="0">
                <a:latin typeface="Comic Sans MS" panose="030F0702030302020204" pitchFamily="66" charset="0"/>
              </a:rPr>
              <a:t> are o </a:t>
            </a:r>
            <a:r>
              <a:rPr lang="en-US" sz="2900" dirty="0" err="1">
                <a:latin typeface="Comic Sans MS" panose="030F0702030302020204" pitchFamily="66" charset="0"/>
              </a:rPr>
              <a:t>explicaţie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simplă</a:t>
            </a:r>
            <a:r>
              <a:rPr lang="en-US" sz="2900" dirty="0">
                <a:latin typeface="Comic Sans MS" panose="030F0702030302020204" pitchFamily="66" charset="0"/>
              </a:rPr>
              <a:t>. </a:t>
            </a:r>
            <a:r>
              <a:rPr lang="en-US" sz="2900" dirty="0" err="1">
                <a:latin typeface="Comic Sans MS" panose="030F0702030302020204" pitchFamily="66" charset="0"/>
              </a:rPr>
              <a:t>Asta</a:t>
            </a:r>
            <a:r>
              <a:rPr lang="en-US" sz="2900" dirty="0">
                <a:latin typeface="Comic Sans MS" panose="030F0702030302020204" pitchFamily="66" charset="0"/>
              </a:rPr>
              <a:t> se </a:t>
            </a:r>
            <a:r>
              <a:rPr lang="en-US" sz="2900" dirty="0" err="1">
                <a:latin typeface="Comic Sans MS" panose="030F0702030302020204" pitchFamily="66" charset="0"/>
              </a:rPr>
              <a:t>întâmplă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datorită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cuprului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şi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zincului</a:t>
            </a:r>
            <a:r>
              <a:rPr lang="en-US" sz="2900" dirty="0">
                <a:latin typeface="Comic Sans MS" panose="030F0702030302020204" pitchFamily="66" charset="0"/>
              </a:rPr>
              <a:t>, </a:t>
            </a:r>
            <a:r>
              <a:rPr lang="en-US" sz="2900" dirty="0" err="1">
                <a:latin typeface="Comic Sans MS" panose="030F0702030302020204" pitchFamily="66" charset="0"/>
              </a:rPr>
              <a:t>materiale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incluse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în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monedele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americane</a:t>
            </a:r>
            <a:r>
              <a:rPr lang="en-US" sz="2900" dirty="0">
                <a:latin typeface="Comic Sans MS" panose="030F0702030302020204" pitchFamily="66" charset="0"/>
              </a:rPr>
              <a:t>, de </a:t>
            </a:r>
            <a:r>
              <a:rPr lang="en-US" sz="2900" dirty="0" err="1">
                <a:latin typeface="Comic Sans MS" panose="030F0702030302020204" pitchFamily="66" charset="0"/>
              </a:rPr>
              <a:t>exemplu</a:t>
            </a:r>
            <a:r>
              <a:rPr lang="en-US" sz="29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900" dirty="0">
                <a:latin typeface="Comic Sans MS" panose="030F0702030302020204" pitchFamily="66" charset="0"/>
              </a:rPr>
              <a:t>La </a:t>
            </a:r>
            <a:r>
              <a:rPr lang="en-US" sz="2900" dirty="0" err="1">
                <a:latin typeface="Comic Sans MS" panose="030F0702030302020204" pitchFamily="66" charset="0"/>
              </a:rPr>
              <a:t>început</a:t>
            </a:r>
            <a:r>
              <a:rPr lang="en-US" sz="2900" dirty="0">
                <a:latin typeface="Comic Sans MS" panose="030F0702030302020204" pitchFamily="66" charset="0"/>
              </a:rPr>
              <a:t>, </a:t>
            </a:r>
            <a:r>
              <a:rPr lang="en-US" sz="2900" dirty="0" err="1">
                <a:latin typeface="Comic Sans MS" panose="030F0702030302020204" pitchFamily="66" charset="0"/>
              </a:rPr>
              <a:t>primii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cenţi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americani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erau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făcuţi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doar</a:t>
            </a:r>
            <a:r>
              <a:rPr lang="en-US" sz="2900" dirty="0">
                <a:latin typeface="Comic Sans MS" panose="030F0702030302020204" pitchFamily="66" charset="0"/>
              </a:rPr>
              <a:t> din </a:t>
            </a:r>
            <a:r>
              <a:rPr lang="en-US" sz="2900" dirty="0" err="1">
                <a:latin typeface="Comic Sans MS" panose="030F0702030302020204" pitchFamily="66" charset="0"/>
              </a:rPr>
              <a:t>cupru</a:t>
            </a:r>
            <a:r>
              <a:rPr lang="en-US" sz="2900" dirty="0">
                <a:latin typeface="Comic Sans MS" panose="030F0702030302020204" pitchFamily="66" charset="0"/>
              </a:rPr>
              <a:t>. </a:t>
            </a:r>
            <a:r>
              <a:rPr lang="en-US" sz="2900" dirty="0" err="1">
                <a:latin typeface="Comic Sans MS" panose="030F0702030302020204" pitchFamily="66" charset="0"/>
              </a:rPr>
              <a:t>Astăzi</a:t>
            </a:r>
            <a:r>
              <a:rPr lang="en-US" sz="2900" dirty="0">
                <a:latin typeface="Comic Sans MS" panose="030F0702030302020204" pitchFamily="66" charset="0"/>
              </a:rPr>
              <a:t>, </a:t>
            </a:r>
            <a:r>
              <a:rPr lang="en-US" sz="2900" dirty="0" err="1">
                <a:latin typeface="Comic Sans MS" panose="030F0702030302020204" pitchFamily="66" charset="0"/>
              </a:rPr>
              <a:t>însă</a:t>
            </a:r>
            <a:r>
              <a:rPr lang="en-US" sz="2900" dirty="0">
                <a:latin typeface="Comic Sans MS" panose="030F0702030302020204" pitchFamily="66" charset="0"/>
              </a:rPr>
              <a:t>, </a:t>
            </a:r>
            <a:r>
              <a:rPr lang="en-US" sz="2900" dirty="0" err="1">
                <a:latin typeface="Comic Sans MS" panose="030F0702030302020204" pitchFamily="66" charset="0"/>
              </a:rPr>
              <a:t>banii</a:t>
            </a:r>
            <a:r>
              <a:rPr lang="en-US" sz="2900" dirty="0">
                <a:latin typeface="Comic Sans MS" panose="030F0702030302020204" pitchFamily="66" charset="0"/>
              </a:rPr>
              <a:t> au un </a:t>
            </a:r>
            <a:r>
              <a:rPr lang="en-US" sz="2900" dirty="0" err="1">
                <a:latin typeface="Comic Sans MS" panose="030F0702030302020204" pitchFamily="66" charset="0"/>
              </a:rPr>
              <a:t>strat</a:t>
            </a:r>
            <a:r>
              <a:rPr lang="en-US" sz="2900" dirty="0">
                <a:latin typeface="Comic Sans MS" panose="030F0702030302020204" pitchFamily="66" charset="0"/>
              </a:rPr>
              <a:t> de </a:t>
            </a:r>
            <a:r>
              <a:rPr lang="en-US" sz="2900" dirty="0" err="1">
                <a:latin typeface="Comic Sans MS" panose="030F0702030302020204" pitchFamily="66" charset="0"/>
              </a:rPr>
              <a:t>cupru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şi</a:t>
            </a:r>
            <a:r>
              <a:rPr lang="en-US" sz="2900" dirty="0">
                <a:latin typeface="Comic Sans MS" panose="030F0702030302020204" pitchFamily="66" charset="0"/>
              </a:rPr>
              <a:t> </a:t>
            </a:r>
            <a:r>
              <a:rPr lang="en-US" sz="2900" dirty="0" err="1">
                <a:latin typeface="Comic Sans MS" panose="030F0702030302020204" pitchFamily="66" charset="0"/>
              </a:rPr>
              <a:t>apoi</a:t>
            </a:r>
            <a:r>
              <a:rPr lang="en-US" sz="2900" dirty="0">
                <a:latin typeface="Comic Sans MS" panose="030F0702030302020204" pitchFamily="66" charset="0"/>
              </a:rPr>
              <a:t> zinc </a:t>
            </a:r>
            <a:r>
              <a:rPr lang="en-US" sz="2900" dirty="0" err="1">
                <a:latin typeface="Comic Sans MS" panose="030F0702030302020204" pitchFamily="66" charset="0"/>
              </a:rPr>
              <a:t>într</a:t>
            </a:r>
            <a:r>
              <a:rPr lang="en-US" sz="2900" dirty="0">
                <a:latin typeface="Comic Sans MS" panose="030F0702030302020204" pitchFamily="66" charset="0"/>
              </a:rPr>
              <a:t>-o </a:t>
            </a:r>
            <a:r>
              <a:rPr lang="en-US" sz="2900" dirty="0" err="1">
                <a:latin typeface="Comic Sans MS" panose="030F0702030302020204" pitchFamily="66" charset="0"/>
              </a:rPr>
              <a:t>proporţie</a:t>
            </a:r>
            <a:r>
              <a:rPr lang="en-US" sz="2900" dirty="0">
                <a:latin typeface="Comic Sans MS" panose="030F0702030302020204" pitchFamily="66" charset="0"/>
              </a:rPr>
              <a:t> de </a:t>
            </a:r>
            <a:r>
              <a:rPr lang="en-US" sz="2900" dirty="0" err="1">
                <a:latin typeface="Comic Sans MS" panose="030F0702030302020204" pitchFamily="66" charset="0"/>
              </a:rPr>
              <a:t>peste</a:t>
            </a:r>
            <a:r>
              <a:rPr lang="en-US" sz="2900" dirty="0">
                <a:latin typeface="Comic Sans MS" panose="030F0702030302020204" pitchFamily="66" charset="0"/>
              </a:rPr>
              <a:t> 90%.</a:t>
            </a:r>
          </a:p>
          <a:p>
            <a:endParaRPr lang="en-US" dirty="0"/>
          </a:p>
        </p:txBody>
      </p:sp>
      <p:pic>
        <p:nvPicPr>
          <p:cNvPr id="1026" name="Picture 2" descr="Cei doi melci Kiyi si Yogo | AniDeȘcoală.ro">
            <a:extLst>
              <a:ext uri="{FF2B5EF4-FFF2-40B4-BE49-F238E27FC236}">
                <a16:creationId xmlns:a16="http://schemas.microsoft.com/office/drawing/2014/main" id="{0F850FE9-6019-4363-8071-B208DFFEAFA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3" r="268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9CEEAD-81E6-4871-B205-BC2BF7DC3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278" y="1701990"/>
            <a:ext cx="1978841" cy="140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115</TotalTime>
  <Words>528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Gill Sans MT</vt:lpstr>
      <vt:lpstr>Gallery</vt:lpstr>
      <vt:lpstr>Curiozitati de$pre bani</vt:lpstr>
      <vt:lpstr>Banii si acele curiozităţi despre bani au fost mereu un subiect“fierbinte”. Pe marginea lor au apărut diverse zicale şi s-au stârnit mari controverse, şi asta pentru că,             într-adevăr, există o mulţime de curiozităţi despre bani, în toată lumea.</vt:lpstr>
      <vt:lpstr>Chinezii au inventat prima dată bancnotele  </vt:lpstr>
      <vt:lpstr>Banii sunt mai “murdari” decât o toaletă Mai ales în pandemie, suntem încurajaţi să folosim plata cu cardul,  </vt:lpstr>
      <vt:lpstr>Curiozităţi bani – germanii foloseau banii sub formă de tapet După Primul Război Mondial, hiperinflaţia a adus mari prejudicii monedei germane. Aşa se face că aceasta şi-a pierdut aproape toată valoarea. De aceea, oamenii le dădeau copiilor bancnote pentru a se juca, sau le foloseau pentru a-şi tapeta pereţii.</vt:lpstr>
      <vt:lpstr>Banii în format fizic vs. banii pe card – cine câştigă?  </vt:lpstr>
      <vt:lpstr>   Unele monede îngropate în pământ resping melcii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Dimache</dc:creator>
  <cp:lastModifiedBy>Rodica</cp:lastModifiedBy>
  <cp:revision>23</cp:revision>
  <dcterms:created xsi:type="dcterms:W3CDTF">2022-01-29T11:17:44Z</dcterms:created>
  <dcterms:modified xsi:type="dcterms:W3CDTF">2022-03-30T07:06:06Z</dcterms:modified>
</cp:coreProperties>
</file>