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7" r:id="rId2"/>
    <p:sldId id="256" r:id="rId3"/>
    <p:sldId id="260" r:id="rId4"/>
    <p:sldId id="259" r:id="rId5"/>
    <p:sldId id="258"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395"/>
    <a:srgbClr val="FF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625AE-F6E4-4D7E-BCB4-C455A47AC459}"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A1E20-C6C9-4B88-80A2-E2D90C3CF65E}" type="slidenum">
              <a:rPr lang="en-US" smtClean="0"/>
              <a:t>‹#›</a:t>
            </a:fld>
            <a:endParaRPr lang="en-US"/>
          </a:p>
        </p:txBody>
      </p:sp>
    </p:spTree>
    <p:extLst>
      <p:ext uri="{BB962C8B-B14F-4D97-AF65-F5344CB8AC3E}">
        <p14:creationId xmlns:p14="http://schemas.microsoft.com/office/powerpoint/2010/main" val="3841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A1E20-C6C9-4B88-80A2-E2D90C3CF65E}" type="slidenum">
              <a:rPr lang="en-US" smtClean="0"/>
              <a:t>6</a:t>
            </a:fld>
            <a:endParaRPr lang="en-US"/>
          </a:p>
        </p:txBody>
      </p:sp>
    </p:spTree>
    <p:extLst>
      <p:ext uri="{BB962C8B-B14F-4D97-AF65-F5344CB8AC3E}">
        <p14:creationId xmlns:p14="http://schemas.microsoft.com/office/powerpoint/2010/main" val="101815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C7BA80-35D3-4BC0-890C-57B78A3623B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D545-4A94-4BD6-92A4-FC6F3F68670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C7BA80-35D3-4BC0-890C-57B78A3623B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D545-4A94-4BD6-92A4-FC6F3F6867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7BA80-35D3-4BC0-890C-57B78A3623B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D545-4A94-4BD6-92A4-FC6F3F6867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C7BA80-35D3-4BC0-890C-57B78A3623B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D545-4A94-4BD6-92A4-FC6F3F68670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7BA80-35D3-4BC0-890C-57B78A3623B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52D545-4A94-4BD6-92A4-FC6F3F6867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C7BA80-35D3-4BC0-890C-57B78A3623BB}"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D545-4A94-4BD6-92A4-FC6F3F68670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C7BA80-35D3-4BC0-890C-57B78A3623BB}"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52D545-4A94-4BD6-92A4-FC6F3F68670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7BA80-35D3-4BC0-890C-57B78A3623BB}"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52D545-4A94-4BD6-92A4-FC6F3F6867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7BA80-35D3-4BC0-890C-57B78A3623BB}"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52D545-4A94-4BD6-92A4-FC6F3F6867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C7BA80-35D3-4BC0-890C-57B78A3623BB}"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D545-4A94-4BD6-92A4-FC6F3F6867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C7BA80-35D3-4BC0-890C-57B78A3623BB}"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52D545-4A94-4BD6-92A4-FC6F3F68670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CC7BA80-35D3-4BC0-890C-57B78A3623BB}" type="datetimeFigureOut">
              <a:rPr lang="en-US" smtClean="0"/>
              <a:t>3/25/2022</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E52D545-4A94-4BD6-92A4-FC6F3F6867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facebook.com/halmagiu.comuna.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facebook.com/halmagiu.comuna.3"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mânia – Ucraina: Nevoi comune, interese strategice în domeniul energiei -  Centrul Roman de Politici Europene">
            <a:extLst>
              <a:ext uri="{FF2B5EF4-FFF2-40B4-BE49-F238E27FC236}">
                <a16:creationId xmlns:a16="http://schemas.microsoft.com/office/drawing/2014/main" id="{AA3DD4C3-1FB3-42CE-BEB1-B3486875E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 y="0"/>
            <a:ext cx="1086307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A7E430-45AC-4E06-BCE6-2D4BADF08216}"/>
              </a:ext>
            </a:extLst>
          </p:cNvPr>
          <p:cNvSpPr txBox="1"/>
          <p:nvPr/>
        </p:nvSpPr>
        <p:spPr>
          <a:xfrm>
            <a:off x="2734788" y="1113919"/>
            <a:ext cx="7027223" cy="1059264"/>
          </a:xfrm>
          <a:prstGeom prst="rect">
            <a:avLst/>
          </a:prstGeom>
          <a:noFill/>
        </p:spPr>
        <p:txBody>
          <a:bodyPr wrap="square">
            <a:spAutoFit/>
          </a:bodyPr>
          <a:lstStyle/>
          <a:p>
            <a:pPr algn="ctr"/>
            <a:r>
              <a:rPr lang="en-US" sz="2400" b="1" dirty="0">
                <a:solidFill>
                  <a:srgbClr val="FFFFFF"/>
                </a:solidFill>
                <a:effectLst/>
                <a:latin typeface="Times New Roman" panose="02020603050405020304" pitchFamily="18" charset="0"/>
                <a:ea typeface="Times New Roman" panose="02020603050405020304" pitchFamily="18" charset="0"/>
              </a:rPr>
              <a:t>PROIECT DE VOLUNTARIAT</a:t>
            </a:r>
            <a:endParaRPr lang="en-US" sz="2400" dirty="0">
              <a:solidFill>
                <a:srgbClr val="FFFFFF"/>
              </a:solidFill>
              <a:effectLst/>
              <a:latin typeface="Times New Roman" panose="02020603050405020304" pitchFamily="18" charset="0"/>
              <a:ea typeface="Times New Roman" panose="02020603050405020304" pitchFamily="18" charset="0"/>
            </a:endParaRPr>
          </a:p>
          <a:p>
            <a:pPr>
              <a:lnSpc>
                <a:spcPts val="1680"/>
              </a:lnSpc>
              <a:spcAft>
                <a:spcPts val="750"/>
              </a:spcAft>
            </a:pPr>
            <a:r>
              <a:rPr lang="en-US" sz="800" b="1" dirty="0">
                <a:solidFill>
                  <a:srgbClr val="FFFFFF"/>
                </a:solidFill>
                <a:effectLst/>
                <a:latin typeface="Lucida Sans Unicode" panose="020B0602030504020204" pitchFamily="34" charset="0"/>
                <a:ea typeface="Times New Roman" panose="02020603050405020304" pitchFamily="18" charset="0"/>
              </a:rPr>
              <a:t> </a:t>
            </a:r>
            <a:endParaRPr lang="en-US" sz="1000" dirty="0">
              <a:solidFill>
                <a:srgbClr val="FFFFFF"/>
              </a:solidFill>
              <a:effectLst/>
              <a:latin typeface="Times New Roman" panose="02020603050405020304" pitchFamily="18" charset="0"/>
              <a:ea typeface="Times New Roman" panose="02020603050405020304" pitchFamily="18" charset="0"/>
            </a:endParaRPr>
          </a:p>
          <a:p>
            <a:pPr algn="ctr"/>
            <a:r>
              <a:rPr lang="ro-RO" sz="1800" b="1" dirty="0">
                <a:solidFill>
                  <a:srgbClr val="FFFFFF"/>
                </a:solidFill>
                <a:effectLst/>
                <a:latin typeface="Times New Roman" panose="02020603050405020304" pitchFamily="18" charset="0"/>
                <a:ea typeface="Times New Roman" panose="02020603050405020304" pitchFamily="18" charset="0"/>
              </a:rPr>
              <a:t>,, INIMI MARI ÎN PIEPTURI MICI – ALĂTURI DE UCRAINA"</a:t>
            </a:r>
            <a:endParaRPr lang="en-US" sz="1000" dirty="0">
              <a:solidFill>
                <a:srgbClr val="FFFFFF"/>
              </a:solidFill>
              <a:effectLst/>
              <a:latin typeface="Times New Roman" panose="02020603050405020304" pitchFamily="18" charset="0"/>
              <a:ea typeface="Times New Roman" panose="02020603050405020304" pitchFamily="18" charset="0"/>
            </a:endParaRPr>
          </a:p>
        </p:txBody>
      </p:sp>
      <p:sp>
        <p:nvSpPr>
          <p:cNvPr id="5" name="AutoShape 4">
            <a:extLst>
              <a:ext uri="{FF2B5EF4-FFF2-40B4-BE49-F238E27FC236}">
                <a16:creationId xmlns:a16="http://schemas.microsoft.com/office/drawing/2014/main" id="{098D4A19-3415-4F4C-B401-444EEBF4A57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678F9A8-C44E-4B53-974D-C64D6EA2C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032" y="3008417"/>
            <a:ext cx="2724150" cy="1676400"/>
          </a:xfrm>
          <a:prstGeom prst="rect">
            <a:avLst/>
          </a:prstGeom>
        </p:spPr>
      </p:pic>
      <p:sp>
        <p:nvSpPr>
          <p:cNvPr id="2" name="TextBox 1"/>
          <p:cNvSpPr txBox="1"/>
          <p:nvPr/>
        </p:nvSpPr>
        <p:spPr>
          <a:xfrm>
            <a:off x="139970" y="4864608"/>
            <a:ext cx="6833854" cy="1477328"/>
          </a:xfrm>
          <a:prstGeom prst="rect">
            <a:avLst/>
          </a:prstGeom>
          <a:noFill/>
        </p:spPr>
        <p:txBody>
          <a:bodyPr wrap="square" rtlCol="0">
            <a:spAutoFit/>
          </a:bodyPr>
          <a:lstStyle/>
          <a:p>
            <a:r>
              <a:rPr lang="ro-RO" b="1" dirty="0">
                <a:latin typeface="Times New Roman" pitchFamily="18" charset="0"/>
                <a:cs typeface="Times New Roman" pitchFamily="18" charset="0"/>
              </a:rPr>
              <a:t>Liceul Tehnologic ,,Moga Voievod”Hălmagiu</a:t>
            </a:r>
          </a:p>
          <a:p>
            <a:r>
              <a:rPr lang="ro-RO" b="1" dirty="0">
                <a:latin typeface="Times New Roman" pitchFamily="18" charset="0"/>
                <a:cs typeface="Times New Roman" pitchFamily="18" charset="0"/>
              </a:rPr>
              <a:t>Echipa de proiect:</a:t>
            </a:r>
          </a:p>
          <a:p>
            <a:r>
              <a:rPr lang="ro-RO" b="1" dirty="0">
                <a:solidFill>
                  <a:srgbClr val="000000"/>
                </a:solidFill>
                <a:latin typeface="Times New Roman" panose="02020603050405020304" pitchFamily="18" charset="0"/>
                <a:cs typeface="Times New Roman" panose="02020603050405020304" pitchFamily="18" charset="0"/>
              </a:rPr>
              <a:t>P</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rof</a:t>
            </a:r>
            <a:r>
              <a:rPr lang="ro-RO"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Cotocea</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Rodica</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Mariana,</a:t>
            </a:r>
            <a:r>
              <a:rPr lang="ro-RO"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b="1" dirty="0">
                <a:solidFill>
                  <a:srgbClr val="000000"/>
                </a:solidFill>
                <a:latin typeface="Times New Roman" panose="02020603050405020304" pitchFamily="18" charset="0"/>
                <a:cs typeface="Times New Roman" panose="02020603050405020304" pitchFamily="18" charset="0"/>
              </a:rPr>
              <a:t>P</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rof</a:t>
            </a:r>
            <a:r>
              <a:rPr lang="ro-RO"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Cristea</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Dorica</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o-RO"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r>
              <a:rPr lang="ro-RO" b="1" dirty="0">
                <a:solidFill>
                  <a:srgbClr val="000000"/>
                </a:solidFill>
                <a:latin typeface="Times New Roman" panose="02020603050405020304" pitchFamily="18" charset="0"/>
                <a:cs typeface="Times New Roman" panose="02020603050405020304" pitchFamily="18" charset="0"/>
              </a:rPr>
              <a:t>P</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rof</a:t>
            </a:r>
            <a:r>
              <a:rPr lang="ro-RO"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Filip</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Veronica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Nicoleta</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o-RO"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b="1" dirty="0">
                <a:solidFill>
                  <a:srgbClr val="000000"/>
                </a:solidFill>
                <a:latin typeface="Times New Roman" panose="02020603050405020304" pitchFamily="18" charset="0"/>
                <a:cs typeface="Times New Roman" panose="02020603050405020304" pitchFamily="18" charset="0"/>
              </a:rPr>
              <a:t>P</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rof</a:t>
            </a:r>
            <a:r>
              <a:rPr lang="ro-RO"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Marinela</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Ancuța</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r>
              <a:rPr lang="ro-RO"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și</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b="1" dirty="0">
                <a:solidFill>
                  <a:srgbClr val="000000"/>
                </a:solidFill>
                <a:latin typeface="Times New Roman" panose="02020603050405020304" pitchFamily="18" charset="0"/>
                <a:cs typeface="Times New Roman" panose="02020603050405020304" pitchFamily="18" charset="0"/>
              </a:rPr>
              <a:t>P</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rof</a:t>
            </a:r>
            <a:r>
              <a:rPr lang="ro-RO"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Vasii</a:t>
            </a:r>
            <a:r>
              <a:rPr lang="en-US"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Adina </a:t>
            </a:r>
            <a:r>
              <a:rPr lang="en-US"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Mirela</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783408789"/>
      </p:ext>
    </p:extLst>
  </p:cSld>
  <p:clrMapOvr>
    <a:masterClrMapping/>
  </p:clrMapOvr>
  <mc:AlternateContent xmlns:mc="http://schemas.openxmlformats.org/markup-compatibility/2006" xmlns:p14="http://schemas.microsoft.com/office/powerpoint/2010/main">
    <mc:Choice Requires="p14">
      <p:transition spd="slow" p14:dur="800" advClick="0" advTm="9000">
        <p:circle/>
      </p:transition>
    </mc:Choice>
    <mc:Fallback xmlns="">
      <p:transition spd="slow" advClick="0" advTm="900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acția României la anunțul venit din Rusia, privind recunoașterea  independenței regiunilor separatiste din Ucraina - Editia de Dimineata">
            <a:extLst>
              <a:ext uri="{FF2B5EF4-FFF2-40B4-BE49-F238E27FC236}">
                <a16:creationId xmlns:a16="http://schemas.microsoft.com/office/drawing/2014/main" id="{7780BA5D-96A2-4944-A720-7516A3713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1" y="0"/>
            <a:ext cx="1085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42B9D00-4F42-4107-A3BA-CDEF85D8C406}"/>
              </a:ext>
            </a:extLst>
          </p:cNvPr>
          <p:cNvSpPr txBox="1"/>
          <p:nvPr/>
        </p:nvSpPr>
        <p:spPr>
          <a:xfrm>
            <a:off x="3069772" y="4454921"/>
            <a:ext cx="6501740" cy="2875146"/>
          </a:xfrm>
          <a:prstGeom prst="rect">
            <a:avLst/>
          </a:prstGeom>
          <a:noFill/>
        </p:spPr>
        <p:txBody>
          <a:bodyPr wrap="square">
            <a:spAutoFit/>
          </a:bodyPr>
          <a:lstStyle/>
          <a:p>
            <a:pPr marL="3200400" indent="457200" algn="ctr">
              <a:lnSpc>
                <a:spcPts val="2250"/>
              </a:lnSpc>
              <a:spcBef>
                <a:spcPts val="1500"/>
              </a:spcBef>
              <a:spcAft>
                <a:spcPts val="750"/>
              </a:spcAft>
            </a:pPr>
            <a:r>
              <a:rPr lang="en-US" sz="1800" b="1" i="1" dirty="0">
                <a:solidFill>
                  <a:srgbClr val="333333"/>
                </a:solidFill>
                <a:effectLst/>
                <a:latin typeface="Times New Roman" panose="02020603050405020304" pitchFamily="18" charset="0"/>
                <a:ea typeface="Times New Roman" panose="02020603050405020304" pitchFamily="18" charset="0"/>
              </a:rPr>
              <a:t>„Este </a:t>
            </a:r>
            <a:r>
              <a:rPr lang="en-US" sz="1800" b="1" i="1" dirty="0" err="1">
                <a:solidFill>
                  <a:srgbClr val="333333"/>
                </a:solidFill>
                <a:effectLst/>
                <a:latin typeface="Times New Roman" panose="02020603050405020304" pitchFamily="18" charset="0"/>
                <a:ea typeface="Times New Roman" panose="02020603050405020304" pitchFamily="18" charset="0"/>
              </a:rPr>
              <a:t>îngrozitor</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când</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războiul</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afectează</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viața</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copiilor</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Pentru</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că</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orice</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copil</a:t>
            </a:r>
            <a:r>
              <a:rPr lang="en-US" sz="1800" b="1" i="1" dirty="0">
                <a:solidFill>
                  <a:srgbClr val="333333"/>
                </a:solidFill>
                <a:effectLst/>
                <a:latin typeface="Times New Roman" panose="02020603050405020304" pitchFamily="18" charset="0"/>
                <a:ea typeface="Times New Roman" panose="02020603050405020304" pitchFamily="18" charset="0"/>
              </a:rPr>
              <a:t> are un vis. </a:t>
            </a:r>
            <a:r>
              <a:rPr lang="en-US" sz="1800" b="1" i="1" dirty="0" err="1">
                <a:solidFill>
                  <a:srgbClr val="333333"/>
                </a:solidFill>
                <a:effectLst/>
                <a:latin typeface="Times New Roman" panose="02020603050405020304" pitchFamily="18" charset="0"/>
                <a:ea typeface="Times New Roman" panose="02020603050405020304" pitchFamily="18" charset="0"/>
              </a:rPr>
              <a:t>Iar</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războiul</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fură</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visele</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copiilor</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și</a:t>
            </a:r>
            <a:r>
              <a:rPr lang="en-US" sz="1800" b="1" i="1" dirty="0">
                <a:solidFill>
                  <a:srgbClr val="333333"/>
                </a:solidFill>
                <a:effectLst/>
                <a:latin typeface="Times New Roman" panose="02020603050405020304" pitchFamily="18" charset="0"/>
                <a:ea typeface="Times New Roman" panose="02020603050405020304" pitchFamily="18" charset="0"/>
              </a:rPr>
              <a:t> le </a:t>
            </a:r>
            <a:r>
              <a:rPr lang="en-US" sz="1800" b="1" i="1" dirty="0" err="1">
                <a:solidFill>
                  <a:srgbClr val="333333"/>
                </a:solidFill>
                <a:effectLst/>
                <a:latin typeface="Times New Roman" panose="02020603050405020304" pitchFamily="18" charset="0"/>
                <a:ea typeface="Times New Roman" panose="02020603050405020304" pitchFamily="18" charset="0"/>
              </a:rPr>
              <a:t>distruge</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viitorul</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Copiii</a:t>
            </a:r>
            <a:r>
              <a:rPr lang="en-US" sz="1800" b="1" i="1" dirty="0">
                <a:solidFill>
                  <a:srgbClr val="333333"/>
                </a:solidFill>
                <a:effectLst/>
                <a:latin typeface="Times New Roman" panose="02020603050405020304" pitchFamily="18" charset="0"/>
                <a:ea typeface="Times New Roman" panose="02020603050405020304" pitchFamily="18" charset="0"/>
              </a:rPr>
              <a:t> nu </a:t>
            </a:r>
            <a:r>
              <a:rPr lang="en-US" sz="1800" b="1" i="1" dirty="0" err="1">
                <a:solidFill>
                  <a:srgbClr val="333333"/>
                </a:solidFill>
                <a:effectLst/>
                <a:latin typeface="Times New Roman" panose="02020603050405020304" pitchFamily="18" charset="0"/>
                <a:ea typeface="Times New Roman" panose="02020603050405020304" pitchFamily="18" charset="0"/>
              </a:rPr>
              <a:t>ar</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trebui</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să</a:t>
            </a:r>
            <a:r>
              <a:rPr lang="en-US" sz="1800" b="1" i="1" dirty="0">
                <a:solidFill>
                  <a:srgbClr val="333333"/>
                </a:solidFill>
                <a:effectLst/>
                <a:latin typeface="Times New Roman" panose="02020603050405020304" pitchFamily="18" charset="0"/>
                <a:ea typeface="Times New Roman" panose="02020603050405020304" pitchFamily="18" charset="0"/>
              </a:rPr>
              <a:t> fie </a:t>
            </a:r>
            <a:r>
              <a:rPr lang="en-US" sz="1800" b="1" i="1" dirty="0" err="1">
                <a:solidFill>
                  <a:srgbClr val="333333"/>
                </a:solidFill>
                <a:effectLst/>
                <a:latin typeface="Times New Roman" panose="02020603050405020304" pitchFamily="18" charset="0"/>
                <a:ea typeface="Times New Roman" panose="02020603050405020304" pitchFamily="18" charset="0"/>
              </a:rPr>
              <a:t>victimele</a:t>
            </a:r>
            <a:r>
              <a:rPr lang="en-US" sz="1800" b="1" i="1" dirty="0">
                <a:solidFill>
                  <a:srgbClr val="333333"/>
                </a:solidFill>
                <a:effectLst/>
                <a:latin typeface="Times New Roman" panose="02020603050405020304" pitchFamily="18" charset="0"/>
                <a:ea typeface="Times New Roman" panose="02020603050405020304" pitchFamily="18" charset="0"/>
              </a:rPr>
              <a:t> </a:t>
            </a:r>
            <a:r>
              <a:rPr lang="en-US" sz="1800" b="1" i="1" dirty="0" err="1">
                <a:solidFill>
                  <a:srgbClr val="333333"/>
                </a:solidFill>
                <a:effectLst/>
                <a:latin typeface="Times New Roman" panose="02020603050405020304" pitchFamily="18" charset="0"/>
                <a:ea typeface="Times New Roman" panose="02020603050405020304" pitchFamily="18" charset="0"/>
              </a:rPr>
              <a:t>conflictelor</a:t>
            </a:r>
            <a:r>
              <a:rPr lang="en-US" sz="1800" b="1" i="1" dirty="0">
                <a:solidFill>
                  <a:srgbClr val="333333"/>
                </a:solidFill>
                <a:effectLst/>
                <a:latin typeface="Times New Roman" panose="02020603050405020304" pitchFamily="18" charset="0"/>
                <a:ea typeface="Times New Roman" panose="02020603050405020304" pitchFamily="18" charset="0"/>
              </a:rPr>
              <a:t>.” - </a:t>
            </a:r>
            <a:r>
              <a:rPr lang="en-US" sz="1800" b="1" i="1" dirty="0" err="1">
                <a:solidFill>
                  <a:srgbClr val="333333"/>
                </a:solidFill>
                <a:effectLst/>
                <a:latin typeface="Times New Roman" panose="02020603050405020304" pitchFamily="18" charset="0"/>
                <a:ea typeface="Times New Roman" panose="02020603050405020304" pitchFamily="18" charset="0"/>
              </a:rPr>
              <a:t>Natalka</a:t>
            </a:r>
            <a:r>
              <a:rPr lang="en-US" sz="1800" b="1" i="1" dirty="0">
                <a:solidFill>
                  <a:srgbClr val="333333"/>
                </a:solidFill>
                <a:effectLst/>
                <a:latin typeface="Times New Roman" panose="02020603050405020304" pitchFamily="18" charset="0"/>
                <a:ea typeface="Times New Roman" panose="02020603050405020304" pitchFamily="18" charset="0"/>
              </a:rPr>
              <a:t>, 16 ani</a:t>
            </a:r>
            <a:endParaRPr lang="en-US" sz="1800" dirty="0">
              <a:effectLst/>
              <a:latin typeface="Times New Roman" panose="02020603050405020304" pitchFamily="18" charset="0"/>
              <a:ea typeface="Times New Roman" panose="02020603050405020304" pitchFamily="18" charset="0"/>
            </a:endParaRPr>
          </a:p>
          <a:p>
            <a:pPr>
              <a:spcAft>
                <a:spcPts val="750"/>
              </a:spcAft>
            </a:pPr>
            <a:r>
              <a:rPr lang="en-US" sz="4000" b="1" dirty="0">
                <a:solidFill>
                  <a:srgbClr val="333333"/>
                </a:solidFill>
                <a:effectLst/>
                <a:latin typeface="Lucida Sans Unicode" panose="020B0602030504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D9249175-6DA5-4F3E-A2A0-FAB0627F5BB5}"/>
              </a:ext>
            </a:extLst>
          </p:cNvPr>
          <p:cNvSpPr txBox="1"/>
          <p:nvPr/>
        </p:nvSpPr>
        <p:spPr>
          <a:xfrm>
            <a:off x="-1181595" y="4765070"/>
            <a:ext cx="6139542" cy="2254848"/>
          </a:xfrm>
          <a:prstGeom prst="rect">
            <a:avLst/>
          </a:prstGeom>
          <a:noFill/>
        </p:spPr>
        <p:txBody>
          <a:bodyPr wrap="square">
            <a:spAutoFit/>
          </a:bodyPr>
          <a:lstStyle/>
          <a:p>
            <a:pPr marL="2743200" indent="457200">
              <a:lnSpc>
                <a:spcPct val="107000"/>
              </a:lnSpc>
              <a:spcAft>
                <a:spcPts val="800"/>
              </a:spcAft>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Dacă</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dorim</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speranțele</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noastre</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de a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construi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lume</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bun</a:t>
            </a:r>
            <a:r>
              <a:rPr lang="ro-RO" sz="1800" b="1" i="1">
                <a:effectLst/>
                <a:latin typeface="Times New Roman" panose="02020603050405020304" pitchFamily="18" charset="0"/>
                <a:ea typeface="Calibri" panose="020F0502020204030204" pitchFamily="34" charset="0"/>
                <a:cs typeface="Times New Roman" panose="02020603050405020304" pitchFamily="18" charset="0"/>
              </a:rPr>
              <a:t>ă</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sigură</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devină</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doar</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iluzie</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avem</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nevoie</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mult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niciodată</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implicarea</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voluntarilor</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743200" indent="457200">
              <a:lnSpc>
                <a:spcPct val="107000"/>
              </a:lnSpc>
              <a:spcAft>
                <a:spcPts val="800"/>
              </a:spcAft>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C58CC6B7-6DEA-469D-A7BE-AD2BCF577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22" y="0"/>
            <a:ext cx="2724150" cy="1676400"/>
          </a:xfrm>
          <a:prstGeom prst="rect">
            <a:avLst/>
          </a:prstGeom>
        </p:spPr>
      </p:pic>
    </p:spTree>
    <p:extLst>
      <p:ext uri="{BB962C8B-B14F-4D97-AF65-F5344CB8AC3E}">
        <p14:creationId xmlns:p14="http://schemas.microsoft.com/office/powerpoint/2010/main" val="1677942811"/>
      </p:ext>
    </p:extLst>
  </p:cSld>
  <p:clrMapOvr>
    <a:masterClrMapping/>
  </p:clrMapOvr>
  <p:transition spd="slow" advClick="0" advTm="1600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254E6-49CE-4D06-AF36-49306C345276}"/>
              </a:ext>
            </a:extLst>
          </p:cNvPr>
          <p:cNvSpPr>
            <a:spLocks noGrp="1"/>
          </p:cNvSpPr>
          <p:nvPr>
            <p:ph sz="quarter" idx="13"/>
          </p:nvPr>
        </p:nvSpPr>
        <p:spPr>
          <a:xfrm>
            <a:off x="173182" y="281832"/>
            <a:ext cx="11604290" cy="1486008"/>
          </a:xfrm>
        </p:spPr>
        <p:txBody>
          <a:bodyPr>
            <a:normAutofit/>
          </a:bodyPr>
          <a:lstStyle/>
          <a:p>
            <a:pPr marL="0" indent="0" algn="jus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Solidaritatea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învață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încă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copilărie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Astfel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cadrul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săptămânii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,,Global Money Week" 2022,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elevii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ciclului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primar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cadrul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Liceului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Tehnologic</a:t>
            </a: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Moga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Voievod</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Hălmagiu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îndrumați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doamnele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profesoare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Cotocea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Rodica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Mariana, Cristea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Dorica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Filip Veronica Nicoleta, Tat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Marinela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Ancuța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Vasii</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Adina Mirela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desfășurat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Proiectul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Voluntariat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Inimi</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mari</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piepturi</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mici</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Alături</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Ucraina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4098" name="Picture 2" descr="C:\Users\Profesor\Desktop\9352fbb3-b9cc-4ad8-a5f3-d97cb1c223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30" y="1450847"/>
            <a:ext cx="6549060" cy="3352801"/>
          </a:xfrm>
          <a:prstGeom prst="rect">
            <a:avLst/>
          </a:prstGeom>
        </p:spPr>
        <p:style>
          <a:lnRef idx="3">
            <a:schemeClr val="lt1"/>
          </a:lnRef>
          <a:fillRef idx="1">
            <a:schemeClr val="accent2"/>
          </a:fillRef>
          <a:effectRef idx="1">
            <a:schemeClr val="accent2"/>
          </a:effectRef>
          <a:fontRef idx="minor">
            <a:schemeClr val="lt1"/>
          </a:fontRef>
        </p:style>
      </p:pic>
      <p:pic>
        <p:nvPicPr>
          <p:cNvPr id="4099" name="Picture 3" descr="C:\Users\Profesor\Desktop\85a11b7c-a1a7-4c3d-a3f2-fcdd7b7f700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679" y="3348157"/>
            <a:ext cx="6193793" cy="3484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8CC6B7-6DEA-469D-A7BE-AD2BCF577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560" y="1312246"/>
            <a:ext cx="2374828" cy="1461433"/>
          </a:xfrm>
          <a:prstGeom prst="rect">
            <a:avLst/>
          </a:prstGeom>
        </p:spPr>
      </p:pic>
    </p:spTree>
    <p:extLst>
      <p:ext uri="{BB962C8B-B14F-4D97-AF65-F5344CB8AC3E}">
        <p14:creationId xmlns:p14="http://schemas.microsoft.com/office/powerpoint/2010/main" val="688719709"/>
      </p:ext>
    </p:extLst>
  </p:cSld>
  <p:clrMapOvr>
    <a:masterClrMapping/>
  </p:clrMapOvr>
  <p:transition spd="slow" advClick="0" advTm="15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omânia și-a repatriat angajații misiunilor diplomatice din Ucraina –  Ziarul de Gardă">
            <a:extLst>
              <a:ext uri="{FF2B5EF4-FFF2-40B4-BE49-F238E27FC236}">
                <a16:creationId xmlns:a16="http://schemas.microsoft.com/office/drawing/2014/main" id="{5378496F-61C7-4EBD-927D-338414B3B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0715F7F-6E84-4A3D-A3E4-DA68DB9417F8}"/>
              </a:ext>
            </a:extLst>
          </p:cNvPr>
          <p:cNvSpPr>
            <a:spLocks noGrp="1"/>
          </p:cNvSpPr>
          <p:nvPr>
            <p:ph sz="quarter" idx="13"/>
          </p:nvPr>
        </p:nvSpPr>
        <p:spPr>
          <a:xfrm>
            <a:off x="1056904" y="4281054"/>
            <a:ext cx="4310743" cy="2576946"/>
          </a:xfrm>
        </p:spPr>
        <p:txBody>
          <a:bodyPr>
            <a:normAutofit lnSpcReduction="10000"/>
          </a:bodyPr>
          <a:lstStyle/>
          <a:p>
            <a:pPr>
              <a:lnSpc>
                <a:spcPts val="1680"/>
              </a:lnSpc>
              <a:spcAft>
                <a:spcPts val="750"/>
              </a:spcAft>
            </a:pPr>
            <a:r>
              <a:rPr lang="en-US" sz="1800" b="1" dirty="0">
                <a:solidFill>
                  <a:srgbClr val="002060"/>
                </a:solidFill>
                <a:effectLst/>
                <a:latin typeface="Times New Roman" panose="02020603050405020304" pitchFamily="18" charset="0"/>
                <a:ea typeface="Times New Roman" panose="02020603050405020304" pitchFamily="18" charset="0"/>
              </a:rPr>
              <a:t>SCOPUL PROIECTULUI:</a:t>
            </a:r>
            <a:endParaRPr lang="en-US" sz="1800" dirty="0">
              <a:solidFill>
                <a:srgbClr val="002060"/>
              </a:solidFill>
              <a:effectLst/>
              <a:latin typeface="Times New Roman" panose="02020603050405020304" pitchFamily="18" charset="0"/>
              <a:ea typeface="Times New Roman" panose="02020603050405020304" pitchFamily="18" charset="0"/>
            </a:endParaRPr>
          </a:p>
          <a:p>
            <a:pPr marL="342900" marR="152400" lvl="0" indent="-342900">
              <a:spcAft>
                <a:spcPts val="0"/>
              </a:spcAft>
              <a:buSzPts val="1000"/>
              <a:buFont typeface="Symbol" panose="05050102010706020507" pitchFamily="18" charset="2"/>
              <a:buChar char=""/>
              <a:tabLst>
                <a:tab pos="457200" algn="l"/>
              </a:tabLs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Cultivarea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spiritului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şi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valorilor</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voluntariatului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în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conştiinţa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copiilor</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părinţilor</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și</a:t>
            </a:r>
            <a:r>
              <a:rPr lang="en-US" sz="1800" dirty="0">
                <a:solidFill>
                  <a:srgbClr val="002060"/>
                </a:solidFill>
                <a:effectLst/>
                <a:latin typeface="Times New Roman" panose="02020603050405020304" pitchFamily="18" charset="0"/>
                <a:ea typeface="Times New Roman" panose="02020603050405020304" pitchFamily="18" charset="0"/>
              </a:rPr>
              <a:t> a </a:t>
            </a:r>
            <a:r>
              <a:rPr lang="en-US" sz="1800" dirty="0" err="1">
                <a:solidFill>
                  <a:srgbClr val="002060"/>
                </a:solidFill>
                <a:effectLst/>
                <a:latin typeface="Times New Roman" panose="02020603050405020304" pitchFamily="18" charset="0"/>
                <a:ea typeface="Times New Roman" panose="02020603050405020304" pitchFamily="18" charset="0"/>
              </a:rPr>
              <a:t>membrilor</a:t>
            </a:r>
            <a:r>
              <a:rPr lang="en-US" sz="1800" dirty="0">
                <a:solidFill>
                  <a:srgbClr val="002060"/>
                </a:solidFill>
                <a:effectLst/>
                <a:latin typeface="Times New Roman" panose="02020603050405020304" pitchFamily="18" charset="0"/>
                <a:ea typeface="Times New Roman" panose="02020603050405020304" pitchFamily="18" charset="0"/>
              </a:rPr>
              <a:t> din </a:t>
            </a:r>
            <a:r>
              <a:rPr lang="en-US" sz="1800" dirty="0" err="1">
                <a:solidFill>
                  <a:srgbClr val="002060"/>
                </a:solidFill>
                <a:effectLst/>
                <a:latin typeface="Times New Roman" panose="02020603050405020304" pitchFamily="18" charset="0"/>
                <a:ea typeface="Times New Roman" panose="02020603050405020304" pitchFamily="18" charset="0"/>
              </a:rPr>
              <a:t>comunitate</a:t>
            </a:r>
            <a:r>
              <a:rPr lang="en-US" sz="1800" dirty="0">
                <a:solidFill>
                  <a:srgbClr val="002060"/>
                </a:solidFill>
                <a:effectLst/>
                <a:latin typeface="Times New Roman" panose="02020603050405020304" pitchFamily="18" charset="0"/>
                <a:ea typeface="Times New Roman" panose="02020603050405020304" pitchFamily="18" charset="0"/>
              </a:rPr>
              <a:t>;</a:t>
            </a:r>
          </a:p>
          <a:p>
            <a:pPr marL="342900" marR="152400" lvl="0" indent="-342900">
              <a:spcAft>
                <a:spcPts val="0"/>
              </a:spcAft>
              <a:buSzPts val="1000"/>
              <a:buFont typeface="Symbol" panose="05050102010706020507" pitchFamily="18" charset="2"/>
              <a:buChar char=""/>
              <a:tabLst>
                <a:tab pos="457200" algn="l"/>
              </a:tabLst>
            </a:pP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Dezvoltarea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interesului</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cadrelor</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didactice</a:t>
            </a:r>
            <a:r>
              <a:rPr lang="en-US" sz="1800" dirty="0">
                <a:solidFill>
                  <a:srgbClr val="002060"/>
                </a:solidFill>
                <a:effectLst/>
                <a:latin typeface="Times New Roman" panose="02020603050405020304" pitchFamily="18" charset="0"/>
                <a:ea typeface="Times New Roman" panose="02020603050405020304" pitchFamily="18" charset="0"/>
              </a:rPr>
              <a:t> de a se </a:t>
            </a:r>
            <a:r>
              <a:rPr lang="en-US" sz="1800" dirty="0" err="1">
                <a:solidFill>
                  <a:srgbClr val="002060"/>
                </a:solidFill>
                <a:effectLst/>
                <a:latin typeface="Times New Roman" panose="02020603050405020304" pitchFamily="18" charset="0"/>
                <a:ea typeface="Times New Roman" panose="02020603050405020304" pitchFamily="18" charset="0"/>
              </a:rPr>
              <a:t>implica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în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activităţi</a:t>
            </a:r>
            <a:r>
              <a:rPr lang="en-US" sz="1800" dirty="0">
                <a:solidFill>
                  <a:srgbClr val="002060"/>
                </a:solidFill>
                <a:effectLst/>
                <a:latin typeface="Times New Roman" panose="02020603050405020304" pitchFamily="18" charset="0"/>
                <a:ea typeface="Times New Roman" panose="02020603050405020304" pitchFamily="18" charset="0"/>
              </a:rPr>
              <a:t> de </a:t>
            </a:r>
            <a:r>
              <a:rPr lang="en-US" sz="1800" dirty="0" err="1">
                <a:solidFill>
                  <a:srgbClr val="002060"/>
                </a:solidFill>
                <a:effectLst/>
                <a:latin typeface="Times New Roman" panose="02020603050405020304" pitchFamily="18" charset="0"/>
                <a:ea typeface="Times New Roman" panose="02020603050405020304" pitchFamily="18" charset="0"/>
              </a:rPr>
              <a:t>voluntariat</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în</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comunitatea</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1800" dirty="0" err="1">
                <a:solidFill>
                  <a:srgbClr val="002060"/>
                </a:solidFill>
                <a:effectLst/>
                <a:latin typeface="Times New Roman" panose="02020603050405020304" pitchFamily="18" charset="0"/>
                <a:ea typeface="Times New Roman" panose="02020603050405020304" pitchFamily="18" charset="0"/>
              </a:rPr>
              <a:t>în</a:t>
            </a:r>
            <a:r>
              <a:rPr lang="en-US" sz="1800" dirty="0">
                <a:solidFill>
                  <a:srgbClr val="002060"/>
                </a:solidFill>
                <a:effectLst/>
                <a:latin typeface="Times New Roman" panose="02020603050405020304" pitchFamily="18" charset="0"/>
                <a:ea typeface="Times New Roman" panose="02020603050405020304" pitchFamily="18" charset="0"/>
              </a:rPr>
              <a:t> care </a:t>
            </a:r>
            <a:r>
              <a:rPr lang="en-US" sz="1800" dirty="0" err="1">
                <a:solidFill>
                  <a:srgbClr val="002060"/>
                </a:solidFill>
                <a:effectLst/>
                <a:latin typeface="Times New Roman" panose="02020603050405020304" pitchFamily="18" charset="0"/>
                <a:ea typeface="Times New Roman" panose="02020603050405020304" pitchFamily="18" charset="0"/>
              </a:rPr>
              <a:t>locuiesc</a:t>
            </a:r>
            <a:r>
              <a:rPr lang="en-US" sz="1800" dirty="0">
                <a:solidFill>
                  <a:srgbClr val="002060"/>
                </a:solidFill>
                <a:effectLst/>
                <a:latin typeface="Times New Roman" panose="02020603050405020304" pitchFamily="18" charset="0"/>
                <a:ea typeface="Times New Roman" panose="02020603050405020304" pitchFamily="18" charset="0"/>
              </a:rPr>
              <a:t>;</a:t>
            </a:r>
          </a:p>
          <a:p>
            <a:endParaRPr lang="en-US" dirty="0"/>
          </a:p>
        </p:txBody>
      </p:sp>
      <p:sp>
        <p:nvSpPr>
          <p:cNvPr id="7" name="TextBox 6">
            <a:extLst>
              <a:ext uri="{FF2B5EF4-FFF2-40B4-BE49-F238E27FC236}">
                <a16:creationId xmlns:a16="http://schemas.microsoft.com/office/drawing/2014/main" id="{6F7B555D-45D7-4DC1-A8D8-D056035573DB}"/>
              </a:ext>
            </a:extLst>
          </p:cNvPr>
          <p:cNvSpPr txBox="1"/>
          <p:nvPr/>
        </p:nvSpPr>
        <p:spPr>
          <a:xfrm>
            <a:off x="3859481" y="140071"/>
            <a:ext cx="3360716" cy="4231928"/>
          </a:xfrm>
          <a:prstGeom prst="rect">
            <a:avLst/>
          </a:prstGeom>
          <a:noFill/>
        </p:spPr>
        <p:txBody>
          <a:bodyPr wrap="square">
            <a:spAutoFit/>
          </a:bodyPr>
          <a:lstStyle/>
          <a:p>
            <a:pPr>
              <a:lnSpc>
                <a:spcPts val="1680"/>
              </a:lnSpc>
              <a:spcAft>
                <a:spcPts val="750"/>
              </a:spcAft>
            </a:pPr>
            <a:r>
              <a:rPr lang="en-US" sz="1800" b="1" dirty="0">
                <a:solidFill>
                  <a:srgbClr val="FF0000"/>
                </a:solidFill>
                <a:effectLst/>
                <a:latin typeface="Times New Roman" panose="02020603050405020304" pitchFamily="18" charset="0"/>
                <a:ea typeface="Times New Roman" panose="02020603050405020304" pitchFamily="18" charset="0"/>
              </a:rPr>
              <a:t>OBIECTIVE:</a:t>
            </a:r>
            <a:endParaRPr lang="en-US" sz="1800" dirty="0">
              <a:solidFill>
                <a:srgbClr val="FF0000"/>
              </a:solidFill>
              <a:effectLst/>
              <a:latin typeface="Times New Roman" panose="02020603050405020304" pitchFamily="18" charset="0"/>
              <a:ea typeface="Times New Roman" panose="02020603050405020304" pitchFamily="18" charset="0"/>
            </a:endParaRPr>
          </a:p>
          <a:p>
            <a:pPr marL="342900" marR="152400" lvl="0" indent="-342900">
              <a:spcAft>
                <a:spcPts val="0"/>
              </a:spcAft>
              <a:buSzPts val="1000"/>
              <a:buFont typeface="Symbol" panose="05050102010706020507" pitchFamily="18" charset="2"/>
              <a:buChar char=""/>
              <a:tabLst>
                <a:tab pos="457200" algn="l"/>
              </a:tabLst>
            </a:pP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Educarea</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sensibilităţii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copiilor</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prin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implicarea</a:t>
            </a:r>
            <a:r>
              <a:rPr lang="en-US" sz="1800" dirty="0">
                <a:solidFill>
                  <a:srgbClr val="FF0000"/>
                </a:solidFill>
                <a:effectLst/>
                <a:latin typeface="Times New Roman" panose="02020603050405020304" pitchFamily="18" charset="0"/>
                <a:ea typeface="Times New Roman" panose="02020603050405020304" pitchFamily="18" charset="0"/>
              </a:rPr>
              <a:t> lor </a:t>
            </a:r>
            <a:r>
              <a:rPr lang="en-US" sz="1800" dirty="0" err="1">
                <a:solidFill>
                  <a:srgbClr val="FF0000"/>
                </a:solidFill>
                <a:effectLst/>
                <a:latin typeface="Times New Roman" panose="02020603050405020304" pitchFamily="18" charset="0"/>
                <a:ea typeface="Times New Roman" panose="02020603050405020304" pitchFamily="18" charset="0"/>
              </a:rPr>
              <a:t>în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acţiuni</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caritabile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venite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în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sprijinul</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persoanelor</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defavorizate</a:t>
            </a:r>
            <a:r>
              <a:rPr lang="en-US" sz="1800" dirty="0">
                <a:solidFill>
                  <a:srgbClr val="FF0000"/>
                </a:solidFill>
                <a:effectLst/>
                <a:latin typeface="Times New Roman" panose="02020603050405020304" pitchFamily="18" charset="0"/>
                <a:ea typeface="Times New Roman" panose="02020603050405020304" pitchFamily="18" charset="0"/>
              </a:rPr>
              <a:t>;</a:t>
            </a:r>
          </a:p>
          <a:p>
            <a:pPr marL="342900" marR="152400" lvl="0" indent="-342900">
              <a:spcAft>
                <a:spcPts val="0"/>
              </a:spcAft>
              <a:buSzPts val="1000"/>
              <a:buFont typeface="Symbol" panose="05050102010706020507" pitchFamily="18" charset="2"/>
              <a:buChar char=""/>
              <a:tabLst>
                <a:tab pos="457200" algn="l"/>
              </a:tabLst>
            </a:pP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Combaterea</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discriminării</a:t>
            </a:r>
            <a:r>
              <a:rPr lang="en-US" sz="1800" dirty="0">
                <a:solidFill>
                  <a:srgbClr val="FF0000"/>
                </a:solidFill>
                <a:effectLst/>
                <a:latin typeface="Times New Roman" panose="02020603050405020304" pitchFamily="18" charset="0"/>
                <a:ea typeface="Times New Roman" panose="02020603050405020304" pitchFamily="18" charset="0"/>
              </a:rPr>
              <a:t> pe motive de </a:t>
            </a:r>
            <a:r>
              <a:rPr lang="en-US" sz="1800" dirty="0" err="1">
                <a:solidFill>
                  <a:srgbClr val="FF0000"/>
                </a:solidFill>
                <a:effectLst/>
                <a:latin typeface="Times New Roman" panose="02020603050405020304" pitchFamily="18" charset="0"/>
                <a:ea typeface="Times New Roman" panose="02020603050405020304" pitchFamily="18" charset="0"/>
              </a:rPr>
              <a:t>naționalitate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origine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etnică</a:t>
            </a:r>
            <a:r>
              <a:rPr lang="en-US" sz="1800" dirty="0">
                <a:solidFill>
                  <a:srgbClr val="FF0000"/>
                </a:solidFill>
                <a:effectLst/>
                <a:latin typeface="Times New Roman" panose="02020603050405020304" pitchFamily="18" charset="0"/>
                <a:ea typeface="Times New Roman" panose="02020603050405020304" pitchFamily="18" charset="0"/>
              </a:rPr>
              <a:t>, sex, </a:t>
            </a:r>
            <a:r>
              <a:rPr lang="en-US" sz="1800" dirty="0" err="1">
                <a:solidFill>
                  <a:srgbClr val="FF0000"/>
                </a:solidFill>
                <a:effectLst/>
                <a:latin typeface="Times New Roman" panose="02020603050405020304" pitchFamily="18" charset="0"/>
                <a:ea typeface="Times New Roman" panose="02020603050405020304" pitchFamily="18" charset="0"/>
              </a:rPr>
              <a:t>religie</a:t>
            </a:r>
            <a:r>
              <a:rPr lang="en-US" sz="1800" dirty="0">
                <a:solidFill>
                  <a:srgbClr val="FF0000"/>
                </a:solidFill>
                <a:effectLst/>
                <a:latin typeface="Times New Roman" panose="02020603050405020304" pitchFamily="18" charset="0"/>
                <a:ea typeface="Times New Roman" panose="02020603050405020304" pitchFamily="18" charset="0"/>
              </a:rPr>
              <a:t>;</a:t>
            </a:r>
          </a:p>
          <a:p>
            <a:pPr marL="342900" marR="152400" lvl="0" indent="-342900">
              <a:spcAft>
                <a:spcPts val="0"/>
              </a:spcAft>
              <a:buSzPts val="1000"/>
              <a:buFont typeface="Symbol" panose="05050102010706020507" pitchFamily="18" charset="2"/>
              <a:buChar char=""/>
              <a:tabLst>
                <a:tab pos="457200" algn="l"/>
              </a:tabLst>
            </a:pP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Formarea</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competenţelor</a:t>
            </a:r>
            <a:r>
              <a:rPr lang="en-US" sz="1800" dirty="0">
                <a:solidFill>
                  <a:srgbClr val="FF0000"/>
                </a:solidFill>
                <a:effectLst/>
                <a:latin typeface="Times New Roman" panose="02020603050405020304" pitchFamily="18" charset="0"/>
                <a:ea typeface="Times New Roman" panose="02020603050405020304" pitchFamily="18" charset="0"/>
              </a:rPr>
              <a:t> de </a:t>
            </a:r>
            <a:r>
              <a:rPr lang="en-US" sz="1800" dirty="0" err="1">
                <a:solidFill>
                  <a:srgbClr val="FF0000"/>
                </a:solidFill>
                <a:effectLst/>
                <a:latin typeface="Times New Roman" panose="02020603050405020304" pitchFamily="18" charset="0"/>
                <a:ea typeface="Times New Roman" panose="02020603050405020304" pitchFamily="18" charset="0"/>
              </a:rPr>
              <a:t>comunicare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implicare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activă</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munca</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în</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rPr>
              <a:t>echipă</a:t>
            </a:r>
            <a:endParaRPr lang="en-US" sz="1800" dirty="0">
              <a:solidFill>
                <a:srgbClr val="FF0000"/>
              </a:solidFill>
              <a:effectLst/>
              <a:latin typeface="Times New Roman" panose="02020603050405020304" pitchFamily="18" charset="0"/>
              <a:ea typeface="Times New Roman" panose="02020603050405020304" pitchFamily="18" charset="0"/>
            </a:endParaRPr>
          </a:p>
          <a:p>
            <a:pPr>
              <a:lnSpc>
                <a:spcPts val="1680"/>
              </a:lnSpc>
              <a:spcAft>
                <a:spcPts val="750"/>
              </a:spcAft>
            </a:pPr>
            <a:r>
              <a:rPr lang="en-US" sz="1800" dirty="0">
                <a:solidFill>
                  <a:srgbClr val="333333"/>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9457EA6D-555E-4A70-9376-063F64292133}"/>
              </a:ext>
            </a:extLst>
          </p:cNvPr>
          <p:cNvSpPr txBox="1"/>
          <p:nvPr/>
        </p:nvSpPr>
        <p:spPr>
          <a:xfrm>
            <a:off x="6410102" y="4135749"/>
            <a:ext cx="5506787" cy="2862322"/>
          </a:xfrm>
          <a:prstGeom prst="rect">
            <a:avLst/>
          </a:prstGeom>
          <a:noFill/>
        </p:spPr>
        <p:txBody>
          <a:bodyPr wrap="square">
            <a:spAutoFit/>
          </a:bodyPr>
          <a:lstStyle/>
          <a:p>
            <a:r>
              <a:rPr lang="ro-RO" sz="1800" b="1" dirty="0">
                <a:solidFill>
                  <a:srgbClr val="002060"/>
                </a:solidFill>
                <a:effectLst/>
                <a:latin typeface="Times New Roman" panose="02020603050405020304" pitchFamily="18" charset="0"/>
                <a:ea typeface="Times New Roman" panose="02020603050405020304" pitchFamily="18" charset="0"/>
              </a:rPr>
              <a:t>GRUPUL ŢINTĂ</a:t>
            </a:r>
            <a:r>
              <a:rPr lang="ro-RO" sz="1800" dirty="0">
                <a:solidFill>
                  <a:srgbClr val="002060"/>
                </a:solidFill>
                <a:effectLst/>
                <a:latin typeface="Times New Roman" panose="02020603050405020304" pitchFamily="18" charset="0"/>
                <a:ea typeface="Times New Roman" panose="02020603050405020304" pitchFamily="18" charset="0"/>
              </a:rPr>
              <a:t> </a:t>
            </a:r>
            <a:endParaRPr lang="en-US" sz="1800" dirty="0">
              <a:solidFill>
                <a:srgbClr val="002060"/>
              </a:solidFill>
              <a:effectLst/>
              <a:latin typeface="Times New Roman" panose="02020603050405020304" pitchFamily="18" charset="0"/>
              <a:ea typeface="Times New Roman" panose="02020603050405020304" pitchFamily="18" charset="0"/>
            </a:endParaRPr>
          </a:p>
          <a:p>
            <a:r>
              <a:rPr lang="ro-RO" sz="1800" dirty="0">
                <a:solidFill>
                  <a:srgbClr val="002060"/>
                </a:solidFill>
                <a:effectLst/>
                <a:latin typeface="Times New Roman" panose="02020603050405020304" pitchFamily="18" charset="0"/>
                <a:ea typeface="Times New Roman" panose="02020603050405020304" pitchFamily="18" charset="0"/>
              </a:rPr>
              <a:t>Beneficiari direcţi:</a:t>
            </a:r>
            <a:endParaRPr lang="en-US" sz="1800" dirty="0">
              <a:solidFill>
                <a:srgbClr val="002060"/>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it-IT" sz="1800" dirty="0">
                <a:solidFill>
                  <a:srgbClr val="002060"/>
                </a:solidFill>
                <a:effectLst/>
                <a:latin typeface="Times New Roman" panose="02020603050405020304" pitchFamily="18" charset="0"/>
                <a:ea typeface="Times New Roman" panose="02020603050405020304" pitchFamily="18" charset="0"/>
                <a:cs typeface="Symbol" panose="05050102010706020507" pitchFamily="18" charset="2"/>
              </a:rPr>
              <a:t>persoane defavorizate refugiate din Ucraina;</a:t>
            </a:r>
            <a:endParaRPr lang="en-US" sz="1800" dirty="0">
              <a:solidFill>
                <a:srgbClr val="002060"/>
              </a:solidFill>
              <a:effectLst/>
              <a:latin typeface="Times New Roman" panose="02020603050405020304" pitchFamily="18" charset="0"/>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pPr>
            <a:r>
              <a:rPr lang="it-IT" sz="1800" dirty="0">
                <a:solidFill>
                  <a:srgbClr val="002060"/>
                </a:solidFill>
                <a:effectLst/>
                <a:latin typeface="Times New Roman" panose="02020603050405020304" pitchFamily="18" charset="0"/>
                <a:ea typeface="Times New Roman" panose="02020603050405020304" pitchFamily="18" charset="0"/>
                <a:cs typeface="Symbol" panose="05050102010706020507" pitchFamily="18" charset="2"/>
              </a:rPr>
              <a:t>elevii claselor din învăţământul primar ai şcolii organizatoare;</a:t>
            </a:r>
            <a:endParaRPr lang="en-US" sz="1800" dirty="0">
              <a:solidFill>
                <a:srgbClr val="002060"/>
              </a:solidFill>
              <a:effectLst/>
              <a:latin typeface="Times New Roman" panose="02020603050405020304" pitchFamily="18" charset="0"/>
              <a:ea typeface="Times New Roman" panose="02020603050405020304" pitchFamily="18" charset="0"/>
              <a:cs typeface="Symbol" panose="05050102010706020507" pitchFamily="18" charset="2"/>
            </a:endParaRPr>
          </a:p>
          <a:p>
            <a:pPr marL="342900" lvl="0" indent="-342900">
              <a:buFont typeface="Symbol" panose="05050102010706020507" pitchFamily="18" charset="2"/>
              <a:buChar char=""/>
            </a:pPr>
            <a:r>
              <a:rPr lang="it-IT" sz="1800" dirty="0">
                <a:solidFill>
                  <a:srgbClr val="002060"/>
                </a:solidFill>
                <a:effectLst/>
                <a:latin typeface="Times New Roman" panose="02020603050405020304" pitchFamily="18" charset="0"/>
                <a:ea typeface="Times New Roman" panose="02020603050405020304" pitchFamily="18" charset="0"/>
                <a:cs typeface="Symbol" panose="05050102010706020507" pitchFamily="18" charset="2"/>
              </a:rPr>
              <a:t>cadrele didactice din şcoala organizatoare;</a:t>
            </a:r>
            <a:endParaRPr lang="en-US" sz="1800" dirty="0">
              <a:solidFill>
                <a:srgbClr val="002060"/>
              </a:solidFill>
              <a:effectLst/>
              <a:latin typeface="Times New Roman" panose="02020603050405020304" pitchFamily="18" charset="0"/>
              <a:ea typeface="Times New Roman" panose="02020603050405020304" pitchFamily="18" charset="0"/>
              <a:cs typeface="Symbol" panose="05050102010706020507" pitchFamily="18" charset="2"/>
            </a:endParaRPr>
          </a:p>
          <a:p>
            <a:r>
              <a:rPr lang="it-IT" sz="1800" dirty="0">
                <a:solidFill>
                  <a:srgbClr val="002060"/>
                </a:solidFill>
                <a:effectLst/>
                <a:latin typeface="Times New Roman" panose="02020603050405020304" pitchFamily="18" charset="0"/>
                <a:ea typeface="Times New Roman" panose="02020603050405020304" pitchFamily="18" charset="0"/>
              </a:rPr>
              <a:t> Beneficiari indirecţi:</a:t>
            </a:r>
            <a:endParaRPr lang="en-US" sz="1800" dirty="0">
              <a:solidFill>
                <a:srgbClr val="002060"/>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it-IT" sz="1800" dirty="0">
                <a:solidFill>
                  <a:srgbClr val="002060"/>
                </a:solidFill>
                <a:effectLst/>
                <a:latin typeface="Times New Roman" panose="02020603050405020304" pitchFamily="18" charset="0"/>
                <a:ea typeface="Times New Roman" panose="02020603050405020304" pitchFamily="18" charset="0"/>
                <a:cs typeface="Symbol" panose="05050102010706020507" pitchFamily="18" charset="2"/>
              </a:rPr>
              <a:t>părinţii elevilor;</a:t>
            </a:r>
          </a:p>
          <a:p>
            <a:pPr marL="342900" lvl="0" indent="-342900">
              <a:buFont typeface="Symbol" panose="05050102010706020507" pitchFamily="18" charset="2"/>
              <a:buChar char=""/>
            </a:pPr>
            <a:r>
              <a:rPr lang="it-IT" dirty="0">
                <a:solidFill>
                  <a:srgbClr val="002060"/>
                </a:solidFill>
                <a:latin typeface="Times New Roman" panose="02020603050405020304" pitchFamily="18" charset="0"/>
                <a:ea typeface="Times New Roman" panose="02020603050405020304" pitchFamily="18" charset="0"/>
                <a:cs typeface="Symbol" panose="05050102010706020507" pitchFamily="18" charset="2"/>
              </a:rPr>
              <a:t>Asocia</a:t>
            </a:r>
            <a:r>
              <a:rPr lang="ro-RO" dirty="0">
                <a:solidFill>
                  <a:srgbClr val="002060"/>
                </a:solidFill>
                <a:latin typeface="Times New Roman" panose="02020603050405020304" pitchFamily="18" charset="0"/>
                <a:ea typeface="Times New Roman" panose="02020603050405020304" pitchFamily="18" charset="0"/>
                <a:cs typeface="Symbol" panose="05050102010706020507" pitchFamily="18" charset="2"/>
              </a:rPr>
              <a:t>ția PRAEDU, Chișineu Criș, județul Arad.</a:t>
            </a:r>
            <a:endParaRPr lang="it-IT" sz="1800" dirty="0">
              <a:solidFill>
                <a:srgbClr val="002060"/>
              </a:solidFill>
              <a:effectLst/>
              <a:latin typeface="Times New Roman" panose="02020603050405020304" pitchFamily="18" charset="0"/>
              <a:ea typeface="Times New Roman" panose="02020603050405020304" pitchFamily="18" charset="0"/>
              <a:cs typeface="Symbol" panose="05050102010706020507" pitchFamily="18" charset="2"/>
            </a:endParaRPr>
          </a:p>
          <a:p>
            <a:pPr marL="285750" lvl="0" indent="-285750">
              <a:buFont typeface="Arial" pitchFamily="34" charset="0"/>
              <a:buChar char="•"/>
            </a:pPr>
            <a:endParaRPr lang="en-US" sz="1800" dirty="0">
              <a:effectLst/>
              <a:latin typeface="Times New Roman" panose="02020603050405020304" pitchFamily="18" charset="0"/>
              <a:ea typeface="Times New Roman" panose="02020603050405020304" pitchFamily="18" charset="0"/>
              <a:cs typeface="Symbol" panose="05050102010706020507" pitchFamily="18" charset="2"/>
            </a:endParaRPr>
          </a:p>
        </p:txBody>
      </p:sp>
      <p:pic>
        <p:nvPicPr>
          <p:cNvPr id="10" name="Picture 9">
            <a:extLst>
              <a:ext uri="{FF2B5EF4-FFF2-40B4-BE49-F238E27FC236}">
                <a16:creationId xmlns:a16="http://schemas.microsoft.com/office/drawing/2014/main" id="{7F23BD82-4537-4260-99F9-85A27C379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739" y="140071"/>
            <a:ext cx="2724150" cy="1676400"/>
          </a:xfrm>
          <a:prstGeom prst="rect">
            <a:avLst/>
          </a:prstGeom>
        </p:spPr>
      </p:pic>
    </p:spTree>
    <p:extLst>
      <p:ext uri="{BB962C8B-B14F-4D97-AF65-F5344CB8AC3E}">
        <p14:creationId xmlns:p14="http://schemas.microsoft.com/office/powerpoint/2010/main" val="254964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34000">
        <p15:prstTrans prst="curtains"/>
      </p:transition>
    </mc:Choice>
    <mc:Fallback xmlns="">
      <p:transition spd="slow" advClick="0" advTm="3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398E0B8-D9D4-4C63-A674-B2EB5BF2B06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12055"/>
            <a:ext cx="12192000" cy="68700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4935C61-DFBC-4A9D-B32E-BCEBFF8A0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739" y="140071"/>
            <a:ext cx="2724150" cy="1676400"/>
          </a:xfrm>
          <a:prstGeom prst="rect">
            <a:avLst/>
          </a:prstGeom>
        </p:spPr>
      </p:pic>
      <p:sp>
        <p:nvSpPr>
          <p:cNvPr id="9" name="TextBox 8">
            <a:extLst>
              <a:ext uri="{FF2B5EF4-FFF2-40B4-BE49-F238E27FC236}">
                <a16:creationId xmlns:a16="http://schemas.microsoft.com/office/drawing/2014/main" id="{1201E7D8-731C-475E-A9C7-66340101EEAB}"/>
              </a:ext>
            </a:extLst>
          </p:cNvPr>
          <p:cNvSpPr txBox="1"/>
          <p:nvPr/>
        </p:nvSpPr>
        <p:spPr>
          <a:xfrm>
            <a:off x="0" y="18151"/>
            <a:ext cx="6334297" cy="6952288"/>
          </a:xfrm>
          <a:prstGeom prst="rect">
            <a:avLst/>
          </a:prstGeom>
          <a:noFill/>
        </p:spPr>
        <p:txBody>
          <a:bodyPr wrap="square">
            <a:spAutoFit/>
          </a:bodyPr>
          <a:lstStyle/>
          <a:p>
            <a:pPr>
              <a:lnSpc>
                <a:spcPts val="1680"/>
              </a:lnSpc>
              <a:spcAft>
                <a:spcPts val="750"/>
              </a:spcAft>
            </a:pPr>
            <a:r>
              <a:rPr lang="en-US" sz="1800" b="1" dirty="0">
                <a:solidFill>
                  <a:srgbClr val="FFFFFF"/>
                </a:solidFill>
                <a:effectLst/>
                <a:latin typeface="Times New Roman" panose="02020603050405020304" pitchFamily="18" charset="0"/>
                <a:ea typeface="Times New Roman" panose="02020603050405020304" pitchFamily="18" charset="0"/>
              </a:rPr>
              <a:t>RESURSE MATERIALE:</a:t>
            </a:r>
            <a:endParaRPr lang="en-US" sz="1800" dirty="0">
              <a:solidFill>
                <a:srgbClr val="FFFFFF"/>
              </a:solidFill>
              <a:effectLst/>
              <a:latin typeface="Times New Roman" panose="02020603050405020304" pitchFamily="18" charset="0"/>
              <a:ea typeface="Times New Roman" panose="02020603050405020304" pitchFamily="18" charset="0"/>
            </a:endParaRPr>
          </a:p>
          <a:p>
            <a:pPr marL="342900" marR="152400" lvl="0" indent="-342900" algn="just">
              <a:lnSpc>
                <a:spcPct val="115000"/>
              </a:lnSpc>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Contribuţii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personale</a:t>
            </a:r>
            <a:r>
              <a:rPr lang="en-US" sz="1800" dirty="0">
                <a:effectLst/>
                <a:latin typeface="Times New Roman" panose="02020603050405020304" pitchFamily="18" charset="0"/>
                <a:ea typeface="Times New Roman" panose="02020603050405020304" pitchFamily="18" charset="0"/>
              </a:rPr>
              <a:t> ale </a:t>
            </a:r>
            <a:r>
              <a:rPr lang="en-US" sz="1800" dirty="0" err="1">
                <a:effectLst/>
                <a:latin typeface="Times New Roman" panose="02020603050405020304" pitchFamily="18" charset="0"/>
                <a:ea typeface="Times New Roman" panose="02020603050405020304" pitchFamily="18" charset="0"/>
              </a:rPr>
              <a:t>părinţilor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copiilor</a:t>
            </a:r>
            <a:r>
              <a:rPr lang="en-US" sz="1800" dirty="0">
                <a:effectLst/>
                <a:latin typeface="Times New Roman" panose="02020603050405020304" pitchFamily="18" charset="0"/>
                <a:ea typeface="Times New Roman" panose="02020603050405020304" pitchFamily="18" charset="0"/>
              </a:rPr>
              <a:t>, ale </a:t>
            </a:r>
            <a:r>
              <a:rPr lang="en-US" sz="1800" dirty="0" err="1">
                <a:effectLst/>
                <a:latin typeface="Times New Roman" panose="02020603050405020304" pitchFamily="18" charset="0"/>
                <a:ea typeface="Times New Roman" panose="02020603050405020304" pitchFamily="18" charset="0"/>
              </a:rPr>
              <a:t>membrilor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comunității</a:t>
            </a:r>
            <a:r>
              <a:rPr lang="en-US" sz="1800" dirty="0">
                <a:effectLst/>
                <a:latin typeface="Times New Roman" panose="02020603050405020304" pitchFamily="18" charset="0"/>
                <a:ea typeface="Times New Roman" panose="02020603050405020304" pitchFamily="18" charset="0"/>
              </a:rPr>
              <a:t>;</a:t>
            </a:r>
          </a:p>
          <a:p>
            <a:r>
              <a:rPr lang="ro-RO" sz="1800" b="1" dirty="0">
                <a:solidFill>
                  <a:srgbClr val="FFFFFF"/>
                </a:solidFill>
                <a:effectLst/>
                <a:latin typeface="Times New Roman" panose="02020603050405020304" pitchFamily="18" charset="0"/>
                <a:ea typeface="Times New Roman" panose="02020603050405020304" pitchFamily="18" charset="0"/>
              </a:rPr>
              <a:t> </a:t>
            </a:r>
            <a:endParaRPr lang="en-US" sz="1800" dirty="0">
              <a:solidFill>
                <a:srgbClr val="FFFFFF"/>
              </a:solidFill>
              <a:effectLst/>
              <a:latin typeface="Times New Roman" panose="02020603050405020304" pitchFamily="18" charset="0"/>
              <a:ea typeface="Times New Roman" panose="02020603050405020304" pitchFamily="18" charset="0"/>
            </a:endParaRPr>
          </a:p>
          <a:p>
            <a:r>
              <a:rPr lang="ro-RO" sz="1800" b="1" dirty="0">
                <a:solidFill>
                  <a:srgbClr val="FFFFFF"/>
                </a:solidFill>
                <a:effectLst/>
                <a:latin typeface="Times New Roman" panose="02020603050405020304" pitchFamily="18" charset="0"/>
                <a:ea typeface="Times New Roman" panose="02020603050405020304" pitchFamily="18" charset="0"/>
              </a:rPr>
              <a:t>ACTIVITĂȚI   PLANIFICATE:</a:t>
            </a:r>
            <a:endParaRPr lang="en-US" sz="1800" dirty="0">
              <a:solidFill>
                <a:srgbClr val="FFFFFF"/>
              </a:solidFill>
              <a:effectLst/>
              <a:latin typeface="Times New Roman" panose="02020603050405020304" pitchFamily="18" charset="0"/>
              <a:ea typeface="Times New Roman" panose="02020603050405020304" pitchFamily="18" charset="0"/>
            </a:endParaRPr>
          </a:p>
          <a:p>
            <a:r>
              <a:rPr lang="ro-RO" sz="1800" b="1" dirty="0">
                <a:solidFill>
                  <a:srgbClr val="FFFFFF"/>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819150" marR="152400" indent="-285750">
              <a:lnSpc>
                <a:spcPct val="115000"/>
              </a:lnSpc>
              <a:spcAft>
                <a:spcPts val="0"/>
              </a:spcAft>
              <a:buFontTx/>
              <a:buChar char="-"/>
            </a:pPr>
            <a:r>
              <a:rPr lang="ro-RO" dirty="0">
                <a:latin typeface="Times New Roman" panose="02020603050405020304" pitchFamily="18" charset="0"/>
                <a:ea typeface="Calibri" panose="020F0502020204030204" pitchFamily="34" charset="0"/>
              </a:rPr>
              <a:t>C</a:t>
            </a:r>
            <a:r>
              <a:rPr lang="en-US" sz="1800" dirty="0" err="1">
                <a:effectLst/>
                <a:latin typeface="Times New Roman" panose="02020603050405020304" pitchFamily="18" charset="0"/>
                <a:ea typeface="Calibri" panose="020F0502020204030204" pitchFamily="34" charset="0"/>
              </a:rPr>
              <a:t>onstituirea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grupului</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voluntari</a:t>
            </a:r>
            <a:r>
              <a:rPr lang="en-US" sz="1800" dirty="0">
                <a:effectLst/>
                <a:latin typeface="Times New Roman" panose="02020603050405020304" pitchFamily="18" charset="0"/>
                <a:ea typeface="Calibri" panose="020F0502020204030204" pitchFamily="34" charset="0"/>
              </a:rPr>
              <a:t>, </a:t>
            </a:r>
            <a:endParaRPr lang="ro-RO" dirty="0">
              <a:latin typeface="Times New Roman" panose="02020603050405020304" pitchFamily="18" charset="0"/>
              <a:ea typeface="Calibri" panose="020F0502020204030204" pitchFamily="34" charset="0"/>
            </a:endParaRPr>
          </a:p>
          <a:p>
            <a:pPr marL="819150" marR="152400" indent="-285750">
              <a:lnSpc>
                <a:spcPct val="115000"/>
              </a:lnSpc>
              <a:spcAft>
                <a:spcPts val="0"/>
              </a:spcAft>
              <a:buFontTx/>
              <a:buChar char="-"/>
            </a:pPr>
            <a:r>
              <a:rPr lang="ro-RO" sz="1800" dirty="0">
                <a:effectLst/>
                <a:latin typeface="Times New Roman" panose="02020603050405020304" pitchFamily="18" charset="0"/>
                <a:ea typeface="Calibri" panose="020F0502020204030204" pitchFamily="34" charset="0"/>
              </a:rPr>
              <a:t>i</a:t>
            </a:r>
            <a:r>
              <a:rPr lang="en-US" sz="1800" dirty="0" err="1">
                <a:effectLst/>
                <a:latin typeface="Times New Roman" panose="02020603050405020304" pitchFamily="18" charset="0"/>
                <a:ea typeface="Calibri" panose="020F0502020204030204" pitchFamily="34" charset="0"/>
              </a:rPr>
              <a:t>dentificarea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grupului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defavorizat</a:t>
            </a:r>
            <a:r>
              <a:rPr lang="en-US" sz="1800" dirty="0">
                <a:effectLst/>
                <a:latin typeface="Times New Roman" panose="02020603050405020304" pitchFamily="18" charset="0"/>
                <a:ea typeface="Calibri" panose="020F0502020204030204" pitchFamily="34" charset="0"/>
              </a:rPr>
              <a:t>, </a:t>
            </a:r>
            <a:endParaRPr lang="ro-RO" dirty="0">
              <a:latin typeface="Times New Roman" panose="02020603050405020304" pitchFamily="18" charset="0"/>
              <a:ea typeface="Calibri" panose="020F0502020204030204" pitchFamily="34" charset="0"/>
            </a:endParaRPr>
          </a:p>
          <a:p>
            <a:pPr marL="819150" marR="152400" indent="-285750">
              <a:lnSpc>
                <a:spcPct val="115000"/>
              </a:lnSpc>
              <a:spcAft>
                <a:spcPts val="0"/>
              </a:spcAft>
              <a:buFontTx/>
              <a:buChar char="-"/>
            </a:pPr>
            <a:r>
              <a:rPr lang="ro-RO" dirty="0">
                <a:latin typeface="Times New Roman" panose="02020603050405020304" pitchFamily="18" charset="0"/>
                <a:ea typeface="Calibri" panose="020F0502020204030204" pitchFamily="34" charset="0"/>
              </a:rPr>
              <a:t>P</a:t>
            </a:r>
            <a:r>
              <a:rPr lang="en-US" sz="1800" dirty="0" err="1">
                <a:effectLst/>
                <a:latin typeface="Times New Roman" panose="02020603050405020304" pitchFamily="18" charset="0"/>
                <a:ea typeface="Calibri" panose="020F0502020204030204" pitchFamily="34" charset="0"/>
              </a:rPr>
              <a:t>opularizarea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proiectului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în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rândul</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elevilor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Liceului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a:t>
            </a:r>
            <a:r>
              <a:rPr lang="ro-RO" sz="1800" dirty="0">
                <a:effectLst/>
                <a:latin typeface="Times New Roman" panose="02020603050405020304" pitchFamily="18" charset="0"/>
                <a:ea typeface="Calibri" panose="020F0502020204030204" pitchFamily="34" charset="0"/>
              </a:rPr>
              <a:t>hnologic</a:t>
            </a:r>
            <a:r>
              <a:rPr lang="en-US" sz="1800" dirty="0">
                <a:effectLs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 Moga Voievod</a:t>
            </a:r>
            <a:r>
              <a:rPr lang="en-US" sz="1800" dirty="0">
                <a:effectLs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Hălmagiu precum și în cadrul comunității pe pagina de Facebook a comunei Hălmagiu </a:t>
            </a:r>
            <a:r>
              <a:rPr lang="ro-RO" sz="1800" u="sng" dirty="0">
                <a:effectLst/>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https://www.facebook.com/halmagiu.comuna.3</a:t>
            </a:r>
            <a:endParaRPr lang="ro-RO" u="sng" dirty="0">
              <a:latin typeface="Times New Roman" panose="02020603050405020304" pitchFamily="18" charset="0"/>
              <a:ea typeface="Calibri" panose="020F0502020204030204" pitchFamily="34" charset="0"/>
            </a:endParaRPr>
          </a:p>
          <a:p>
            <a:pPr marL="819150" marR="152400" indent="-285750">
              <a:lnSpc>
                <a:spcPct val="115000"/>
              </a:lnSpc>
              <a:spcAft>
                <a:spcPts val="0"/>
              </a:spcAft>
              <a:buFontTx/>
              <a:buChar char="-"/>
            </a:pPr>
            <a:r>
              <a:rPr lang="ro-RO" sz="1800" dirty="0">
                <a:effectLst/>
                <a:latin typeface="Times New Roman" panose="02020603050405020304" pitchFamily="18" charset="0"/>
                <a:ea typeface="Calibri" panose="020F0502020204030204" pitchFamily="34" charset="0"/>
              </a:rPr>
              <a:t> D</a:t>
            </a:r>
            <a:r>
              <a:rPr lang="en-US" sz="1800" dirty="0" err="1">
                <a:effectLst/>
                <a:latin typeface="Times New Roman" panose="02020603050405020304" pitchFamily="18" charset="0"/>
                <a:ea typeface="Calibri" panose="020F0502020204030204" pitchFamily="34" charset="0"/>
              </a:rPr>
              <a:t>esfăşurarea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unui</a:t>
            </a:r>
            <a:r>
              <a:rPr lang="en-US" sz="1800" dirty="0">
                <a:effectLst/>
                <a:latin typeface="Times New Roman" panose="02020603050405020304" pitchFamily="18" charset="0"/>
                <a:ea typeface="Calibri" panose="020F0502020204030204" pitchFamily="34" charset="0"/>
              </a:rPr>
              <a:t> mini atelier de </a:t>
            </a:r>
            <a:r>
              <a:rPr lang="en-US" sz="1800" dirty="0" err="1">
                <a:effectLst/>
                <a:latin typeface="Times New Roman" panose="02020603050405020304" pitchFamily="18" charset="0"/>
                <a:ea typeface="Calibri" panose="020F0502020204030204" pitchFamily="34" charset="0"/>
              </a:rPr>
              <a:t>creaţii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vizând</a:t>
            </a:r>
            <a:r>
              <a:rPr lang="en-US" sz="1800" dirty="0">
                <a:effectLs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c</a:t>
            </a:r>
            <a:r>
              <a:rPr lang="en-US" sz="1800" dirty="0" err="1">
                <a:effectLst/>
                <a:latin typeface="Times New Roman" panose="02020603050405020304" pitchFamily="18" charset="0"/>
                <a:ea typeface="Calibri" panose="020F0502020204030204" pitchFamily="34" charset="0"/>
              </a:rPr>
              <a:t>onfectionarea</a:t>
            </a:r>
            <a:r>
              <a:rPr lang="en-US" sz="1800" dirty="0">
                <a:effectLst/>
                <a:latin typeface="Times New Roman" panose="02020603050405020304" pitchFamily="18" charset="0"/>
                <a:ea typeface="Calibri" panose="020F0502020204030204" pitchFamily="34" charset="0"/>
              </a:rPr>
              <a:t> de </a:t>
            </a:r>
            <a:r>
              <a:rPr lang="ro-RO" sz="1800" dirty="0">
                <a:effectLst/>
                <a:latin typeface="Times New Roman" panose="02020603050405020304" pitchFamily="18" charset="0"/>
                <a:ea typeface="Calibri" panose="020F0502020204030204" pitchFamily="34" charset="0"/>
              </a:rPr>
              <a:t>produse de patiserie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şi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comercializarea</a:t>
            </a:r>
            <a:r>
              <a:rPr lang="en-US" sz="1800" dirty="0">
                <a:effectLst/>
                <a:latin typeface="Times New Roman" panose="02020603050405020304" pitchFamily="18" charset="0"/>
                <a:ea typeface="Calibri" panose="020F0502020204030204" pitchFamily="34" charset="0"/>
              </a:rPr>
              <a:t> lor </a:t>
            </a:r>
            <a:r>
              <a:rPr lang="en-US" sz="1800" dirty="0" err="1">
                <a:effectLst/>
                <a:latin typeface="Times New Roman" panose="02020603050405020304" pitchFamily="18" charset="0"/>
                <a:ea typeface="Calibri" panose="020F0502020204030204" pitchFamily="34" charset="0"/>
              </a:rPr>
              <a:t>în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rândul</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elevilor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părinţilor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cadrelor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didactice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membrilor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comunității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și</a:t>
            </a:r>
            <a:r>
              <a:rPr lang="en-US" sz="1800" dirty="0">
                <a:effectLst/>
                <a:latin typeface="Times New Roman" panose="02020603050405020304" pitchFamily="18" charset="0"/>
                <a:ea typeface="Calibri" panose="020F0502020204030204" pitchFamily="34" charset="0"/>
              </a:rPr>
              <a:t> a </a:t>
            </a:r>
            <a:r>
              <a:rPr lang="en-US" sz="1800" dirty="0" err="1">
                <a:effectLst/>
                <a:latin typeface="Times New Roman" panose="02020603050405020304" pitchFamily="18" charset="0"/>
                <a:ea typeface="Calibri" panose="020F0502020204030204" pitchFamily="34" charset="0"/>
              </a:rPr>
              <a:t>instituțiilor</a:t>
            </a:r>
            <a:r>
              <a:rPr lang="en-US" sz="1800" dirty="0">
                <a:effectLst/>
                <a:latin typeface="Times New Roman" panose="02020603050405020304" pitchFamily="18" charset="0"/>
                <a:ea typeface="Calibri" panose="020F0502020204030204" pitchFamily="34" charset="0"/>
              </a:rPr>
              <a:t> din </a:t>
            </a:r>
            <a:r>
              <a:rPr lang="en-US" sz="1800" dirty="0" err="1">
                <a:effectLst/>
                <a:latin typeface="Times New Roman" panose="02020603050405020304" pitchFamily="18" charset="0"/>
                <a:ea typeface="Calibri" panose="020F0502020204030204" pitchFamily="34" charset="0"/>
              </a:rPr>
              <a:t>cadrul</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localității</a:t>
            </a:r>
            <a:r>
              <a:rPr lang="en-US" sz="1800" dirty="0">
                <a:effectLst/>
                <a:latin typeface="Times New Roman" panose="02020603050405020304" pitchFamily="18" charset="0"/>
                <a:ea typeface="Calibri" panose="020F0502020204030204" pitchFamily="34" charset="0"/>
              </a:rPr>
              <a:t>, </a:t>
            </a:r>
            <a:endParaRPr lang="ro-RO" sz="1800" dirty="0">
              <a:effectLst/>
              <a:latin typeface="Times New Roman" panose="02020603050405020304" pitchFamily="18" charset="0"/>
              <a:ea typeface="Calibri" panose="020F0502020204030204" pitchFamily="34" charset="0"/>
            </a:endParaRPr>
          </a:p>
          <a:p>
            <a:pPr marL="819150" marR="152400" indent="-285750">
              <a:lnSpc>
                <a:spcPct val="115000"/>
              </a:lnSpc>
              <a:spcAft>
                <a:spcPts val="0"/>
              </a:spcAft>
              <a:buFontTx/>
              <a:buChar char="-"/>
            </a:pPr>
            <a:r>
              <a:rPr lang="ro-RO" dirty="0">
                <a:latin typeface="Times New Roman" panose="02020603050405020304" pitchFamily="18" charset="0"/>
                <a:ea typeface="Calibri" panose="020F0502020204030204" pitchFamily="34" charset="0"/>
              </a:rPr>
              <a:t>A</a:t>
            </a:r>
            <a:r>
              <a:rPr lang="ro-RO" sz="1800" dirty="0">
                <a:effectLst/>
                <a:latin typeface="Times New Roman" panose="02020603050405020304" pitchFamily="18" charset="0"/>
                <a:ea typeface="Calibri" panose="020F0502020204030204" pitchFamily="34" charset="0"/>
              </a:rPr>
              <a:t>chiziționarea cu ajutorul banilor strânși din vânzări a unor produse alimentare și de igienă personală pentru pachete, </a:t>
            </a:r>
            <a:endParaRPr lang="ro-RO" dirty="0">
              <a:latin typeface="Times New Roman" panose="02020603050405020304" pitchFamily="18" charset="0"/>
              <a:ea typeface="Calibri" panose="020F0502020204030204" pitchFamily="34" charset="0"/>
            </a:endParaRPr>
          </a:p>
          <a:p>
            <a:pPr marL="819150" marR="152400" indent="-285750">
              <a:lnSpc>
                <a:spcPct val="115000"/>
              </a:lnSpc>
              <a:spcAft>
                <a:spcPts val="0"/>
              </a:spcAft>
              <a:buFontTx/>
              <a:buChar char="-"/>
            </a:pPr>
            <a:r>
              <a:rPr lang="ro-RO" sz="1800" dirty="0">
                <a:effectLst/>
                <a:latin typeface="Times New Roman" panose="02020603050405020304" pitchFamily="18" charset="0"/>
                <a:ea typeface="Calibri" panose="020F0502020204030204" pitchFamily="34" charset="0"/>
              </a:rPr>
              <a:t>Î</a:t>
            </a:r>
            <a:r>
              <a:rPr lang="en-US" sz="1800" dirty="0" err="1">
                <a:effectLst/>
                <a:latin typeface="Times New Roman" panose="02020603050405020304" pitchFamily="18" charset="0"/>
                <a:ea typeface="Calibri" panose="020F0502020204030204" pitchFamily="34" charset="0"/>
              </a:rPr>
              <a:t>nmânarea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pachetelor</a:t>
            </a:r>
            <a:endParaRPr lang="en-US" sz="1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A99F51BE-1209-4FF0-BC4E-61CA675E27BA}"/>
              </a:ext>
            </a:extLst>
          </p:cNvPr>
          <p:cNvSpPr txBox="1"/>
          <p:nvPr/>
        </p:nvSpPr>
        <p:spPr>
          <a:xfrm>
            <a:off x="6731328" y="2233262"/>
            <a:ext cx="5478484" cy="4526496"/>
          </a:xfrm>
          <a:prstGeom prst="rect">
            <a:avLst/>
          </a:prstGeom>
          <a:noFill/>
        </p:spPr>
        <p:txBody>
          <a:bodyPr wrap="square">
            <a:spAutoFit/>
          </a:bodyPr>
          <a:lstStyle/>
          <a:p>
            <a:pPr marR="152400">
              <a:lnSpc>
                <a:spcPct val="115000"/>
              </a:lnSpc>
            </a:pPr>
            <a:r>
              <a:rPr lang="en-US" sz="1800" b="1" dirty="0">
                <a:solidFill>
                  <a:schemeClr val="bg1"/>
                </a:solidFill>
                <a:effectLst/>
                <a:latin typeface="Times New Roman" panose="02020603050405020304" pitchFamily="18" charset="0"/>
                <a:ea typeface="Times New Roman" panose="02020603050405020304" pitchFamily="18" charset="0"/>
              </a:rPr>
              <a:t>REZULTATE AŞTEPTATE:</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Pachete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cadou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constând</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în</a:t>
            </a:r>
            <a:r>
              <a:rPr lang="ro-RO" sz="1800" dirty="0">
                <a:solidFill>
                  <a:srgbClr val="000000"/>
                </a:solidFill>
                <a:effectLst/>
                <a:latin typeface="Times New Roman" panose="02020603050405020304" pitchFamily="18" charset="0"/>
                <a:ea typeface="Times New Roman" panose="02020603050405020304" pitchFamily="18" charset="0"/>
              </a:rPr>
              <a:t> produse alimentare și de igienă personală</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Creşterea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interesului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pentru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acțiuni</a:t>
            </a:r>
            <a:r>
              <a:rPr lang="en-US" sz="1800" dirty="0">
                <a:solidFill>
                  <a:srgbClr val="000000"/>
                </a:solidFill>
                <a:effectLst/>
                <a:latin typeface="Times New Roman" panose="02020603050405020304" pitchFamily="18" charset="0"/>
                <a:ea typeface="Times New Roman" panose="02020603050405020304" pitchFamily="18" charset="0"/>
              </a:rPr>
              <a:t> de </a:t>
            </a:r>
            <a:r>
              <a:rPr lang="en-US" sz="1800" dirty="0" err="1">
                <a:solidFill>
                  <a:srgbClr val="000000"/>
                </a:solidFill>
                <a:effectLst/>
                <a:latin typeface="Times New Roman" panose="02020603050405020304" pitchFamily="18" charset="0"/>
                <a:ea typeface="Times New Roman" panose="02020603050405020304" pitchFamily="18" charset="0"/>
              </a:rPr>
              <a:t>voluntariat</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Creşterea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stimei</a:t>
            </a:r>
            <a:r>
              <a:rPr lang="en-US" sz="1800" dirty="0">
                <a:solidFill>
                  <a:srgbClr val="000000"/>
                </a:solidFill>
                <a:effectLst/>
                <a:latin typeface="Times New Roman" panose="02020603050405020304" pitchFamily="18" charset="0"/>
                <a:ea typeface="Times New Roman" panose="02020603050405020304" pitchFamily="18" charset="0"/>
              </a:rPr>
              <a:t> de sine</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Încurajarea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interrelaţionării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dintre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elevii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şcoli</a:t>
            </a:r>
            <a:r>
              <a:rPr lang="ro-RO" sz="1800" dirty="0">
                <a:solidFill>
                  <a:srgbClr val="000000"/>
                </a:solidFill>
                <a:effectLst/>
                <a:latin typeface="Times New Roman" panose="02020603050405020304" pitchFamily="18" charset="0"/>
                <a:ea typeface="Times New Roman" panose="02020603050405020304" pitchFamily="18" charset="0"/>
              </a:rPr>
              <a:t>i</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152400">
              <a:lnSpc>
                <a:spcPct val="115000"/>
              </a:lnSpc>
            </a:pPr>
            <a:r>
              <a:rPr lang="en-US" sz="1800" b="1" dirty="0">
                <a:solidFill>
                  <a:schemeClr val="bg1"/>
                </a:solidFill>
                <a:effectLst/>
                <a:latin typeface="Times New Roman" panose="02020603050405020304" pitchFamily="18" charset="0"/>
                <a:ea typeface="Times New Roman" panose="02020603050405020304" pitchFamily="18" charset="0"/>
              </a:rPr>
              <a:t> </a:t>
            </a:r>
            <a:endParaRPr lang="ro-RO" sz="1800" b="1" dirty="0">
              <a:solidFill>
                <a:schemeClr val="bg1"/>
              </a:solidFill>
              <a:effectLst/>
              <a:latin typeface="Times New Roman" panose="02020603050405020304" pitchFamily="18" charset="0"/>
              <a:ea typeface="Times New Roman" panose="02020603050405020304" pitchFamily="18" charset="0"/>
            </a:endParaRPr>
          </a:p>
          <a:p>
            <a:pPr marR="152400">
              <a:lnSpc>
                <a:spcPct val="115000"/>
              </a:lnSpc>
            </a:pPr>
            <a:endParaRPr lang="en-US" sz="1800" dirty="0">
              <a:solidFill>
                <a:schemeClr val="bg1"/>
              </a:solidFill>
              <a:effectLst/>
              <a:latin typeface="Times New Roman" panose="02020603050405020304" pitchFamily="18" charset="0"/>
              <a:ea typeface="Times New Roman" panose="02020603050405020304" pitchFamily="18" charset="0"/>
            </a:endParaRPr>
          </a:p>
          <a:p>
            <a:pPr marR="152400">
              <a:lnSpc>
                <a:spcPct val="115000"/>
              </a:lnSpc>
            </a:pPr>
            <a:r>
              <a:rPr lang="en-US" sz="1800" b="1" dirty="0">
                <a:solidFill>
                  <a:schemeClr val="bg1"/>
                </a:solidFill>
                <a:effectLst/>
                <a:latin typeface="Times New Roman" panose="02020603050405020304" pitchFamily="18" charset="0"/>
                <a:ea typeface="Times New Roman" panose="02020603050405020304" pitchFamily="18" charset="0"/>
              </a:rPr>
              <a:t>EVALUAREA ACTIVITĂŢILOR</a:t>
            </a:r>
            <a:r>
              <a:rPr lang="en-US" sz="1800" dirty="0">
                <a:solidFill>
                  <a:schemeClr val="bg1"/>
                </a:solidFill>
                <a:effectLst/>
                <a:latin typeface="Times New Roman" panose="02020603050405020304" pitchFamily="18" charset="0"/>
                <a:ea typeface="Times New Roman" panose="02020603050405020304" pitchFamily="18" charset="0"/>
              </a:rPr>
              <a:t>:</a:t>
            </a:r>
          </a:p>
          <a:p>
            <a:pPr marR="152400">
              <a:lnSpc>
                <a:spcPct val="115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Discuţii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dezbateri</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err="1">
                <a:solidFill>
                  <a:srgbClr val="000000"/>
                </a:solidFill>
                <a:effectLst/>
                <a:latin typeface="Times New Roman" panose="02020603050405020304" pitchFamily="18" charset="0"/>
                <a:ea typeface="Times New Roman" panose="02020603050405020304" pitchFamily="18" charset="0"/>
              </a:rPr>
              <a:t>Crearea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unui</a:t>
            </a:r>
            <a:r>
              <a:rPr lang="en-US" sz="1800" dirty="0">
                <a:solidFill>
                  <a:srgbClr val="000000"/>
                </a:solidFill>
                <a:effectLst/>
                <a:latin typeface="Times New Roman" panose="02020603050405020304" pitchFamily="18" charset="0"/>
                <a:ea typeface="Times New Roman" panose="02020603050405020304" pitchFamily="18" charset="0"/>
              </a:rPr>
              <a:t> album </a:t>
            </a:r>
            <a:r>
              <a:rPr lang="en-US" sz="1800" dirty="0" err="1">
                <a:solidFill>
                  <a:srgbClr val="000000"/>
                </a:solidFill>
                <a:effectLst/>
                <a:latin typeface="Times New Roman" panose="02020603050405020304" pitchFamily="18" charset="0"/>
                <a:ea typeface="Times New Roman" panose="02020603050405020304" pitchFamily="18" charset="0"/>
              </a:rPr>
              <a:t>foto</a:t>
            </a:r>
            <a:r>
              <a:rPr lang="en-US" sz="1800" dirty="0">
                <a:solidFill>
                  <a:srgbClr val="000000"/>
                </a:solidFill>
                <a:effectLst/>
                <a:latin typeface="Times New Roman" panose="02020603050405020304" pitchFamily="18" charset="0"/>
                <a:ea typeface="Times New Roman" panose="02020603050405020304" pitchFamily="18" charset="0"/>
              </a:rPr>
              <a:t> cu </a:t>
            </a:r>
            <a:r>
              <a:rPr lang="en-US" sz="1800" dirty="0" err="1">
                <a:solidFill>
                  <a:srgbClr val="000000"/>
                </a:solidFill>
                <a:effectLst/>
                <a:latin typeface="Times New Roman" panose="02020603050405020304" pitchFamily="18" charset="0"/>
                <a:ea typeface="Times New Roman" panose="02020603050405020304" pitchFamily="18" charset="0"/>
              </a:rPr>
              <a:t>imagini</a:t>
            </a:r>
            <a:r>
              <a:rPr lang="en-US" sz="1800" dirty="0">
                <a:solidFill>
                  <a:srgbClr val="000000"/>
                </a:solidFill>
                <a:effectLst/>
                <a:latin typeface="Times New Roman" panose="02020603050405020304" pitchFamily="18" charset="0"/>
                <a:ea typeface="Times New Roman" panose="02020603050405020304" pitchFamily="18" charset="0"/>
              </a:rPr>
              <a:t> din </a:t>
            </a:r>
            <a:r>
              <a:rPr lang="en-US" sz="1800" dirty="0" err="1">
                <a:solidFill>
                  <a:srgbClr val="000000"/>
                </a:solidFill>
                <a:effectLst/>
                <a:latin typeface="Times New Roman" panose="02020603050405020304" pitchFamily="18" charset="0"/>
                <a:ea typeface="Times New Roman" panose="02020603050405020304" pitchFamily="18" charset="0"/>
              </a:rPr>
              <a:t>timpul</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desfăşurării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activităţilor</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err="1">
                <a:solidFill>
                  <a:srgbClr val="000000"/>
                </a:solidFill>
                <a:effectLst/>
                <a:latin typeface="Times New Roman" panose="02020603050405020304" pitchFamily="18" charset="0"/>
                <a:ea typeface="Times New Roman" panose="02020603050405020304" pitchFamily="18" charset="0"/>
              </a:rPr>
              <a:t>Aplicarea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proiectului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va</a:t>
            </a:r>
            <a:r>
              <a:rPr lang="en-US" sz="1800" dirty="0">
                <a:solidFill>
                  <a:srgbClr val="000000"/>
                </a:solidFill>
                <a:effectLst/>
                <a:latin typeface="Times New Roman" panose="02020603050405020304" pitchFamily="18" charset="0"/>
                <a:ea typeface="Times New Roman" panose="02020603050405020304" pitchFamily="18" charset="0"/>
              </a:rPr>
              <a:t> fi </a:t>
            </a:r>
            <a:r>
              <a:rPr lang="en-US" sz="1800" dirty="0" err="1">
                <a:solidFill>
                  <a:srgbClr val="000000"/>
                </a:solidFill>
                <a:effectLst/>
                <a:latin typeface="Times New Roman" panose="02020603050405020304" pitchFamily="18" charset="0"/>
                <a:ea typeface="Times New Roman" panose="02020603050405020304" pitchFamily="18" charset="0"/>
              </a:rPr>
              <a:t>urm</a:t>
            </a:r>
            <a:r>
              <a:rPr lang="ro-RO" sz="1800" dirty="0">
                <a:solidFill>
                  <a:srgbClr val="000000"/>
                </a:solidFill>
                <a:effectLst/>
                <a:latin typeface="Times New Roman" panose="02020603050405020304" pitchFamily="18" charset="0"/>
                <a:ea typeface="Times New Roman" panose="02020603050405020304" pitchFamily="18" charset="0"/>
              </a:rPr>
              <a:t>ă</a:t>
            </a:r>
            <a:r>
              <a:rPr lang="en-US" sz="1800" dirty="0" err="1">
                <a:solidFill>
                  <a:srgbClr val="000000"/>
                </a:solidFill>
                <a:effectLst/>
                <a:latin typeface="Times New Roman" panose="02020603050405020304" pitchFamily="18" charset="0"/>
                <a:ea typeface="Times New Roman" panose="02020603050405020304" pitchFamily="18" charset="0"/>
              </a:rPr>
              <a:t>rită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în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fiecare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etapă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punându</a:t>
            </a:r>
            <a:r>
              <a:rPr lang="en-US" sz="1800" dirty="0">
                <a:solidFill>
                  <a:srgbClr val="000000"/>
                </a:solidFill>
                <a:effectLst/>
                <a:latin typeface="Times New Roman" panose="02020603050405020304" pitchFamily="18" charset="0"/>
                <a:ea typeface="Times New Roman" panose="02020603050405020304" pitchFamily="18" charset="0"/>
              </a:rPr>
              <a:t>-se accent pe </a:t>
            </a:r>
            <a:r>
              <a:rPr lang="en-US" sz="1800" dirty="0" err="1">
                <a:solidFill>
                  <a:srgbClr val="000000"/>
                </a:solidFill>
                <a:effectLst/>
                <a:latin typeface="Times New Roman" panose="02020603050405020304" pitchFamily="18" charset="0"/>
                <a:ea typeface="Times New Roman" panose="02020603050405020304" pitchFamily="18" charset="0"/>
              </a:rPr>
              <a:t>implicarea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efectivă</a:t>
            </a:r>
            <a:r>
              <a:rPr lang="en-US" sz="1800" dirty="0">
                <a:solidFill>
                  <a:srgbClr val="000000"/>
                </a:solidFill>
                <a:effectLst/>
                <a:latin typeface="Times New Roman" panose="02020603050405020304" pitchFamily="18" charset="0"/>
                <a:ea typeface="Times New Roman" panose="02020603050405020304" pitchFamily="18" charset="0"/>
              </a:rPr>
              <a:t> a </a:t>
            </a:r>
            <a:r>
              <a:rPr lang="en-US" sz="1800" dirty="0" err="1">
                <a:solidFill>
                  <a:srgbClr val="000000"/>
                </a:solidFill>
                <a:effectLst/>
                <a:latin typeface="Times New Roman" panose="02020603050405020304" pitchFamily="18" charset="0"/>
                <a:ea typeface="Times New Roman" panose="02020603050405020304" pitchFamily="18" charset="0"/>
              </a:rPr>
              <a:t>voluntarilor</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182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6000">
        <p15:prstTrans prst="fracture"/>
      </p:transition>
    </mc:Choice>
    <mc:Fallback xmlns="">
      <p:transition spd="slow" advClick="0" advTm="3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7E5F0B-161C-4A0C-901A-32DA3D5B76E9}"/>
              </a:ext>
            </a:extLst>
          </p:cNvPr>
          <p:cNvSpPr txBox="1"/>
          <p:nvPr/>
        </p:nvSpPr>
        <p:spPr>
          <a:xfrm>
            <a:off x="436419" y="807522"/>
            <a:ext cx="6097978" cy="3139321"/>
          </a:xfrm>
          <a:prstGeom prst="rect">
            <a:avLst/>
          </a:prstGeom>
          <a:noFill/>
        </p:spPr>
        <p:txBody>
          <a:bodyPr wrap="square">
            <a:spAutoFit/>
          </a:bodyPr>
          <a:lstStyle/>
          <a:p>
            <a:pPr algn="just"/>
            <a:r>
              <a:rPr lang="ro-RO" sz="1800" dirty="0">
                <a:effectLst/>
                <a:latin typeface="Times New Roman" panose="02020603050405020304" pitchFamily="18" charset="0"/>
                <a:ea typeface="Calibri" panose="020F0502020204030204" pitchFamily="34" charset="0"/>
              </a:rPr>
              <a:t>	M</a:t>
            </a:r>
            <a:r>
              <a:rPr lang="en-US" sz="1800" dirty="0" err="1">
                <a:solidFill>
                  <a:srgbClr val="000000"/>
                </a:solidFill>
                <a:effectLst/>
                <a:latin typeface="Times New Roman" panose="02020603050405020304" pitchFamily="18" charset="0"/>
                <a:ea typeface="Calibri" panose="020F0502020204030204" pitchFamily="34" charset="0"/>
              </a:rPr>
              <a:t>arți</a:t>
            </a:r>
            <a:r>
              <a:rPr lang="en-US" sz="1800" dirty="0">
                <a:solidFill>
                  <a:srgbClr val="000000"/>
                </a:solidFill>
                <a:effectLst/>
                <a:latin typeface="Times New Roman" panose="02020603050405020304" pitchFamily="18" charset="0"/>
                <a:ea typeface="Calibri" panose="020F0502020204030204" pitchFamily="34" charset="0"/>
              </a:rPr>
              <a:t>, 22 </a:t>
            </a:r>
            <a:r>
              <a:rPr lang="en-US" sz="1800" dirty="0" err="1">
                <a:solidFill>
                  <a:srgbClr val="000000"/>
                </a:solidFill>
                <a:effectLst/>
                <a:latin typeface="Times New Roman" panose="02020603050405020304" pitchFamily="18" charset="0"/>
                <a:ea typeface="Calibri" panose="020F0502020204030204" pitchFamily="34" charset="0"/>
              </a:rPr>
              <a:t>martie</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micii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școlari</a:t>
            </a:r>
            <a:r>
              <a:rPr lang="en-US" sz="1800" dirty="0">
                <a:solidFill>
                  <a:srgbClr val="000000"/>
                </a:solidFill>
                <a:effectLst/>
                <a:latin typeface="Times New Roman" panose="02020603050405020304" pitchFamily="18" charset="0"/>
                <a:ea typeface="Calibri" panose="020F0502020204030204" pitchFamily="34" charset="0"/>
              </a:rPr>
              <a:t> au </a:t>
            </a:r>
            <a:r>
              <a:rPr lang="en-US" sz="1800" dirty="0" err="1">
                <a:solidFill>
                  <a:srgbClr val="000000"/>
                </a:solidFill>
                <a:effectLst/>
                <a:latin typeface="Times New Roman" panose="02020603050405020304" pitchFamily="18" charset="0"/>
                <a:ea typeface="Calibri" panose="020F0502020204030204" pitchFamily="34" charset="0"/>
              </a:rPr>
              <a:t>fost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mari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bucătari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iscusiți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iar</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profesorii</a:t>
            </a:r>
            <a:r>
              <a:rPr lang="en-US" sz="1800" dirty="0">
                <a:solidFill>
                  <a:srgbClr val="000000"/>
                </a:solidFill>
                <a:effectLst/>
                <a:latin typeface="Times New Roman" panose="02020603050405020304" pitchFamily="18" charset="0"/>
                <a:ea typeface="Calibri" panose="020F0502020204030204" pitchFamily="34" charset="0"/>
              </a:rPr>
              <a:t> au </a:t>
            </a:r>
            <a:r>
              <a:rPr lang="en-US" sz="1800" dirty="0" err="1">
                <a:solidFill>
                  <a:srgbClr val="000000"/>
                </a:solidFill>
                <a:effectLst/>
                <a:latin typeface="Times New Roman" panose="02020603050405020304" pitchFamily="18" charset="0"/>
                <a:ea typeface="Calibri" panose="020F0502020204030204" pitchFamily="34" charset="0"/>
              </a:rPr>
              <a:t>fost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ajutoarele</a:t>
            </a:r>
            <a:r>
              <a:rPr lang="en-US" sz="1800" dirty="0">
                <a:solidFill>
                  <a:srgbClr val="000000"/>
                </a:solidFill>
                <a:effectLst/>
                <a:latin typeface="Times New Roman" panose="02020603050405020304" pitchFamily="18" charset="0"/>
                <a:ea typeface="Calibri" panose="020F0502020204030204" pitchFamily="34" charset="0"/>
              </a:rPr>
              <a:t> lor. </a:t>
            </a:r>
            <a:r>
              <a:rPr lang="ro-RO" dirty="0">
                <a:solidFill>
                  <a:srgbClr val="000000"/>
                </a:solidFill>
                <a:latin typeface="Times New Roman" panose="02020603050405020304" pitchFamily="18" charset="0"/>
                <a:ea typeface="Calibri" panose="020F0502020204030204" pitchFamily="34" charset="0"/>
              </a:rPr>
              <a:t>Fiecare sală de clasă s-a transformat în bucătărie. Au pregătit ingredientele după rețetă, l</a:t>
            </a:r>
            <a:r>
              <a:rPr lang="ro-RO" dirty="0">
                <a:solidFill>
                  <a:srgbClr val="000000"/>
                </a:solidFill>
                <a:latin typeface="Times New Roman" panose="02020603050405020304" pitchFamily="18" charset="0"/>
              </a:rPr>
              <a:t>e-au măsurat, au calculat </a:t>
            </a:r>
            <a:r>
              <a:rPr lang="ro-RO" b="1" dirty="0">
                <a:solidFill>
                  <a:srgbClr val="000000"/>
                </a:solidFill>
                <a:latin typeface="Times New Roman" panose="02020603050405020304" pitchFamily="18" charset="0"/>
              </a:rPr>
              <a:t>valoarea </a:t>
            </a:r>
            <a:r>
              <a:rPr lang="ro-RO" dirty="0">
                <a:solidFill>
                  <a:srgbClr val="000000"/>
                </a:solidFill>
                <a:latin typeface="Times New Roman" panose="02020603050405020304" pitchFamily="18" charset="0"/>
              </a:rPr>
              <a:t>acestora. </a:t>
            </a:r>
          </a:p>
          <a:p>
            <a:pPr algn="just"/>
            <a:r>
              <a:rPr lang="ro-RO" dirty="0">
                <a:solidFill>
                  <a:srgbClr val="000000"/>
                </a:solidFill>
                <a:latin typeface="Times New Roman" panose="02020603050405020304" pitchFamily="18" charset="0"/>
              </a:rPr>
              <a:t>	La finalul coacerii le-au împărțit în bucățele pe care le-au cântărit. S-a stabilit ca fiecare bucățică să cântărească aproximativ 100 de grame fiecare. </a:t>
            </a:r>
            <a:r>
              <a:rPr lang="ro-RO" b="1" dirty="0">
                <a:solidFill>
                  <a:srgbClr val="000000"/>
                </a:solidFill>
                <a:latin typeface="Times New Roman" panose="02020603050405020304" pitchFamily="18" charset="0"/>
              </a:rPr>
              <a:t>Au calculat </a:t>
            </a:r>
            <a:r>
              <a:rPr lang="ro-RO" dirty="0">
                <a:solidFill>
                  <a:srgbClr val="000000"/>
                </a:solidFill>
                <a:latin typeface="Times New Roman" panose="02020603050405020304" pitchFamily="18" charset="0"/>
              </a:rPr>
              <a:t>cât </a:t>
            </a:r>
            <a:r>
              <a:rPr lang="ro-RO" b="1" dirty="0">
                <a:solidFill>
                  <a:srgbClr val="000000"/>
                </a:solidFill>
                <a:latin typeface="Times New Roman" panose="02020603050405020304" pitchFamily="18" charset="0"/>
              </a:rPr>
              <a:t>a costat </a:t>
            </a:r>
            <a:r>
              <a:rPr lang="ro-RO" dirty="0">
                <a:solidFill>
                  <a:srgbClr val="000000"/>
                </a:solidFill>
                <a:latin typeface="Times New Roman" panose="02020603050405020304" pitchFamily="18" charset="0"/>
              </a:rPr>
              <a:t>materia primă pentru 100 de grame de miniprăjitură, la care au adăugat </a:t>
            </a:r>
            <a:r>
              <a:rPr lang="ro-RO" b="1" dirty="0">
                <a:solidFill>
                  <a:srgbClr val="000000"/>
                </a:solidFill>
                <a:latin typeface="Times New Roman" panose="02020603050405020304" pitchFamily="18" charset="0"/>
              </a:rPr>
              <a:t>manopera</a:t>
            </a:r>
            <a:r>
              <a:rPr lang="ro-RO" dirty="0">
                <a:solidFill>
                  <a:srgbClr val="000000"/>
                </a:solidFill>
                <a:latin typeface="Times New Roman" panose="02020603050405020304" pitchFamily="18" charset="0"/>
              </a:rPr>
              <a:t> și </a:t>
            </a:r>
            <a:r>
              <a:rPr lang="ro-RO" b="1" dirty="0">
                <a:solidFill>
                  <a:srgbClr val="000000"/>
                </a:solidFill>
                <a:latin typeface="Times New Roman" panose="02020603050405020304" pitchFamily="18" charset="0"/>
              </a:rPr>
              <a:t>profitul</a:t>
            </a:r>
            <a:r>
              <a:rPr lang="ro-RO" dirty="0">
                <a:solidFill>
                  <a:srgbClr val="000000"/>
                </a:solidFill>
                <a:latin typeface="Times New Roman" panose="02020603050405020304" pitchFamily="18" charset="0"/>
              </a:rPr>
              <a:t>, stabilind </a:t>
            </a:r>
            <a:r>
              <a:rPr lang="ro-RO" b="1" dirty="0">
                <a:solidFill>
                  <a:srgbClr val="000000"/>
                </a:solidFill>
                <a:latin typeface="Times New Roman" panose="02020603050405020304" pitchFamily="18" charset="0"/>
              </a:rPr>
              <a:t>prețul final 3 lei</a:t>
            </a:r>
            <a:r>
              <a:rPr lang="ro-RO" dirty="0">
                <a:solidFill>
                  <a:srgbClr val="000000"/>
                </a:solidFill>
                <a:latin typeface="Times New Roman" panose="02020603050405020304" pitchFamily="18" charset="0"/>
              </a:rPr>
              <a:t>.</a:t>
            </a:r>
            <a:endParaRPr lang="ro-RO" dirty="0"/>
          </a:p>
          <a:p>
            <a:pPr algn="just"/>
            <a:r>
              <a:rPr lang="ro-RO" dirty="0">
                <a:solidFill>
                  <a:srgbClr val="000000"/>
                </a:solidFill>
                <a:effectLst/>
              </a:rPr>
              <a:t>	</a:t>
            </a:r>
            <a:r>
              <a:rPr lang="en-US" dirty="0">
                <a:solidFill>
                  <a:srgbClr val="000000"/>
                </a:solidFill>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3" name="Picture 12">
            <a:extLst>
              <a:ext uri="{FF2B5EF4-FFF2-40B4-BE49-F238E27FC236}">
                <a16:creationId xmlns:a16="http://schemas.microsoft.com/office/drawing/2014/main" id="{B4245D2E-4C34-4017-BAC7-D1F579BEEE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485129">
            <a:off x="121920" y="3454953"/>
            <a:ext cx="3922265" cy="2206127"/>
          </a:xfrm>
          <a:prstGeom prst="rect">
            <a:avLst/>
          </a:prstGeom>
          <a:noFill/>
          <a:ln>
            <a:noFill/>
          </a:ln>
        </p:spPr>
      </p:pic>
      <p:pic>
        <p:nvPicPr>
          <p:cNvPr id="9" name="Picture 8">
            <a:extLst>
              <a:ext uri="{FF2B5EF4-FFF2-40B4-BE49-F238E27FC236}">
                <a16:creationId xmlns:a16="http://schemas.microsoft.com/office/drawing/2014/main" id="{BF7D96F8-140F-47FB-898E-E0384F0B3E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681215" y="849983"/>
            <a:ext cx="5071870" cy="2853019"/>
          </a:xfrm>
          <a:prstGeom prst="rect">
            <a:avLst/>
          </a:prstGeom>
          <a:noFill/>
          <a:ln>
            <a:noFill/>
          </a:ln>
        </p:spPr>
      </p:pic>
      <p:pic>
        <p:nvPicPr>
          <p:cNvPr id="1027" name="Picture 3" descr="C:\Users\Profesor\Desktop\4d33aaa3-f36c-42d9-bee1-19b77f347b5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730747">
            <a:off x="8563370" y="3036516"/>
            <a:ext cx="2275914" cy="4046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rofesor\Desktop\ea6115e8-f31c-4def-b413-8cded8f8ec6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17284">
            <a:off x="3742689" y="4278225"/>
            <a:ext cx="3786207" cy="21297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58CC6B7-6DEA-469D-A7BE-AD2BCF5772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4785" y="3276838"/>
            <a:ext cx="2006430" cy="1234726"/>
          </a:xfrm>
          <a:prstGeom prst="rect">
            <a:avLst/>
          </a:prstGeom>
        </p:spPr>
      </p:pic>
    </p:spTree>
    <p:extLst>
      <p:ext uri="{BB962C8B-B14F-4D97-AF65-F5344CB8AC3E}">
        <p14:creationId xmlns:p14="http://schemas.microsoft.com/office/powerpoint/2010/main" val="3880635322"/>
      </p:ext>
    </p:extLst>
  </p:cSld>
  <p:clrMapOvr>
    <a:masterClrMapping/>
  </p:clrMapOvr>
  <mc:AlternateContent xmlns:mc="http://schemas.openxmlformats.org/markup-compatibility/2006" xmlns:p14="http://schemas.microsoft.com/office/powerpoint/2010/main">
    <mc:Choice Requires="p14">
      <p:transition spd="slow" p14:dur="1200" advClick="0" advTm="20000">
        <p:dissolve/>
      </p:transition>
    </mc:Choice>
    <mc:Fallback xmlns="">
      <p:transition spd="slow" advClick="0" advTm="20000">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6320" y="1011936"/>
            <a:ext cx="6278880" cy="2031325"/>
          </a:xfrm>
          <a:prstGeom prst="rect">
            <a:avLst/>
          </a:prstGeom>
          <a:noFill/>
        </p:spPr>
        <p:txBody>
          <a:bodyPr wrap="square" rtlCol="0">
            <a:spAutoFit/>
          </a:bodyPr>
          <a:lstStyle/>
          <a:p>
            <a:r>
              <a:rPr lang="ro-RO"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Miercuri</a:t>
            </a:r>
            <a:r>
              <a:rPr lang="en-US" dirty="0">
                <a:solidFill>
                  <a:srgbClr val="000000"/>
                </a:solidFill>
                <a:latin typeface="Times New Roman" panose="02020603050405020304" pitchFamily="18" charset="0"/>
                <a:ea typeface="Calibri" panose="020F0502020204030204" pitchFamily="34" charset="0"/>
              </a:rPr>
              <a:t> au </a:t>
            </a:r>
            <a:r>
              <a:rPr lang="en-US" dirty="0" err="1">
                <a:solidFill>
                  <a:srgbClr val="000000"/>
                </a:solidFill>
                <a:latin typeface="Times New Roman" panose="02020603050405020304" pitchFamily="18" charset="0"/>
                <a:ea typeface="Calibri" panose="020F0502020204030204" pitchFamily="34" charset="0"/>
              </a:rPr>
              <a:t>fost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mari</a:t>
            </a:r>
            <a:r>
              <a:rPr lang="en-US" dirty="0">
                <a:solidFill>
                  <a:srgbClr val="000000"/>
                </a:solidFill>
                <a:latin typeface="Times New Roman" panose="02020603050405020304" pitchFamily="18" charset="0"/>
                <a:ea typeface="Calibri" panose="020F0502020204030204" pitchFamily="34" charset="0"/>
              </a:rPr>
              <a:t> </a:t>
            </a:r>
            <a:r>
              <a:rPr lang="en-US" b="1" dirty="0" err="1">
                <a:solidFill>
                  <a:srgbClr val="000000"/>
                </a:solidFill>
                <a:latin typeface="Times New Roman" panose="02020603050405020304" pitchFamily="18" charset="0"/>
                <a:ea typeface="Calibri" panose="020F0502020204030204" pitchFamily="34" charset="0"/>
              </a:rPr>
              <a:t>antreprenori</a:t>
            </a:r>
            <a:r>
              <a:rPr lang="en-US" dirty="0">
                <a:solidFill>
                  <a:srgbClr val="000000"/>
                </a:solidFill>
                <a:latin typeface="Times New Roman" panose="02020603050405020304" pitchFamily="18" charset="0"/>
                <a:ea typeface="Calibri" panose="020F0502020204030204" pitchFamily="34" charset="0"/>
              </a:rPr>
              <a:t>. Au </a:t>
            </a:r>
            <a:r>
              <a:rPr lang="en-US" dirty="0" err="1">
                <a:solidFill>
                  <a:srgbClr val="000000"/>
                </a:solidFill>
                <a:latin typeface="Times New Roman" panose="02020603050405020304" pitchFamily="18" charset="0"/>
                <a:ea typeface="Calibri" panose="020F0502020204030204" pitchFamily="34" charset="0"/>
              </a:rPr>
              <a:t>vizitat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pe</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rând</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instituțiile</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comunei</a:t>
            </a:r>
            <a:r>
              <a:rPr lang="en-US" dirty="0">
                <a:solidFill>
                  <a:srgbClr val="000000"/>
                </a:solidFill>
                <a:latin typeface="Times New Roman" panose="02020603050405020304" pitchFamily="18" charset="0"/>
                <a:ea typeface="Calibri" panose="020F0502020204030204" pitchFamily="34" charset="0"/>
              </a:rPr>
              <a:t> cu </a:t>
            </a:r>
            <a:r>
              <a:rPr lang="en-US" dirty="0" err="1">
                <a:solidFill>
                  <a:srgbClr val="000000"/>
                </a:solidFill>
                <a:latin typeface="Times New Roman" panose="02020603050405020304" pitchFamily="18" charset="0"/>
                <a:ea typeface="Calibri" panose="020F0502020204030204" pitchFamily="34" charset="0"/>
              </a:rPr>
              <a:t>produsele</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lor</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Iar</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cumpărătorii</a:t>
            </a:r>
            <a:r>
              <a:rPr lang="en-US" dirty="0">
                <a:solidFill>
                  <a:srgbClr val="000000"/>
                </a:solidFill>
                <a:latin typeface="Times New Roman" panose="02020603050405020304" pitchFamily="18" charset="0"/>
                <a:ea typeface="Calibri" panose="020F0502020204030204" pitchFamily="34" charset="0"/>
              </a:rPr>
              <a:t> nu au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întârziat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să</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apară</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Fiecare</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prăjitură</a:t>
            </a:r>
            <a:r>
              <a:rPr lang="en-US" b="1" i="1" dirty="0">
                <a:latin typeface="Times New Roman" panose="02020603050405020304" pitchFamily="18" charset="0"/>
                <a:ea typeface="Calibri" panose="020F0502020204030204" pitchFamily="34" charset="0"/>
              </a:rPr>
              <a:t> pe care </a:t>
            </a:r>
            <a:r>
              <a:rPr lang="en-US" b="1" i="1" dirty="0" err="1">
                <a:latin typeface="Times New Roman" panose="02020603050405020304" pitchFamily="18" charset="0"/>
                <a:ea typeface="Calibri" panose="020F0502020204030204" pitchFamily="34" charset="0"/>
              </a:rPr>
              <a:t>noi</a:t>
            </a:r>
            <a:r>
              <a:rPr lang="en-US" b="1" i="1" dirty="0">
                <a:latin typeface="Times New Roman" panose="02020603050405020304" pitchFamily="18" charset="0"/>
                <a:ea typeface="Calibri" panose="020F0502020204030204" pitchFamily="34" charset="0"/>
              </a:rPr>
              <a:t> o </a:t>
            </a:r>
            <a:r>
              <a:rPr lang="en-US" b="1" i="1" dirty="0" err="1">
                <a:latin typeface="Times New Roman" panose="02020603050405020304" pitchFamily="18" charset="0"/>
                <a:ea typeface="Calibri" panose="020F0502020204030204" pitchFamily="34" charset="0"/>
              </a:rPr>
              <a:t>vindem</a:t>
            </a:r>
            <a:r>
              <a:rPr lang="en-US" b="1" i="1" dirty="0">
                <a:latin typeface="Times New Roman" panose="02020603050405020304" pitchFamily="18" charset="0"/>
                <a:ea typeface="Calibri" panose="020F0502020204030204" pitchFamily="34" charset="0"/>
              </a:rPr>
              <a:t> are un </a:t>
            </a:r>
            <a:r>
              <a:rPr lang="en-US" b="1" i="1" dirty="0" err="1">
                <a:latin typeface="Times New Roman" panose="02020603050405020304" pitchFamily="18" charset="0"/>
                <a:ea typeface="Calibri" panose="020F0502020204030204" pitchFamily="34" charset="0"/>
              </a:rPr>
              <a:t>mesaj</a:t>
            </a:r>
            <a:r>
              <a:rPr lang="en-US" b="1" i="1" dirty="0">
                <a:latin typeface="Times New Roman" panose="02020603050405020304" pitchFamily="18" charset="0"/>
                <a:ea typeface="Calibri" panose="020F0502020204030204" pitchFamily="34" charset="0"/>
              </a:rPr>
              <a:t> special, are o </a:t>
            </a:r>
            <a:r>
              <a:rPr lang="en-US" b="1" i="1" dirty="0" err="1">
                <a:latin typeface="Times New Roman" panose="02020603050405020304" pitchFamily="18" charset="0"/>
                <a:ea typeface="Calibri" panose="020F0502020204030204" pitchFamily="34" charset="0"/>
              </a:rPr>
              <a:t>mulţumire</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pentru</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cei</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ce</a:t>
            </a:r>
            <a:r>
              <a:rPr lang="en-US" b="1" i="1" dirty="0">
                <a:latin typeface="Times New Roman" panose="02020603050405020304" pitchFamily="18" charset="0"/>
                <a:ea typeface="Calibri" panose="020F0502020204030204" pitchFamily="34" charset="0"/>
              </a:rPr>
              <a:t> o </a:t>
            </a:r>
            <a:r>
              <a:rPr lang="en-US" b="1" i="1" dirty="0" err="1">
                <a:latin typeface="Times New Roman" panose="02020603050405020304" pitchFamily="18" charset="0"/>
                <a:ea typeface="Calibri" panose="020F0502020204030204" pitchFamily="34" charset="0"/>
              </a:rPr>
              <a:t>cumpără</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şi</a:t>
            </a:r>
            <a:r>
              <a:rPr lang="en-US" b="1" i="1" dirty="0">
                <a:latin typeface="Times New Roman" panose="02020603050405020304" pitchFamily="18" charset="0"/>
                <a:ea typeface="Calibri" panose="020F0502020204030204" pitchFamily="34" charset="0"/>
              </a:rPr>
              <a:t> un mod de a le </a:t>
            </a:r>
            <a:r>
              <a:rPr lang="en-US" b="1" i="1" dirty="0" err="1">
                <a:latin typeface="Times New Roman" panose="02020603050405020304" pitchFamily="18" charset="0"/>
                <a:ea typeface="Calibri" panose="020F0502020204030204" pitchFamily="34" charset="0"/>
              </a:rPr>
              <a:t>spune</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că</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prin</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ceea</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ce</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noi</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facem</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şi</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ei</a:t>
            </a:r>
            <a:r>
              <a:rPr lang="en-US" b="1" i="1" dirty="0">
                <a:latin typeface="Times New Roman" panose="02020603050405020304" pitchFamily="18" charset="0"/>
                <a:ea typeface="Calibri" panose="020F0502020204030204" pitchFamily="34" charset="0"/>
              </a:rPr>
              <a:t> ne </a:t>
            </a:r>
            <a:r>
              <a:rPr lang="en-US" b="1" i="1" dirty="0" err="1">
                <a:latin typeface="Times New Roman" panose="02020603050405020304" pitchFamily="18" charset="0"/>
                <a:ea typeface="Calibri" panose="020F0502020204030204" pitchFamily="34" charset="0"/>
              </a:rPr>
              <a:t>ajută</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să</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ducem</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mai</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departe</a:t>
            </a:r>
            <a:r>
              <a:rPr lang="ro-RO" b="1" i="1" dirty="0">
                <a:latin typeface="Times New Roman" panose="02020603050405020304" pitchFamily="18" charset="0"/>
                <a:ea typeface="Calibri" panose="020F0502020204030204" pitchFamily="34" charset="0"/>
              </a:rPr>
              <a:t>,</a:t>
            </a:r>
            <a:r>
              <a:rPr lang="en-US" b="1" i="1" dirty="0">
                <a:latin typeface="Times New Roman" panose="02020603050405020304" pitchFamily="18" charset="0"/>
                <a:ea typeface="Calibri" panose="020F0502020204030204" pitchFamily="34" charset="0"/>
              </a:rPr>
              <a:t> au </a:t>
            </a:r>
            <a:r>
              <a:rPr lang="en-US" b="1" i="1" dirty="0" err="1">
                <a:latin typeface="Times New Roman" panose="02020603050405020304" pitchFamily="18" charset="0"/>
                <a:ea typeface="Calibri" panose="020F0502020204030204" pitchFamily="34" charset="0"/>
              </a:rPr>
              <a:t>făcut</a:t>
            </a:r>
            <a:r>
              <a:rPr lang="en-US" b="1" i="1" dirty="0">
                <a:latin typeface="Times New Roman" panose="02020603050405020304" pitchFamily="18" charset="0"/>
                <a:ea typeface="Calibri" panose="020F0502020204030204" pitchFamily="34" charset="0"/>
              </a:rPr>
              <a:t> o </a:t>
            </a:r>
            <a:r>
              <a:rPr lang="en-US" b="1" i="1" dirty="0" err="1">
                <a:latin typeface="Times New Roman" panose="02020603050405020304" pitchFamily="18" charset="0"/>
                <a:ea typeface="Calibri" panose="020F0502020204030204" pitchFamily="34" charset="0"/>
              </a:rPr>
              <a:t>faptă</a:t>
            </a:r>
            <a:r>
              <a:rPr lang="en-US" b="1" i="1" dirty="0">
                <a:latin typeface="Times New Roman" panose="02020603050405020304" pitchFamily="18" charset="0"/>
                <a:ea typeface="Calibri" panose="020F0502020204030204" pitchFamily="34" charset="0"/>
              </a:rPr>
              <a:t> </a:t>
            </a:r>
            <a:r>
              <a:rPr lang="en-US" b="1" i="1" dirty="0" err="1">
                <a:latin typeface="Times New Roman" panose="02020603050405020304" pitchFamily="18" charset="0"/>
                <a:ea typeface="Calibri" panose="020F0502020204030204" pitchFamily="34" charset="0"/>
              </a:rPr>
              <a:t>bună</a:t>
            </a:r>
            <a:r>
              <a:rPr lang="en-US" b="1" i="1"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spune</a:t>
            </a:r>
            <a:r>
              <a:rPr lang="en-US" b="1" i="1" dirty="0"/>
              <a:t> </a:t>
            </a:r>
            <a:r>
              <a:rPr lang="en-US" dirty="0" err="1"/>
              <a:t>doamna</a:t>
            </a:r>
            <a:r>
              <a:rPr lang="en-US" dirty="0"/>
              <a:t> </a:t>
            </a:r>
            <a:r>
              <a:rPr lang="en-US" dirty="0" err="1"/>
              <a:t>profesor</a:t>
            </a:r>
            <a:r>
              <a:rPr lang="en-US" dirty="0"/>
              <a:t> Filip Veronica Nicoleta</a:t>
            </a:r>
            <a:r>
              <a:rPr lang="ro-RO" dirty="0"/>
              <a:t>.</a:t>
            </a:r>
            <a:endParaRPr lang="en-US" dirty="0"/>
          </a:p>
        </p:txBody>
      </p:sp>
      <p:pic>
        <p:nvPicPr>
          <p:cNvPr id="8" name="Picture 7">
            <a:extLst>
              <a:ext uri="{FF2B5EF4-FFF2-40B4-BE49-F238E27FC236}">
                <a16:creationId xmlns:a16="http://schemas.microsoft.com/office/drawing/2014/main" id="{C58CC6B7-6DEA-469D-A7BE-AD2BCF577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656" y="5314974"/>
            <a:ext cx="1813996" cy="1116305"/>
          </a:xfrm>
          <a:prstGeom prst="rect">
            <a:avLst/>
          </a:prstGeom>
        </p:spPr>
      </p:pic>
      <p:sp>
        <p:nvSpPr>
          <p:cNvPr id="2" name="Heart 1">
            <a:extLst>
              <a:ext uri="{FF2B5EF4-FFF2-40B4-BE49-F238E27FC236}">
                <a16:creationId xmlns:a16="http://schemas.microsoft.com/office/drawing/2014/main" id="{7D2894BB-73F7-4672-9381-A91CC14E76D9}"/>
              </a:ext>
            </a:extLst>
          </p:cNvPr>
          <p:cNvSpPr/>
          <p:nvPr/>
        </p:nvSpPr>
        <p:spPr>
          <a:xfrm>
            <a:off x="9084623" y="908530"/>
            <a:ext cx="71252" cy="47501"/>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9D865B-42E7-4202-A59B-511403A7E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604" y="525323"/>
            <a:ext cx="4128165" cy="2333029"/>
          </a:xfrm>
          <a:prstGeom prst="rect">
            <a:avLst/>
          </a:prstGeom>
        </p:spPr>
      </p:pic>
      <p:pic>
        <p:nvPicPr>
          <p:cNvPr id="11" name="Picture 10">
            <a:extLst>
              <a:ext uri="{FF2B5EF4-FFF2-40B4-BE49-F238E27FC236}">
                <a16:creationId xmlns:a16="http://schemas.microsoft.com/office/drawing/2014/main" id="{820DE467-C685-426D-B885-740A53ED6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99" y="3340608"/>
            <a:ext cx="3552773" cy="1845678"/>
          </a:xfrm>
          <a:prstGeom prst="rect">
            <a:avLst/>
          </a:prstGeom>
        </p:spPr>
      </p:pic>
      <p:pic>
        <p:nvPicPr>
          <p:cNvPr id="13" name="Picture 12">
            <a:extLst>
              <a:ext uri="{FF2B5EF4-FFF2-40B4-BE49-F238E27FC236}">
                <a16:creationId xmlns:a16="http://schemas.microsoft.com/office/drawing/2014/main" id="{F37CFF8D-84AA-4D95-AB07-24057CCD7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038" y="3150086"/>
            <a:ext cx="2533650" cy="3380290"/>
          </a:xfrm>
          <a:prstGeom prst="rect">
            <a:avLst/>
          </a:prstGeom>
        </p:spPr>
      </p:pic>
      <p:pic>
        <p:nvPicPr>
          <p:cNvPr id="15" name="Picture 14">
            <a:extLst>
              <a:ext uri="{FF2B5EF4-FFF2-40B4-BE49-F238E27FC236}">
                <a16:creationId xmlns:a16="http://schemas.microsoft.com/office/drawing/2014/main" id="{8CC793BB-1F86-4191-9246-37B4AE06DF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9048" y="3149001"/>
            <a:ext cx="4867275" cy="3381375"/>
          </a:xfrm>
          <a:prstGeom prst="rect">
            <a:avLst/>
          </a:prstGeom>
        </p:spPr>
      </p:pic>
    </p:spTree>
    <p:extLst>
      <p:ext uri="{BB962C8B-B14F-4D97-AF65-F5344CB8AC3E}">
        <p14:creationId xmlns:p14="http://schemas.microsoft.com/office/powerpoint/2010/main" val="3642375135"/>
      </p:ext>
    </p:extLst>
  </p:cSld>
  <p:clrMapOvr>
    <a:masterClrMapping/>
  </p:clrMapOvr>
  <mc:AlternateContent xmlns:mc="http://schemas.openxmlformats.org/markup-compatibility/2006" xmlns:p14="http://schemas.microsoft.com/office/powerpoint/2010/main">
    <mc:Choice Requires="p14">
      <p:transition spd="slow" p14:dur="1500" advClick="0" advTm="17000">
        <p14:window dir="vert"/>
      </p:transition>
    </mc:Choice>
    <mc:Fallback xmlns="">
      <p:transition spd="slow" advClick="0" advTm="1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952" y="256032"/>
            <a:ext cx="6534912" cy="3693319"/>
          </a:xfrm>
          <a:prstGeom prst="rect">
            <a:avLst/>
          </a:prstGeom>
          <a:noFill/>
        </p:spPr>
        <p:txBody>
          <a:bodyPr wrap="square" rtlCol="0">
            <a:spAutoFit/>
          </a:bodyPr>
          <a:lstStyle/>
          <a:p>
            <a:pPr algn="just"/>
            <a:r>
              <a:rPr lang="ro-RO" dirty="0"/>
              <a:t>	</a:t>
            </a:r>
            <a:r>
              <a:rPr lang="ro-RO" dirty="0">
                <a:latin typeface="Times New Roman" pitchFamily="18" charset="0"/>
                <a:cs typeface="Times New Roman" pitchFamily="18" charset="0"/>
              </a:rPr>
              <a:t>La finalul </a:t>
            </a:r>
            <a:r>
              <a:rPr lang="ro-RO" b="1" dirty="0">
                <a:latin typeface="Times New Roman" pitchFamily="18" charset="0"/>
                <a:cs typeface="Times New Roman" pitchFamily="18" charset="0"/>
              </a:rPr>
              <a:t>acțiunii antreprenoriale</a:t>
            </a:r>
            <a:r>
              <a:rPr lang="ro-RO" dirty="0">
                <a:latin typeface="Times New Roman" pitchFamily="18" charset="0"/>
                <a:cs typeface="Times New Roman" pitchFamily="18" charset="0"/>
              </a:rPr>
              <a:t>, fiecare echipă și-a numărat bănuții obținuți din </a:t>
            </a:r>
            <a:r>
              <a:rPr lang="ro-RO" b="1" dirty="0">
                <a:latin typeface="Times New Roman" pitchFamily="18" charset="0"/>
                <a:cs typeface="Times New Roman" pitchFamily="18" charset="0"/>
              </a:rPr>
              <a:t>vânzări și donații</a:t>
            </a:r>
            <a:r>
              <a:rPr lang="ro-RO" dirty="0">
                <a:latin typeface="Times New Roman" pitchFamily="18" charset="0"/>
                <a:cs typeface="Times New Roman" pitchFamily="18" charset="0"/>
              </a:rPr>
              <a:t>, </a:t>
            </a:r>
            <a:r>
              <a:rPr lang="ro-RO" b="1" dirty="0">
                <a:latin typeface="Times New Roman" pitchFamily="18" charset="0"/>
                <a:cs typeface="Times New Roman" pitchFamily="18" charset="0"/>
              </a:rPr>
              <a:t>soldul</a:t>
            </a:r>
            <a:r>
              <a:rPr lang="ro-RO" dirty="0">
                <a:latin typeface="Times New Roman" pitchFamily="18" charset="0"/>
                <a:cs typeface="Times New Roman" pitchFamily="18" charset="0"/>
              </a:rPr>
              <a:t> final fiind 3615,5 lei.</a:t>
            </a:r>
          </a:p>
          <a:p>
            <a:pPr algn="just"/>
            <a:r>
              <a:rPr lang="ro-RO" dirty="0">
                <a:latin typeface="Times New Roman" pitchFamily="18" charset="0"/>
                <a:cs typeface="Times New Roman" pitchFamily="18" charset="0"/>
              </a:rPr>
              <a:t>	Joi, 24 martie, toți </a:t>
            </a:r>
            <a:r>
              <a:rPr lang="ro-RO" b="1" dirty="0">
                <a:latin typeface="Times New Roman" pitchFamily="18" charset="0"/>
                <a:cs typeface="Times New Roman" pitchFamily="18" charset="0"/>
              </a:rPr>
              <a:t>voluntarii</a:t>
            </a:r>
            <a:r>
              <a:rPr lang="ro-RO" dirty="0">
                <a:latin typeface="Times New Roman" pitchFamily="18" charset="0"/>
                <a:cs typeface="Times New Roman" pitchFamily="18" charset="0"/>
              </a:rPr>
              <a:t> au vizitat </a:t>
            </a:r>
            <a:r>
              <a:rPr lang="ro-RO" b="1" dirty="0">
                <a:latin typeface="Times New Roman" pitchFamily="18" charset="0"/>
                <a:cs typeface="Times New Roman" pitchFamily="18" charset="0"/>
              </a:rPr>
              <a:t>Agenția CEC BANK HĂLMAGIU, </a:t>
            </a:r>
            <a:r>
              <a:rPr lang="ro-RO" dirty="0">
                <a:latin typeface="Times New Roman" pitchFamily="18" charset="0"/>
                <a:cs typeface="Times New Roman" pitchFamily="18" charset="0"/>
              </a:rPr>
              <a:t>pentru a depune banii în contul Asociației PRAEDU, Chișineu Criș, județul Arad, care va trimite la Cernăuți medicamente , mâncare pentru copii 1-3 ani, alimente. </a:t>
            </a:r>
          </a:p>
          <a:p>
            <a:pPr algn="just"/>
            <a:r>
              <a:rPr lang="ro-RO" dirty="0">
                <a:latin typeface="Times New Roman" pitchFamily="18" charset="0"/>
                <a:cs typeface="Times New Roman" pitchFamily="18" charset="0"/>
              </a:rPr>
              <a:t>	Aici copiii și-au îmbogățit și valorificat cunoștințele de educație financiară. Au observat direct cum funcționează un </a:t>
            </a:r>
            <a:r>
              <a:rPr lang="ro-RO" b="1" dirty="0">
                <a:latin typeface="Times New Roman" pitchFamily="18" charset="0"/>
                <a:cs typeface="Times New Roman" pitchFamily="18" charset="0"/>
              </a:rPr>
              <a:t>ATM,</a:t>
            </a:r>
            <a:r>
              <a:rPr lang="ro-RO" dirty="0">
                <a:latin typeface="Times New Roman" pitchFamily="18" charset="0"/>
                <a:cs typeface="Times New Roman" pitchFamily="18" charset="0"/>
              </a:rPr>
              <a:t> cum se pot depune </a:t>
            </a:r>
            <a:r>
              <a:rPr lang="ro-RO" b="1" dirty="0">
                <a:latin typeface="Times New Roman" pitchFamily="18" charset="0"/>
                <a:cs typeface="Times New Roman" pitchFamily="18" charset="0"/>
              </a:rPr>
              <a:t>bani la bancă </a:t>
            </a:r>
            <a:r>
              <a:rPr lang="ro-RO" dirty="0">
                <a:latin typeface="Times New Roman" pitchFamily="18" charset="0"/>
                <a:cs typeface="Times New Roman" pitchFamily="18" charset="0"/>
              </a:rPr>
              <a:t>(prin </a:t>
            </a:r>
            <a:r>
              <a:rPr lang="ro-RO" b="1" dirty="0">
                <a:latin typeface="Times New Roman" pitchFamily="18" charset="0"/>
                <a:cs typeface="Times New Roman" pitchFamily="18" charset="0"/>
              </a:rPr>
              <a:t>Ordin de Plată </a:t>
            </a:r>
            <a:r>
              <a:rPr lang="ro-RO" dirty="0">
                <a:latin typeface="Times New Roman" pitchFamily="18" charset="0"/>
                <a:cs typeface="Times New Roman" pitchFamily="18" charset="0"/>
              </a:rPr>
              <a:t>sau prin </a:t>
            </a:r>
            <a:r>
              <a:rPr lang="ro-RO" b="1" dirty="0">
                <a:latin typeface="Times New Roman" pitchFamily="18" charset="0"/>
                <a:cs typeface="Times New Roman" pitchFamily="18" charset="0"/>
              </a:rPr>
              <a:t>Mobile Banking</a:t>
            </a:r>
            <a:r>
              <a:rPr lang="ro-RO" dirty="0">
                <a:latin typeface="Times New Roman" pitchFamily="18" charset="0"/>
                <a:cs typeface="Times New Roman" pitchFamily="18" charset="0"/>
              </a:rPr>
              <a:t>), ce este o </a:t>
            </a:r>
            <a:r>
              <a:rPr lang="ro-RO" b="1" dirty="0">
                <a:latin typeface="Times New Roman" pitchFamily="18" charset="0"/>
                <a:cs typeface="Times New Roman" pitchFamily="18" charset="0"/>
              </a:rPr>
              <a:t>tranzacție bancară </a:t>
            </a:r>
            <a:r>
              <a:rPr lang="ro-RO" dirty="0">
                <a:latin typeface="Times New Roman" pitchFamily="18" charset="0"/>
                <a:cs typeface="Times New Roman" pitchFamily="18" charset="0"/>
              </a:rPr>
              <a:t>și în ce condiții de securitate se efectuează.</a:t>
            </a:r>
          </a:p>
          <a:p>
            <a:pPr algn="just"/>
            <a:r>
              <a:rPr lang="ro-RO"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3074" name="Picture 2" descr="C:\Users\Profesor\Desktop\2294169f-c8d6-4121-8fd7-7127a28ba88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87" y="4013961"/>
            <a:ext cx="3655961" cy="20564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rofesor\Desktop\a5d0d13c-870b-44e3-9d71-7b0b18aa8c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6550" y="444578"/>
            <a:ext cx="2159984" cy="28799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rofesor\Desktop\c2e18fcc-6960-4f06-93a4-8f7555c0a8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7222" y="444578"/>
            <a:ext cx="2229612" cy="29728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rofesor\Desktop\85d2cede-bf0f-42ac-a822-54fd31e7cad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169838" y="2637791"/>
            <a:ext cx="2121088" cy="377082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Profesor\Desktop\b595269c-75d3-4cbb-99d4-d603121dbcf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3536" y="3462658"/>
            <a:ext cx="1776984" cy="31590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58CC6B7-6DEA-469D-A7BE-AD2BCF5772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9951" y="4995816"/>
            <a:ext cx="2257271" cy="1389090"/>
          </a:xfrm>
          <a:prstGeom prst="rect">
            <a:avLst/>
          </a:prstGeom>
        </p:spPr>
      </p:pic>
    </p:spTree>
    <p:extLst>
      <p:ext uri="{BB962C8B-B14F-4D97-AF65-F5344CB8AC3E}">
        <p14:creationId xmlns:p14="http://schemas.microsoft.com/office/powerpoint/2010/main" val="191392816"/>
      </p:ext>
    </p:extLst>
  </p:cSld>
  <p:clrMapOvr>
    <a:masterClrMapping/>
  </p:clrMapOvr>
  <mc:AlternateContent xmlns:mc="http://schemas.openxmlformats.org/markup-compatibility/2006" xmlns:p14="http://schemas.microsoft.com/office/powerpoint/2010/main">
    <mc:Choice Requires="p14">
      <p:transition spd="slow" p14:dur="1300" advClick="0" advTm="29000">
        <p14:pan dir="u"/>
      </p:transition>
    </mc:Choice>
    <mc:Fallback xmlns="">
      <p:transition spd="slow" advClick="0" advTm="29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 y="1231392"/>
            <a:ext cx="5730240" cy="3693319"/>
          </a:xfrm>
          <a:prstGeom prst="rect">
            <a:avLst/>
          </a:prstGeom>
          <a:noFill/>
        </p:spPr>
        <p:txBody>
          <a:bodyPr wrap="square" rtlCol="0">
            <a:spAutoFit/>
          </a:bodyPr>
          <a:lstStyle/>
          <a:p>
            <a:pPr algn="just"/>
            <a:r>
              <a:rPr lang="ro-RO" dirty="0">
                <a:latin typeface="Times New Roman" pitchFamily="18" charset="0"/>
                <a:cs typeface="Times New Roman" pitchFamily="18" charset="0"/>
              </a:rPr>
              <a:t> 	,,</a:t>
            </a:r>
            <a:r>
              <a:rPr lang="vi-VN" i="1" dirty="0">
                <a:latin typeface="Times New Roman" pitchFamily="18" charset="0"/>
                <a:cs typeface="Times New Roman" pitchFamily="18" charset="0"/>
              </a:rPr>
              <a:t>A fost o experiență plăcută și educativă din care am putut învăța lucruri noi și interesante care ar putea să ne ajute în viitor dar și în prezent. Abia aștept să repetăm această experiență</a:t>
            </a:r>
            <a:r>
              <a:rPr lang="ro-RO" i="1" dirty="0">
                <a:latin typeface="Times New Roman" pitchFamily="18" charset="0"/>
                <a:cs typeface="Times New Roman" pitchFamily="18" charset="0"/>
              </a:rPr>
              <a:t>!” </a:t>
            </a:r>
            <a:r>
              <a:rPr lang="ro-RO" dirty="0">
                <a:latin typeface="Times New Roman" pitchFamily="18" charset="0"/>
                <a:cs typeface="Times New Roman" pitchFamily="18" charset="0"/>
              </a:rPr>
              <a:t>mărturisește Andrei Sfatcău, elev în clasa a IV-a.</a:t>
            </a:r>
          </a:p>
          <a:p>
            <a:pPr algn="just"/>
            <a:endParaRPr lang="ro-RO" dirty="0">
              <a:latin typeface="Times New Roman" pitchFamily="18" charset="0"/>
              <a:cs typeface="Times New Roman" pitchFamily="18" charset="0"/>
            </a:endParaRPr>
          </a:p>
          <a:p>
            <a:pPr algn="just"/>
            <a:r>
              <a:rPr lang="ro-RO" dirty="0">
                <a:latin typeface="Times New Roman" pitchFamily="18" charset="0"/>
                <a:cs typeface="Times New Roman" pitchFamily="18" charset="0"/>
              </a:rPr>
              <a:t>	 </a:t>
            </a:r>
            <a:r>
              <a:rPr lang="it-IT" dirty="0">
                <a:latin typeface="Times New Roman" pitchFamily="18" charset="0"/>
                <a:cs typeface="Times New Roman" pitchFamily="18" charset="0"/>
              </a:rPr>
              <a:t>PROIECT</a:t>
            </a:r>
            <a:r>
              <a:rPr lang="ro-RO" dirty="0">
                <a:latin typeface="Times New Roman" pitchFamily="18" charset="0"/>
                <a:cs typeface="Times New Roman" pitchFamily="18" charset="0"/>
              </a:rPr>
              <a:t>UL</a:t>
            </a:r>
            <a:r>
              <a:rPr lang="it-IT" dirty="0">
                <a:latin typeface="Times New Roman" pitchFamily="18" charset="0"/>
                <a:cs typeface="Times New Roman" pitchFamily="18" charset="0"/>
              </a:rPr>
              <a:t> DE VOLUNTARIAT</a:t>
            </a:r>
            <a:r>
              <a:rPr lang="ro-RO" dirty="0">
                <a:latin typeface="Times New Roman" pitchFamily="18" charset="0"/>
                <a:cs typeface="Times New Roman" pitchFamily="18" charset="0"/>
              </a:rPr>
              <a:t> </a:t>
            </a:r>
            <a:r>
              <a:rPr lang="it-IT" dirty="0">
                <a:latin typeface="Times New Roman" pitchFamily="18" charset="0"/>
                <a:cs typeface="Times New Roman" pitchFamily="18" charset="0"/>
              </a:rPr>
              <a:t>,,INIMI MARI ÎN PIEPTURI MICI – ALĂTURI DE UCRAINA"</a:t>
            </a:r>
            <a:r>
              <a:rPr lang="ro-RO" dirty="0">
                <a:latin typeface="Times New Roman" pitchFamily="18" charset="0"/>
                <a:cs typeface="Times New Roman" pitchFamily="18" charset="0"/>
              </a:rPr>
              <a:t> a fost diseminat pe </a:t>
            </a:r>
            <a:r>
              <a:rPr lang="ro-RO" b="1" i="1" dirty="0">
                <a:latin typeface="Times New Roman" pitchFamily="18" charset="0"/>
                <a:cs typeface="Times New Roman" pitchFamily="18" charset="0"/>
              </a:rPr>
              <a:t>pagina de Facebook </a:t>
            </a:r>
            <a:r>
              <a:rPr lang="ro-RO" dirty="0">
                <a:latin typeface="Times New Roman" pitchFamily="18" charset="0"/>
                <a:cs typeface="Times New Roman" pitchFamily="18" charset="0"/>
              </a:rPr>
              <a:t>a Primăriei Comunei Hălmagiu </a:t>
            </a:r>
            <a:r>
              <a:rPr lang="ro-RO" u="sng" dirty="0">
                <a:solidFill>
                  <a:srgbClr val="002060"/>
                </a:solidFill>
                <a:latin typeface="Times New Roman" panose="02020603050405020304" pitchFamily="18" charset="0"/>
                <a:ea typeface="Calibri" panose="020F0502020204030204" pitchFamily="34" charset="0"/>
                <a:hlinkClick r:id="rId2"/>
              </a:rPr>
              <a:t>https://www.facebook.com/halmagiu.comuna.3</a:t>
            </a:r>
            <a:r>
              <a:rPr lang="ro-RO" dirty="0">
                <a:solidFill>
                  <a:srgbClr val="002060"/>
                </a:solidFill>
                <a:latin typeface="Times New Roman" pitchFamily="18" charset="0"/>
                <a:cs typeface="Times New Roman" pitchFamily="18" charset="0"/>
              </a:rPr>
              <a:t> </a:t>
            </a:r>
            <a:r>
              <a:rPr lang="ro-RO" dirty="0">
                <a:latin typeface="Times New Roman" pitchFamily="18" charset="0"/>
                <a:cs typeface="Times New Roman" pitchFamily="18" charset="0"/>
              </a:rPr>
              <a:t>și în Numărul 5 al revistei ,,</a:t>
            </a:r>
            <a:r>
              <a:rPr lang="ro-RO" b="1" i="1" dirty="0">
                <a:latin typeface="Times New Roman" pitchFamily="18" charset="0"/>
                <a:cs typeface="Times New Roman" pitchFamily="18" charset="0"/>
              </a:rPr>
              <a:t>Pe calea Crișului</a:t>
            </a:r>
            <a:r>
              <a:rPr lang="ro-RO" dirty="0">
                <a:latin typeface="Times New Roman" pitchFamily="18" charset="0"/>
                <a:cs typeface="Times New Roman" pitchFamily="18" charset="0"/>
              </a:rPr>
              <a:t>” editată de Școala Gimnazială Vața-de-Jos, județul Hunedoara.</a:t>
            </a:r>
          </a:p>
          <a:p>
            <a:pPr algn="just"/>
            <a:endParaRPr lang="ro-RO" dirty="0">
              <a:latin typeface="Times New Roman" pitchFamily="18" charset="0"/>
              <a:cs typeface="Times New Roman" pitchFamily="18" charset="0"/>
            </a:endParaRPr>
          </a:p>
        </p:txBody>
      </p:sp>
      <p:pic>
        <p:nvPicPr>
          <p:cNvPr id="5122" name="Picture 2" descr="C:\Users\Profesor\Desktop\729af552-611a-4f3d-bbc0-bd430f0cad54.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54438" y="0"/>
            <a:ext cx="560494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8CC6B7-6DEA-469D-A7BE-AD2BCF577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59" y="4994734"/>
            <a:ext cx="2215515" cy="1363394"/>
          </a:xfrm>
          <a:prstGeom prst="rect">
            <a:avLst/>
          </a:prstGeom>
        </p:spPr>
      </p:pic>
    </p:spTree>
    <p:extLst>
      <p:ext uri="{BB962C8B-B14F-4D97-AF65-F5344CB8AC3E}">
        <p14:creationId xmlns:p14="http://schemas.microsoft.com/office/powerpoint/2010/main" val="1454075403"/>
      </p:ext>
    </p:extLst>
  </p:cSld>
  <p:clrMapOvr>
    <a:masterClrMapping/>
  </p:clrMapOvr>
  <p:transition spd="slow" advClick="0" advTm="18000">
    <p:wheel spokes="1"/>
  </p:transition>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253</TotalTime>
  <Words>955</Words>
  <Application>Microsoft Office PowerPoint</Application>
  <PresentationFormat>Widescreen</PresentationFormat>
  <Paragraphs>57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Georgia</vt:lpstr>
      <vt:lpstr>Lucida Sans Unicode</vt:lpstr>
      <vt:lpstr>Symbol</vt:lpstr>
      <vt:lpstr>Times New Roman</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filip</dc:creator>
  <cp:lastModifiedBy>veronica filip</cp:lastModifiedBy>
  <cp:revision>28</cp:revision>
  <dcterms:created xsi:type="dcterms:W3CDTF">2022-03-23T19:24:45Z</dcterms:created>
  <dcterms:modified xsi:type="dcterms:W3CDTF">2022-03-25T19:45:35Z</dcterms:modified>
</cp:coreProperties>
</file>