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1" r:id="rId17"/>
    <p:sldId id="270"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A07112D-5BAB-4107-A95F-EF04E8C7E6AA}" type="datetimeFigureOut">
              <a:rPr lang="en-US" smtClean="0"/>
              <a:pPr/>
              <a:t>12/29/2021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A7AFE2D-9A4D-4D48-A661-E15A9F9D39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07112D-5BAB-4107-A95F-EF04E8C7E6AA}"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AFE2D-9A4D-4D48-A661-E15A9F9D39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07112D-5BAB-4107-A95F-EF04E8C7E6AA}"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AFE2D-9A4D-4D48-A661-E15A9F9D39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A07112D-5BAB-4107-A95F-EF04E8C7E6AA}" type="datetimeFigureOut">
              <a:rPr lang="en-US" smtClean="0"/>
              <a:pPr/>
              <a:t>12/29/2021</a:t>
            </a:fld>
            <a:endParaRPr lang="en-US"/>
          </a:p>
        </p:txBody>
      </p:sp>
      <p:sp>
        <p:nvSpPr>
          <p:cNvPr id="9" name="Slide Number Placeholder 8"/>
          <p:cNvSpPr>
            <a:spLocks noGrp="1"/>
          </p:cNvSpPr>
          <p:nvPr>
            <p:ph type="sldNum" sz="quarter" idx="15"/>
          </p:nvPr>
        </p:nvSpPr>
        <p:spPr/>
        <p:txBody>
          <a:bodyPr rtlCol="0"/>
          <a:lstStyle/>
          <a:p>
            <a:fld id="{CA7AFE2D-9A4D-4D48-A661-E15A9F9D398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A07112D-5BAB-4107-A95F-EF04E8C7E6AA}" type="datetimeFigureOut">
              <a:rPr lang="en-US" smtClean="0"/>
              <a:pPr/>
              <a:t>12/29/2021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A7AFE2D-9A4D-4D48-A661-E15A9F9D39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A07112D-5BAB-4107-A95F-EF04E8C7E6AA}" type="datetimeFigureOut">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AFE2D-9A4D-4D48-A661-E15A9F9D398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A07112D-5BAB-4107-A95F-EF04E8C7E6AA}" type="datetimeFigureOut">
              <a:rPr lang="en-US" smtClean="0"/>
              <a:pPr/>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AFE2D-9A4D-4D48-A661-E15A9F9D398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A07112D-5BAB-4107-A95F-EF04E8C7E6AA}" type="datetimeFigureOut">
              <a:rPr lang="en-US" smtClean="0"/>
              <a:pPr/>
              <a:t>12/29/2021</a:t>
            </a:fld>
            <a:endParaRPr lang="en-US"/>
          </a:p>
        </p:txBody>
      </p:sp>
      <p:sp>
        <p:nvSpPr>
          <p:cNvPr id="7" name="Slide Number Placeholder 6"/>
          <p:cNvSpPr>
            <a:spLocks noGrp="1"/>
          </p:cNvSpPr>
          <p:nvPr>
            <p:ph type="sldNum" sz="quarter" idx="11"/>
          </p:nvPr>
        </p:nvSpPr>
        <p:spPr/>
        <p:txBody>
          <a:bodyPr rtlCol="0"/>
          <a:lstStyle/>
          <a:p>
            <a:fld id="{CA7AFE2D-9A4D-4D48-A661-E15A9F9D398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7112D-5BAB-4107-A95F-EF04E8C7E6AA}" type="datetimeFigureOut">
              <a:rPr lang="en-US" smtClean="0"/>
              <a:pPr/>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AFE2D-9A4D-4D48-A661-E15A9F9D39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A07112D-5BAB-4107-A95F-EF04E8C7E6AA}" type="datetimeFigureOut">
              <a:rPr lang="en-US" smtClean="0"/>
              <a:pPr/>
              <a:t>12/29/2021</a:t>
            </a:fld>
            <a:endParaRPr lang="en-US"/>
          </a:p>
        </p:txBody>
      </p:sp>
      <p:sp>
        <p:nvSpPr>
          <p:cNvPr id="22" name="Slide Number Placeholder 21"/>
          <p:cNvSpPr>
            <a:spLocks noGrp="1"/>
          </p:cNvSpPr>
          <p:nvPr>
            <p:ph type="sldNum" sz="quarter" idx="15"/>
          </p:nvPr>
        </p:nvSpPr>
        <p:spPr/>
        <p:txBody>
          <a:bodyPr rtlCol="0"/>
          <a:lstStyle/>
          <a:p>
            <a:fld id="{CA7AFE2D-9A4D-4D48-A661-E15A9F9D398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A07112D-5BAB-4107-A95F-EF04E8C7E6AA}" type="datetimeFigureOut">
              <a:rPr lang="en-US" smtClean="0"/>
              <a:pPr/>
              <a:t>12/29/2021</a:t>
            </a:fld>
            <a:endParaRPr lang="en-US"/>
          </a:p>
        </p:txBody>
      </p:sp>
      <p:sp>
        <p:nvSpPr>
          <p:cNvPr id="18" name="Slide Number Placeholder 17"/>
          <p:cNvSpPr>
            <a:spLocks noGrp="1"/>
          </p:cNvSpPr>
          <p:nvPr>
            <p:ph type="sldNum" sz="quarter" idx="11"/>
          </p:nvPr>
        </p:nvSpPr>
        <p:spPr/>
        <p:txBody>
          <a:bodyPr rtlCol="0"/>
          <a:lstStyle/>
          <a:p>
            <a:fld id="{CA7AFE2D-9A4D-4D48-A661-E15A9F9D398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A07112D-5BAB-4107-A95F-EF04E8C7E6AA}" type="datetimeFigureOut">
              <a:rPr lang="en-US" smtClean="0"/>
              <a:pPr/>
              <a:t>12/29/2021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7AFE2D-9A4D-4D48-A661-E15A9F9D39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ro-RO" sz="3600" b="1" dirty="0"/>
              <a:t>ACTIVITATE OPŢIONALĂ</a:t>
            </a:r>
            <a:r>
              <a:rPr lang="en-US" b="1" dirty="0"/>
              <a:t/>
            </a:r>
            <a:br>
              <a:rPr lang="en-US" b="1" dirty="0"/>
            </a:br>
            <a:r>
              <a:rPr lang="ro-RO" b="1" dirty="0" smtClean="0">
                <a:solidFill>
                  <a:srgbClr val="FF0000"/>
                </a:solidFill>
              </a:rPr>
              <a:t>EDUCAŢIE  FINANCIARĂ  </a:t>
            </a:r>
            <a:br>
              <a:rPr lang="ro-RO" b="1" dirty="0" smtClean="0">
                <a:solidFill>
                  <a:srgbClr val="FF0000"/>
                </a:solidFill>
              </a:rPr>
            </a:br>
            <a:r>
              <a:rPr lang="ro-RO" b="1" dirty="0" smtClean="0">
                <a:solidFill>
                  <a:srgbClr val="FF0000"/>
                </a:solidFill>
              </a:rPr>
              <a:t>PRIN  JOC</a:t>
            </a:r>
            <a:r>
              <a:rPr lang="en-US" b="1" dirty="0"/>
              <a:t/>
            </a:r>
            <a:br>
              <a:rPr lang="en-US" b="1" dirty="0"/>
            </a:br>
            <a:r>
              <a:rPr lang="ro-RO" b="1" dirty="0"/>
              <a:t> </a:t>
            </a:r>
            <a:r>
              <a:rPr lang="en-US" dirty="0"/>
              <a:t/>
            </a:r>
            <a:br>
              <a:rPr lang="en-US" dirty="0"/>
            </a:br>
            <a:r>
              <a:rPr lang="ro-RO" dirty="0"/>
              <a:t> </a:t>
            </a:r>
            <a:r>
              <a:rPr lang="en-US" dirty="0"/>
              <a:t/>
            </a:r>
            <a:br>
              <a:rPr lang="en-US" dirty="0"/>
            </a:br>
            <a:r>
              <a:rPr lang="ro-RO" b="1" dirty="0">
                <a:latin typeface="MS Reference Sans Serif" pitchFamily="34" charset="0"/>
              </a:rPr>
              <a:t>,,</a:t>
            </a:r>
            <a:r>
              <a:rPr lang="ro-RO" b="1" i="1" dirty="0">
                <a:latin typeface="MS Reference Sans Serif" pitchFamily="34" charset="0"/>
              </a:rPr>
              <a:t>Ne jucăm,ne jucăm </a:t>
            </a:r>
            <a:r>
              <a:rPr lang="ro-RO" b="1" i="1" dirty="0" smtClean="0">
                <a:latin typeface="MS Reference Sans Serif" pitchFamily="34" charset="0"/>
              </a:rPr>
              <a:t> , </a:t>
            </a:r>
            <a:br>
              <a:rPr lang="ro-RO" b="1" i="1" dirty="0" smtClean="0">
                <a:latin typeface="MS Reference Sans Serif" pitchFamily="34" charset="0"/>
              </a:rPr>
            </a:br>
            <a:r>
              <a:rPr lang="ro-RO" b="1" i="1" dirty="0" smtClean="0">
                <a:latin typeface="MS Reference Sans Serif" pitchFamily="34" charset="0"/>
              </a:rPr>
              <a:t>despre  bani  noi </a:t>
            </a:r>
            <a:r>
              <a:rPr lang="ro-RO" b="1" i="1" dirty="0">
                <a:latin typeface="MS Reference Sans Serif" pitchFamily="34" charset="0"/>
              </a:rPr>
              <a:t>învăţăm’</a:t>
            </a:r>
            <a:r>
              <a:rPr lang="en-US" b="1" i="1" dirty="0">
                <a:latin typeface="MS Reference Sans Serif" pitchFamily="34" charset="0"/>
              </a:rPr>
              <a:t>’</a:t>
            </a:r>
            <a:r>
              <a:rPr lang="en-US" dirty="0">
                <a:latin typeface="MS Reference Sans Serif" pitchFamily="34" charset="0"/>
              </a:rPr>
              <a:t/>
            </a:r>
            <a:br>
              <a:rPr lang="en-US" dirty="0">
                <a:latin typeface="MS Reference Sans Serif" pitchFamily="34" charset="0"/>
              </a:rPr>
            </a:br>
            <a:r>
              <a:rPr lang="en-US" dirty="0">
                <a:latin typeface="MS Reference Sans Serif" pitchFamily="34" charset="0"/>
              </a:rPr>
              <a:t> </a:t>
            </a:r>
            <a:r>
              <a:rPr lang="en-US" dirty="0"/>
              <a:t/>
            </a:r>
            <a:br>
              <a:rPr lang="en-US" dirty="0"/>
            </a:br>
            <a:endParaRPr lang="en-US" dirty="0"/>
          </a:p>
        </p:txBody>
      </p:sp>
      <p:sp>
        <p:nvSpPr>
          <p:cNvPr id="3" name="Subtitle 2"/>
          <p:cNvSpPr>
            <a:spLocks noGrp="1"/>
          </p:cNvSpPr>
          <p:nvPr>
            <p:ph type="subTitle" idx="1"/>
          </p:nvPr>
        </p:nvSpPr>
        <p:spPr>
          <a:xfrm>
            <a:off x="2428860" y="4929198"/>
            <a:ext cx="6400800" cy="1752600"/>
          </a:xfrm>
        </p:spPr>
        <p:txBody>
          <a:bodyPr>
            <a:normAutofit fontScale="85000" lnSpcReduction="10000"/>
          </a:bodyPr>
          <a:lstStyle/>
          <a:p>
            <a:pPr algn="r"/>
            <a:r>
              <a:rPr lang="ro-RO" sz="1400" b="1" dirty="0" smtClean="0">
                <a:solidFill>
                  <a:schemeClr val="tx1"/>
                </a:solidFill>
              </a:rPr>
              <a:t>Prof.Rusu Gabriela Florina</a:t>
            </a:r>
          </a:p>
          <a:p>
            <a:pPr algn="r"/>
            <a:r>
              <a:rPr lang="ro-RO" sz="1400" b="1" dirty="0" smtClean="0">
                <a:solidFill>
                  <a:schemeClr val="tx1"/>
                </a:solidFill>
              </a:rPr>
              <a:t>ŞCOALA GIMNAZIALĂ ŞIMAND </a:t>
            </a:r>
          </a:p>
          <a:p>
            <a:pPr algn="r"/>
            <a:r>
              <a:rPr lang="ro-RO" sz="1400" b="1" dirty="0" smtClean="0">
                <a:solidFill>
                  <a:schemeClr val="tx1"/>
                </a:solidFill>
              </a:rPr>
              <a:t>   GRĂDINIŢA P.N.1 ŞIMAND – structură</a:t>
            </a:r>
          </a:p>
          <a:p>
            <a:r>
              <a:rPr lang="ro-RO" sz="1600" dirty="0" smtClean="0">
                <a:solidFill>
                  <a:srgbClr val="FF0000"/>
                </a:solidFill>
              </a:rPr>
              <a:t>PARTENERI:–colaboratori în sprijinul desfășurării opționalului:</a:t>
            </a:r>
            <a:endParaRPr lang="en-US" sz="1600" dirty="0" smtClean="0">
              <a:solidFill>
                <a:srgbClr val="FF0000"/>
              </a:solidFill>
            </a:endParaRPr>
          </a:p>
          <a:p>
            <a:pPr lvl="0"/>
            <a:r>
              <a:rPr lang="ro-RO" sz="1600" dirty="0" smtClean="0">
                <a:solidFill>
                  <a:srgbClr val="FF0000"/>
                </a:solidFill>
              </a:rPr>
              <a:t>DR.ec. Ligia Georgescu Goloșoiu – consilier BNR, președinte APPE</a:t>
            </a:r>
            <a:endParaRPr lang="en-US" sz="1600" dirty="0" smtClean="0">
              <a:solidFill>
                <a:srgbClr val="FF0000"/>
              </a:solidFill>
            </a:endParaRPr>
          </a:p>
          <a:p>
            <a:pPr algn="r"/>
            <a:r>
              <a:rPr lang="ro-RO" sz="1600" b="1" dirty="0" smtClean="0">
                <a:solidFill>
                  <a:schemeClr val="tx1"/>
                </a:solidFill>
              </a:rPr>
              <a:t> </a:t>
            </a:r>
            <a:endParaRPr lang="ro-RO" sz="1600" dirty="0" smtClean="0">
              <a:solidFill>
                <a:schemeClr val="tx1"/>
              </a:solidFill>
              <a:latin typeface="Monotype Corsiva" pitchFamily="66" charset="0"/>
            </a:endParaRPr>
          </a:p>
          <a:p>
            <a:endParaRPr lang="en-US" dirty="0"/>
          </a:p>
        </p:txBody>
      </p:sp>
      <p:sp>
        <p:nvSpPr>
          <p:cNvPr id="1025" name="Rectangle 1"/>
          <p:cNvSpPr>
            <a:spLocks noChangeArrowheads="1"/>
          </p:cNvSpPr>
          <p:nvPr/>
        </p:nvSpPr>
        <p:spPr bwMode="auto">
          <a:xfrm>
            <a:off x="5929322" y="6357958"/>
            <a:ext cx="27815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outerShdw blurRad="38100" dist="38100" dir="2700000" algn="tl">
                    <a:srgbClr val="C0C0C0"/>
                  </a:outerShdw>
                </a:effectLst>
                <a:latin typeface="+mj-lt"/>
                <a:ea typeface="Times New Roman" pitchFamily="18" charset="0"/>
                <a:cs typeface="Arial" pitchFamily="34" charset="0"/>
              </a:rPr>
              <a:t>AN ȘCOLAR :2019/2020</a:t>
            </a:r>
            <a:endParaRPr kumimoji="0" lang="ro-RO" sz="1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357166"/>
            <a:ext cx="7858180" cy="5500726"/>
          </a:xfrm>
        </p:spPr>
        <p:txBody>
          <a:bodyPr/>
          <a:lstStyle/>
          <a:p>
            <a:pPr algn="ctr"/>
            <a:r>
              <a:rPr lang="en-US" dirty="0" smtClean="0"/>
              <a:t> </a:t>
            </a:r>
            <a:r>
              <a:rPr lang="ro-RO" b="1" dirty="0" smtClean="0">
                <a:solidFill>
                  <a:srgbClr val="FF0000"/>
                </a:solidFill>
              </a:rPr>
              <a:t>RESURSE MATERIALE : </a:t>
            </a:r>
          </a:p>
          <a:p>
            <a:r>
              <a:rPr lang="ro-RO" b="1" i="1" dirty="0" smtClean="0"/>
              <a:t>revistele ,,De la joc…la educatie financiara’’</a:t>
            </a:r>
            <a:r>
              <a:rPr lang="ro-RO" dirty="0" smtClean="0"/>
              <a:t>,</a:t>
            </a:r>
            <a:r>
              <a:rPr lang="ro-RO" b="1" i="1" dirty="0" smtClean="0"/>
              <a:t> </a:t>
            </a:r>
            <a:r>
              <a:rPr lang="ro-RO" dirty="0" smtClean="0"/>
              <a:t>bani adevarati, bani de jucarie, casa de marcat de jucarie, fise de lucru adecvate temelor.</a:t>
            </a:r>
          </a:p>
          <a:p>
            <a:endParaRPr lang="ro-RO" dirty="0" smtClean="0"/>
          </a:p>
          <a:p>
            <a:endParaRPr lang="ro-RO" dirty="0" smtClean="0"/>
          </a:p>
          <a:p>
            <a:endParaRPr lang="ro-RO" dirty="0" smtClean="0"/>
          </a:p>
          <a:p>
            <a:endParaRPr lang="en-US" dirty="0" smtClean="0"/>
          </a:p>
          <a:p>
            <a:endParaRPr lang="en-US" dirty="0"/>
          </a:p>
        </p:txBody>
      </p:sp>
      <p:pic>
        <p:nvPicPr>
          <p:cNvPr id="9" name="Picture 8" descr="E:\Poze gradinita\2019-2020\educ.financiara\IMG_20191016_075819.jpg"/>
          <p:cNvPicPr/>
          <p:nvPr/>
        </p:nvPicPr>
        <p:blipFill>
          <a:blip r:embed="rId2" cstate="print"/>
          <a:srcRect/>
          <a:stretch>
            <a:fillRect/>
          </a:stretch>
        </p:blipFill>
        <p:spPr bwMode="auto">
          <a:xfrm>
            <a:off x="1142976" y="2143116"/>
            <a:ext cx="6572296" cy="41434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p:spPr>
        <p:txBody>
          <a:bodyPr/>
          <a:lstStyle/>
          <a:p>
            <a:pPr algn="ctr"/>
            <a:r>
              <a:rPr lang="ro-RO" b="1" dirty="0" smtClean="0">
                <a:solidFill>
                  <a:srgbClr val="FF0000"/>
                </a:solidFill>
              </a:rPr>
              <a:t>BIBLIOGRAFIE :</a:t>
            </a:r>
            <a:endParaRPr lang="en-US" dirty="0">
              <a:solidFill>
                <a:srgbClr val="FF0000"/>
              </a:solidFill>
            </a:endParaRPr>
          </a:p>
        </p:txBody>
      </p:sp>
      <p:sp>
        <p:nvSpPr>
          <p:cNvPr id="3" name="Content Placeholder 2"/>
          <p:cNvSpPr>
            <a:spLocks noGrp="1"/>
          </p:cNvSpPr>
          <p:nvPr>
            <p:ph sz="quarter" idx="1"/>
          </p:nvPr>
        </p:nvSpPr>
        <p:spPr>
          <a:xfrm>
            <a:off x="571472" y="1357298"/>
            <a:ext cx="7467600" cy="4873752"/>
          </a:xfrm>
        </p:spPr>
        <p:txBody>
          <a:bodyPr>
            <a:normAutofit fontScale="85000" lnSpcReduction="10000"/>
          </a:bodyPr>
          <a:lstStyle/>
          <a:p>
            <a:pPr lvl="0">
              <a:lnSpc>
                <a:spcPct val="300000"/>
              </a:lnSpc>
            </a:pPr>
            <a:r>
              <a:rPr lang="en-US" dirty="0" smtClean="0"/>
              <a:t>Curriculum </a:t>
            </a:r>
            <a:r>
              <a:rPr lang="en-US" dirty="0" err="1" smtClean="0"/>
              <a:t>pentru</a:t>
            </a:r>
            <a:r>
              <a:rPr lang="en-US" dirty="0" smtClean="0"/>
              <a:t> </a:t>
            </a:r>
            <a:r>
              <a:rPr lang="en-US" dirty="0" err="1" smtClean="0"/>
              <a:t>educatia</a:t>
            </a:r>
            <a:r>
              <a:rPr lang="en-US" dirty="0" smtClean="0"/>
              <a:t> timpurie,2019</a:t>
            </a:r>
          </a:p>
          <a:p>
            <a:pPr lvl="0">
              <a:lnSpc>
                <a:spcPct val="300000"/>
              </a:lnSpc>
            </a:pPr>
            <a:r>
              <a:rPr lang="en-US" dirty="0" err="1" smtClean="0"/>
              <a:t>Ligia</a:t>
            </a:r>
            <a:r>
              <a:rPr lang="en-US" dirty="0" smtClean="0"/>
              <a:t> </a:t>
            </a:r>
            <a:r>
              <a:rPr lang="en-US" dirty="0" err="1" smtClean="0"/>
              <a:t>Georgescu-Golosoiu</a:t>
            </a:r>
            <a:r>
              <a:rPr lang="en-US" dirty="0" smtClean="0"/>
              <a:t>, </a:t>
            </a:r>
            <a:r>
              <a:rPr lang="en-US" i="1" dirty="0" err="1" smtClean="0"/>
              <a:t>Educatie</a:t>
            </a:r>
            <a:r>
              <a:rPr lang="en-US" i="1" dirty="0" smtClean="0"/>
              <a:t> </a:t>
            </a:r>
            <a:r>
              <a:rPr lang="en-US" i="1" dirty="0" err="1" smtClean="0"/>
              <a:t>financiara</a:t>
            </a:r>
            <a:r>
              <a:rPr lang="en-US" i="1" dirty="0" smtClean="0"/>
              <a:t>. </a:t>
            </a:r>
            <a:r>
              <a:rPr lang="en-US" i="1" dirty="0" err="1" smtClean="0"/>
              <a:t>Banii</a:t>
            </a:r>
            <a:r>
              <a:rPr lang="en-US" i="1" dirty="0" smtClean="0"/>
              <a:t> </a:t>
            </a:r>
            <a:r>
              <a:rPr lang="en-US" i="1" dirty="0" err="1" smtClean="0"/>
              <a:t>pe</a:t>
            </a:r>
            <a:r>
              <a:rPr lang="en-US" i="1" dirty="0" smtClean="0"/>
              <a:t> </a:t>
            </a:r>
            <a:r>
              <a:rPr lang="en-US" i="1" dirty="0" err="1" smtClean="0"/>
              <a:t>intelesul</a:t>
            </a:r>
            <a:r>
              <a:rPr lang="en-US" i="1" dirty="0" smtClean="0"/>
              <a:t> </a:t>
            </a:r>
            <a:r>
              <a:rPr lang="en-US" i="1" dirty="0" err="1" smtClean="0"/>
              <a:t>copiilor</a:t>
            </a:r>
            <a:r>
              <a:rPr lang="en-US" dirty="0" smtClean="0"/>
              <a:t>, Ed. </a:t>
            </a:r>
            <a:r>
              <a:rPr lang="en-US" dirty="0" err="1" smtClean="0"/>
              <a:t>Explorator</a:t>
            </a:r>
            <a:r>
              <a:rPr lang="en-US" dirty="0" smtClean="0"/>
              <a:t>, 2013.</a:t>
            </a:r>
          </a:p>
          <a:p>
            <a:pPr lvl="0">
              <a:lnSpc>
                <a:spcPct val="300000"/>
              </a:lnSpc>
            </a:pPr>
            <a:r>
              <a:rPr lang="en-US" dirty="0" err="1" smtClean="0"/>
              <a:t>Ligia</a:t>
            </a:r>
            <a:r>
              <a:rPr lang="en-US" dirty="0" smtClean="0"/>
              <a:t> </a:t>
            </a:r>
            <a:r>
              <a:rPr lang="en-US" dirty="0" err="1" smtClean="0"/>
              <a:t>Georgescu-Golosoiu</a:t>
            </a:r>
            <a:r>
              <a:rPr lang="en-US" dirty="0" smtClean="0"/>
              <a:t>, </a:t>
            </a:r>
            <a:r>
              <a:rPr lang="en-US" i="1" dirty="0" smtClean="0"/>
              <a:t>De la </a:t>
            </a:r>
            <a:r>
              <a:rPr lang="en-US" i="1" dirty="0" err="1" smtClean="0"/>
              <a:t>joc</a:t>
            </a:r>
            <a:r>
              <a:rPr lang="en-US" i="1" dirty="0" smtClean="0"/>
              <a:t>…la </a:t>
            </a:r>
            <a:r>
              <a:rPr lang="en-US" i="1" dirty="0" err="1" smtClean="0"/>
              <a:t>educatia</a:t>
            </a:r>
            <a:r>
              <a:rPr lang="en-US" i="1" dirty="0" smtClean="0"/>
              <a:t> </a:t>
            </a:r>
            <a:r>
              <a:rPr lang="en-US" i="1" dirty="0" err="1" smtClean="0"/>
              <a:t>financiara</a:t>
            </a:r>
            <a:r>
              <a:rPr lang="en-US" dirty="0" smtClean="0"/>
              <a:t>, Ed. </a:t>
            </a:r>
            <a:r>
              <a:rPr lang="en-US" dirty="0" err="1" smtClean="0"/>
              <a:t>Explorator</a:t>
            </a:r>
            <a:r>
              <a:rPr lang="en-US" dirty="0" smtClean="0"/>
              <a:t>, 2016.</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solidFill>
                  <a:srgbClr val="FF0000"/>
                </a:solidFill>
              </a:rPr>
              <a:t>CALENDARUL ACTIVITATILOR:</a:t>
            </a:r>
            <a:r>
              <a:rPr lang="en-US" dirty="0" smtClean="0"/>
              <a:t/>
            </a:r>
            <a:br>
              <a:rPr lang="en-US" dirty="0" smtClean="0"/>
            </a:b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928662" y="1214422"/>
            <a:ext cx="7144427" cy="521497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571472" y="357166"/>
            <a:ext cx="7500990" cy="573836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a:srcRect/>
          <a:stretch>
            <a:fillRect/>
          </a:stretch>
        </p:blipFill>
        <p:spPr bwMode="auto">
          <a:xfrm>
            <a:off x="928662" y="357166"/>
            <a:ext cx="7177673" cy="4071966"/>
          </a:xfrm>
          <a:prstGeom prst="rect">
            <a:avLst/>
          </a:prstGeom>
          <a:noFill/>
          <a:ln w="9525">
            <a:noFill/>
            <a:miter lim="800000"/>
            <a:headEnd/>
            <a:tailEnd/>
          </a:ln>
          <a:effectLst/>
        </p:spPr>
      </p:pic>
      <p:pic>
        <p:nvPicPr>
          <p:cNvPr id="9220" name="Picture 4" descr="Afla cum sa te instruiesti in domeniul investitiilor si afacerilor ..."/>
          <p:cNvPicPr>
            <a:picLocks noChangeAspect="1" noChangeArrowheads="1"/>
          </p:cNvPicPr>
          <p:nvPr/>
        </p:nvPicPr>
        <p:blipFill>
          <a:blip r:embed="rId3"/>
          <a:srcRect/>
          <a:stretch>
            <a:fillRect/>
          </a:stretch>
        </p:blipFill>
        <p:spPr bwMode="auto">
          <a:xfrm>
            <a:off x="2357422" y="4286256"/>
            <a:ext cx="4124550" cy="23336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b="1" dirty="0" smtClean="0">
                <a:solidFill>
                  <a:srgbClr val="C00000"/>
                </a:solidFill>
                <a:latin typeface="+mn-lt"/>
              </a:rPr>
              <a:t>     ,,</a:t>
            </a:r>
            <a:r>
              <a:rPr lang="ro-RO" sz="2000" b="1" i="1" dirty="0" smtClean="0">
                <a:solidFill>
                  <a:srgbClr val="C00000"/>
                </a:solidFill>
                <a:latin typeface="+mn-lt"/>
              </a:rPr>
              <a:t>Ne jucăm,ne jucăm   - despre  bani  noi învăţăm’</a:t>
            </a:r>
            <a:r>
              <a:rPr lang="en-US" sz="2000" b="1" i="1" dirty="0" smtClean="0">
                <a:solidFill>
                  <a:srgbClr val="C00000"/>
                </a:solidFill>
                <a:latin typeface="+mn-lt"/>
              </a:rPr>
              <a:t>’</a:t>
            </a:r>
            <a:r>
              <a:rPr lang="en-US" sz="2000" dirty="0" smtClean="0">
                <a:solidFill>
                  <a:srgbClr val="C00000"/>
                </a:solidFill>
                <a:latin typeface="+mn-lt"/>
              </a:rPr>
              <a:t/>
            </a:r>
            <a:br>
              <a:rPr lang="en-US" sz="2000" dirty="0" smtClean="0">
                <a:solidFill>
                  <a:srgbClr val="C00000"/>
                </a:solidFill>
                <a:latin typeface="+mn-lt"/>
              </a:rPr>
            </a:br>
            <a:r>
              <a:rPr lang="en-US" sz="2000" dirty="0" smtClean="0">
                <a:solidFill>
                  <a:srgbClr val="C00000"/>
                </a:solidFill>
                <a:latin typeface="+mn-lt"/>
              </a:rPr>
              <a:t> </a:t>
            </a:r>
            <a:endParaRPr lang="en-US" sz="2000" dirty="0">
              <a:solidFill>
                <a:srgbClr val="C00000"/>
              </a:solidFill>
              <a:latin typeface="+mn-lt"/>
            </a:endParaRPr>
          </a:p>
        </p:txBody>
      </p:sp>
      <p:pic>
        <p:nvPicPr>
          <p:cNvPr id="4" name="Content Placeholder 3" descr="33.jpg"/>
          <p:cNvPicPr>
            <a:picLocks noGrp="1" noChangeAspect="1"/>
          </p:cNvPicPr>
          <p:nvPr>
            <p:ph sz="quarter" idx="1"/>
          </p:nvPr>
        </p:nvPicPr>
        <p:blipFill>
          <a:blip r:embed="rId2"/>
          <a:stretch>
            <a:fillRect/>
          </a:stretch>
        </p:blipFill>
        <p:spPr>
          <a:xfrm>
            <a:off x="1500167" y="1600200"/>
            <a:ext cx="6000792" cy="48736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000" dirty="0" smtClean="0">
                <a:solidFill>
                  <a:srgbClr val="C00000"/>
                </a:solidFill>
              </a:rPr>
              <a:t>TROCUL – cu alexandra și ionuț</a:t>
            </a:r>
            <a:endParaRPr lang="en-US" sz="2000" dirty="0">
              <a:solidFill>
                <a:srgbClr val="C00000"/>
              </a:solidFill>
            </a:endParaRPr>
          </a:p>
        </p:txBody>
      </p:sp>
      <p:pic>
        <p:nvPicPr>
          <p:cNvPr id="4" name="Content Placeholder 3" descr="11.jpg"/>
          <p:cNvPicPr>
            <a:picLocks noGrp="1" noChangeAspect="1"/>
          </p:cNvPicPr>
          <p:nvPr>
            <p:ph sz="quarter" idx="1"/>
          </p:nvPr>
        </p:nvPicPr>
        <p:blipFill>
          <a:blip r:embed="rId2"/>
          <a:stretch>
            <a:fillRect/>
          </a:stretch>
        </p:blipFill>
        <p:spPr>
          <a:xfrm>
            <a:off x="1357290" y="1571612"/>
            <a:ext cx="6429420" cy="488951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467600" cy="1214422"/>
          </a:xfrm>
        </p:spPr>
        <p:txBody>
          <a:bodyPr>
            <a:normAutofit/>
          </a:bodyPr>
          <a:lstStyle/>
          <a:p>
            <a:pPr algn="ctr"/>
            <a:r>
              <a:rPr lang="ro-RO" sz="2000" dirty="0" smtClean="0">
                <a:solidFill>
                  <a:srgbClr val="C00000"/>
                </a:solidFill>
                <a:latin typeface="+mn-lt"/>
                <a:cs typeface="Arial" pitchFamily="34" charset="0"/>
              </a:rPr>
              <a:t>Activitate de antreprenoriat – Mărțișoare,mărțișoare</a:t>
            </a:r>
            <a:br>
              <a:rPr lang="ro-RO" sz="2000" dirty="0" smtClean="0">
                <a:solidFill>
                  <a:srgbClr val="C00000"/>
                </a:solidFill>
                <a:latin typeface="+mn-lt"/>
                <a:cs typeface="Arial" pitchFamily="34" charset="0"/>
              </a:rPr>
            </a:br>
            <a:r>
              <a:rPr lang="ro-RO" sz="2000" dirty="0" smtClean="0">
                <a:solidFill>
                  <a:srgbClr val="C00000"/>
                </a:solidFill>
                <a:latin typeface="+mn-lt"/>
                <a:cs typeface="Arial" pitchFamily="34" charset="0"/>
              </a:rPr>
              <a:t>-  expoziție cu vânzare -</a:t>
            </a:r>
            <a:endParaRPr lang="en-US" sz="2000" dirty="0">
              <a:solidFill>
                <a:srgbClr val="C00000"/>
              </a:solidFill>
              <a:latin typeface="+mn-lt"/>
              <a:cs typeface="Arial" pitchFamily="34" charset="0"/>
            </a:endParaRPr>
          </a:p>
        </p:txBody>
      </p:sp>
      <p:pic>
        <p:nvPicPr>
          <p:cNvPr id="4" name="Content Placeholder 3" descr="colaj.jpg"/>
          <p:cNvPicPr>
            <a:picLocks noGrp="1" noChangeAspect="1"/>
          </p:cNvPicPr>
          <p:nvPr>
            <p:ph sz="quarter" idx="1"/>
          </p:nvPr>
        </p:nvPicPr>
        <p:blipFill>
          <a:blip r:embed="rId2"/>
          <a:stretch>
            <a:fillRect/>
          </a:stretch>
        </p:blipFill>
        <p:spPr>
          <a:xfrm>
            <a:off x="1754187" y="1600200"/>
            <a:ext cx="5746771" cy="48736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p:spPr>
        <p:txBody>
          <a:bodyPr>
            <a:normAutofit/>
          </a:bodyPr>
          <a:lstStyle/>
          <a:p>
            <a:pPr algn="ctr"/>
            <a:r>
              <a:rPr lang="ro-RO" sz="2000" dirty="0" smtClean="0">
                <a:solidFill>
                  <a:srgbClr val="C00000"/>
                </a:solidFill>
              </a:rPr>
              <a:t>MONEDELE DIN ȚARA MEA ȘI PUȘCULIȚA</a:t>
            </a:r>
            <a:endParaRPr lang="en-US" sz="2000" dirty="0">
              <a:solidFill>
                <a:srgbClr val="C00000"/>
              </a:solidFill>
            </a:endParaRPr>
          </a:p>
        </p:txBody>
      </p:sp>
      <p:pic>
        <p:nvPicPr>
          <p:cNvPr id="4" name="Content Placeholder 3" descr="22.jpg"/>
          <p:cNvPicPr>
            <a:picLocks noGrp="1" noChangeAspect="1"/>
          </p:cNvPicPr>
          <p:nvPr>
            <p:ph sz="quarter" idx="1"/>
          </p:nvPr>
        </p:nvPicPr>
        <p:blipFill>
          <a:blip r:embed="rId2"/>
          <a:stretch>
            <a:fillRect/>
          </a:stretch>
        </p:blipFill>
        <p:spPr>
          <a:xfrm>
            <a:off x="1428729" y="1600200"/>
            <a:ext cx="6286543" cy="4873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pPr algn="ctr"/>
            <a:r>
              <a:rPr lang="ro-RO" sz="2000" dirty="0" smtClean="0">
                <a:solidFill>
                  <a:srgbClr val="C00000"/>
                </a:solidFill>
              </a:rPr>
              <a:t>AM ÎNVĂȚAT SĂ ECONOMISESC BANI</a:t>
            </a:r>
            <a:endParaRPr lang="en-US" sz="2000" dirty="0">
              <a:solidFill>
                <a:srgbClr val="C00000"/>
              </a:solidFill>
            </a:endParaRPr>
          </a:p>
        </p:txBody>
      </p:sp>
      <p:pic>
        <p:nvPicPr>
          <p:cNvPr id="4" name="Content Placeholder 3" descr="44.jpg"/>
          <p:cNvPicPr>
            <a:picLocks noGrp="1" noChangeAspect="1"/>
          </p:cNvPicPr>
          <p:nvPr>
            <p:ph sz="quarter" idx="1"/>
          </p:nvPr>
        </p:nvPicPr>
        <p:blipFill>
          <a:blip r:embed="rId2"/>
          <a:stretch>
            <a:fillRect/>
          </a:stretch>
        </p:blipFill>
        <p:spPr>
          <a:xfrm>
            <a:off x="1428728" y="1357298"/>
            <a:ext cx="6143668" cy="4873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14290"/>
            <a:ext cx="7467600" cy="3714776"/>
          </a:xfrm>
        </p:spPr>
        <p:txBody>
          <a:bodyPr>
            <a:normAutofit fontScale="90000"/>
          </a:bodyPr>
          <a:lstStyle/>
          <a:p>
            <a:r>
              <a:rPr lang="ro-RO" b="1" dirty="0" smtClean="0"/>
              <a:t>          </a:t>
            </a:r>
            <a:r>
              <a:rPr lang="ro-RO" b="1" dirty="0" smtClean="0">
                <a:solidFill>
                  <a:schemeClr val="tx1"/>
                </a:solidFill>
              </a:rPr>
              <a:t>DISCIPLINA OPŢIONALĂ:</a:t>
            </a:r>
            <a:r>
              <a:rPr lang="ro-RO" dirty="0" smtClean="0">
                <a:solidFill>
                  <a:schemeClr val="tx1"/>
                </a:solidFill>
              </a:rPr>
              <a:t>         </a:t>
            </a:r>
            <a:r>
              <a:rPr lang="ro-RO" i="1" dirty="0" smtClean="0">
                <a:solidFill>
                  <a:srgbClr val="FF0000"/>
                </a:solidFill>
              </a:rPr>
              <a:t>EDUCAŢIE  FINANCIARĂ PRIN  JOC</a:t>
            </a:r>
            <a:r>
              <a:rPr lang="en-US" dirty="0" smtClean="0">
                <a:solidFill>
                  <a:srgbClr val="FF0000"/>
                </a:solidFill>
              </a:rPr>
              <a:t/>
            </a:r>
            <a:br>
              <a:rPr lang="en-US" dirty="0" smtClean="0">
                <a:solidFill>
                  <a:srgbClr val="FF0000"/>
                </a:solidFill>
              </a:rPr>
            </a:br>
            <a:r>
              <a:rPr lang="ro-RO" dirty="0" smtClean="0"/>
              <a:t>1. Titlul proiectului </a:t>
            </a:r>
            <a:r>
              <a:rPr lang="ro-RO" dirty="0" smtClean="0">
                <a:solidFill>
                  <a:srgbClr val="002060"/>
                </a:solidFill>
              </a:rPr>
              <a:t>:</a:t>
            </a:r>
            <a:r>
              <a:rPr lang="ro-RO" b="1" dirty="0" smtClean="0">
                <a:solidFill>
                  <a:srgbClr val="002060"/>
                </a:solidFill>
              </a:rPr>
              <a:t>,,Ne jucăm,ne jucăm – Despre bani noi învăţăm’</a:t>
            </a:r>
            <a:r>
              <a:rPr lang="en-US" b="1" dirty="0" smtClean="0">
                <a:solidFill>
                  <a:srgbClr val="002060"/>
                </a:solidFill>
              </a:rPr>
              <a:t>’</a:t>
            </a:r>
            <a:r>
              <a:rPr lang="en-US" dirty="0" smtClean="0"/>
              <a:t/>
            </a:r>
            <a:br>
              <a:rPr lang="en-US" dirty="0" smtClean="0"/>
            </a:br>
            <a:r>
              <a:rPr lang="ro-RO" dirty="0" smtClean="0"/>
              <a:t>2. Durata modulului : 2 semestre;</a:t>
            </a:r>
            <a:r>
              <a:rPr lang="en-US" dirty="0" smtClean="0"/>
              <a:t/>
            </a:r>
            <a:br>
              <a:rPr lang="en-US" dirty="0" smtClean="0"/>
            </a:br>
            <a:r>
              <a:rPr lang="ro-RO" dirty="0" smtClean="0"/>
              <a:t>3. Ritmicitate: o datĂ pe s</a:t>
            </a:r>
            <a:r>
              <a:rPr lang="en-US" dirty="0" smtClean="0"/>
              <a:t>ă</a:t>
            </a:r>
            <a:r>
              <a:rPr lang="ro-RO" dirty="0" smtClean="0"/>
              <a:t>pt</a:t>
            </a:r>
            <a:r>
              <a:rPr lang="en-US" dirty="0" smtClean="0"/>
              <a:t>ă</a:t>
            </a:r>
            <a:r>
              <a:rPr lang="ro-RO" dirty="0" smtClean="0"/>
              <a:t>m</a:t>
            </a:r>
            <a:r>
              <a:rPr lang="ro-RO" sz="2700" dirty="0" smtClean="0"/>
              <a:t>Â</a:t>
            </a:r>
            <a:r>
              <a:rPr lang="ro-RO" dirty="0" smtClean="0"/>
              <a:t>nă</a:t>
            </a:r>
            <a:r>
              <a:rPr lang="en-US" dirty="0" smtClean="0"/>
              <a:t/>
            </a:r>
            <a:br>
              <a:rPr lang="en-US" dirty="0" smtClean="0"/>
            </a:br>
            <a:r>
              <a:rPr lang="ro-RO" dirty="0" smtClean="0"/>
              <a:t>4.Nivelul I – Grupa </a:t>
            </a:r>
            <a:r>
              <a:rPr lang="en-US" dirty="0" err="1" smtClean="0"/>
              <a:t>mică</a:t>
            </a:r>
            <a:r>
              <a:rPr lang="en-US" dirty="0" smtClean="0"/>
              <a:t>/</a:t>
            </a:r>
            <a:r>
              <a:rPr lang="en-US" dirty="0" err="1" smtClean="0"/>
              <a:t>mijlocie</a:t>
            </a:r>
            <a:r>
              <a:rPr lang="en-US" dirty="0" smtClean="0"/>
              <a:t/>
            </a:r>
            <a:br>
              <a:rPr lang="en-US" dirty="0" smtClean="0"/>
            </a:br>
            <a:endParaRPr lang="en-US" dirty="0"/>
          </a:p>
        </p:txBody>
      </p:sp>
      <p:pic>
        <p:nvPicPr>
          <p:cNvPr id="6" name="Picture 2"/>
          <p:cNvPicPr>
            <a:picLocks noGrp="1" noChangeAspect="1" noChangeArrowheads="1"/>
          </p:cNvPicPr>
          <p:nvPr>
            <p:ph sz="quarter" idx="1"/>
          </p:nvPr>
        </p:nvPicPr>
        <p:blipFill>
          <a:blip r:embed="rId2"/>
          <a:srcRect/>
          <a:stretch>
            <a:fillRect/>
          </a:stretch>
        </p:blipFill>
        <p:spPr bwMode="auto">
          <a:xfrm>
            <a:off x="3071802" y="3571876"/>
            <a:ext cx="3208261" cy="305275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solidFill>
                  <a:srgbClr val="FF0000"/>
                </a:solidFill>
              </a:rPr>
              <a:t>ARGUMENT:</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85000" lnSpcReduction="20000"/>
          </a:bodyPr>
          <a:lstStyle/>
          <a:p>
            <a:pPr algn="just" fontAlgn="base"/>
            <a:r>
              <a:rPr lang="ro-RO" i="1" dirty="0" smtClean="0"/>
              <a:t>Importanţa educaţiei financiare timpurii este din ce în ce mai mediatizată, ea ajutând copiii să devină niste adulţi responsabili din punct de vedere financiar.</a:t>
            </a:r>
            <a:r>
              <a:rPr lang="it-IT" i="1" dirty="0" smtClean="0"/>
              <a:t> Fiecare activitate este o provocare la cunoaştere şi acţiune, o propunere de călătorie fascinantă în lumea banilor.</a:t>
            </a:r>
            <a:endParaRPr lang="en-US" dirty="0" smtClean="0"/>
          </a:p>
          <a:p>
            <a:pPr algn="just"/>
            <a:r>
              <a:rPr lang="it-IT" i="1" dirty="0" smtClean="0"/>
              <a:t>       Preşcolarii  vor identifica şi exersa diferite tipuri de comportamente în situaţii de învăţare autentică. Ei vor învăţa reguli de politeţe pe care trebuie să le aplice la cumpărături, vor fi familiarizaţi cu produse jucării, cu bacnotele şi monedele din ţara noastră, vor învăţa să economisească, dar şi să muncească pentru a obţine ceea ce-şi doresc.</a:t>
            </a:r>
            <a:endParaRPr lang="en-US" dirty="0" smtClean="0"/>
          </a:p>
          <a:p>
            <a:pPr algn="just"/>
            <a:r>
              <a:rPr lang="pt-BR" i="1" dirty="0" smtClean="0"/>
              <a:t>	Pentru a dezvolta copiilor respectul faţă de bani, faţă de munca părinţilor şi a adulţilor în general, acest opţional are în vedere familiarizarea copiilor cu conceptul şi valoarea banilor, resurselor financiare şi modul în care se câstigă acestea.</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solidFill>
                  <a:srgbClr val="FF0000"/>
                </a:solidFill>
              </a:rPr>
              <a:t>COMPETENŢE GENERALE:</a:t>
            </a:r>
            <a:r>
              <a:rPr lang="en-US" dirty="0" smtClean="0"/>
              <a:t/>
            </a:r>
            <a:br>
              <a:rPr lang="en-US" dirty="0" smtClean="0"/>
            </a:br>
            <a:endParaRPr lang="en-US" dirty="0"/>
          </a:p>
        </p:txBody>
      </p:sp>
      <p:sp>
        <p:nvSpPr>
          <p:cNvPr id="3" name="Content Placeholder 2"/>
          <p:cNvSpPr>
            <a:spLocks noGrp="1"/>
          </p:cNvSpPr>
          <p:nvPr>
            <p:ph sz="quarter" idx="1"/>
          </p:nvPr>
        </p:nvSpPr>
        <p:spPr>
          <a:xfrm>
            <a:off x="428596" y="1357298"/>
            <a:ext cx="7467600" cy="4873752"/>
          </a:xfrm>
        </p:spPr>
        <p:txBody>
          <a:bodyPr>
            <a:normAutofit/>
          </a:bodyPr>
          <a:lstStyle/>
          <a:p>
            <a:pPr lvl="0" algn="just">
              <a:lnSpc>
                <a:spcPct val="170000"/>
              </a:lnSpc>
            </a:pPr>
            <a:r>
              <a:rPr lang="ro-RO" sz="2000" dirty="0" smtClean="0"/>
              <a:t>Dezvoltarea capacității de a utiliza un limbaj adecvat domeniului financiar- bancar;</a:t>
            </a:r>
            <a:endParaRPr lang="en-US" sz="2000" dirty="0" smtClean="0"/>
          </a:p>
          <a:p>
            <a:pPr lvl="0" algn="just">
              <a:lnSpc>
                <a:spcPct val="170000"/>
              </a:lnSpc>
            </a:pPr>
            <a:r>
              <a:rPr lang="ro-RO" sz="2000" dirty="0" smtClean="0"/>
              <a:t>Formarea și consolidarea deprinderilor de a utiliza mijloace şi tehnici financiar-bancare;</a:t>
            </a:r>
            <a:endParaRPr lang="en-US" sz="2000" dirty="0" smtClean="0"/>
          </a:p>
          <a:p>
            <a:pPr lvl="0" algn="just">
              <a:lnSpc>
                <a:spcPct val="170000"/>
              </a:lnSpc>
            </a:pPr>
            <a:r>
              <a:rPr lang="ro-RO" sz="2000" dirty="0" smtClean="0"/>
              <a:t>Manifestarea interesului pentru obținerea, economisirea şi gestionarea banilor.</a:t>
            </a:r>
            <a:endParaRPr lang="en-US" sz="2000" dirty="0" smtClean="0"/>
          </a:p>
          <a:p>
            <a:endParaRPr lang="en-US" dirty="0"/>
          </a:p>
        </p:txBody>
      </p:sp>
      <p:pic>
        <p:nvPicPr>
          <p:cNvPr id="4" name="Picture 4" descr="Cum să înveți copilul să-și facă propriile economii | EDUFIN.MD"/>
          <p:cNvPicPr>
            <a:picLocks noChangeAspect="1" noChangeArrowheads="1"/>
          </p:cNvPicPr>
          <p:nvPr/>
        </p:nvPicPr>
        <p:blipFill>
          <a:blip r:embed="rId2"/>
          <a:srcRect/>
          <a:stretch>
            <a:fillRect/>
          </a:stretch>
        </p:blipFill>
        <p:spPr bwMode="auto">
          <a:xfrm>
            <a:off x="3500430" y="4071942"/>
            <a:ext cx="3315742" cy="25717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fontScale="90000"/>
          </a:bodyPr>
          <a:lstStyle/>
          <a:p>
            <a:pPr algn="ctr"/>
            <a:r>
              <a:rPr lang="ro-RO" b="1" dirty="0" smtClean="0">
                <a:solidFill>
                  <a:srgbClr val="FF0000"/>
                </a:solidFill>
              </a:rPr>
              <a:t>COMPETENŢE  SPECIFICE: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428596" y="785794"/>
            <a:ext cx="7467600" cy="4873752"/>
          </a:xfrm>
        </p:spPr>
        <p:txBody>
          <a:bodyPr>
            <a:normAutofit fontScale="25000" lnSpcReduction="20000"/>
          </a:bodyPr>
          <a:lstStyle/>
          <a:p>
            <a:pPr lvl="0">
              <a:lnSpc>
                <a:spcPct val="170000"/>
              </a:lnSpc>
            </a:pPr>
            <a:r>
              <a:rPr lang="ro-RO" sz="5500" dirty="0" smtClean="0"/>
              <a:t>Să identifice / să sorteze monede și bancnote naționale și din alte țări;</a:t>
            </a:r>
            <a:endParaRPr lang="en-US" sz="5500" dirty="0" smtClean="0"/>
          </a:p>
          <a:p>
            <a:pPr lvl="0">
              <a:lnSpc>
                <a:spcPct val="170000"/>
              </a:lnSpc>
            </a:pPr>
            <a:r>
              <a:rPr lang="ro-RO" sz="5500" dirty="0" smtClean="0"/>
              <a:t>Să cunoască situațiile în care se pot obține bani;</a:t>
            </a:r>
            <a:endParaRPr lang="en-US" sz="5500" dirty="0" smtClean="0"/>
          </a:p>
          <a:p>
            <a:pPr lvl="0">
              <a:lnSpc>
                <a:spcPct val="170000"/>
              </a:lnSpc>
            </a:pPr>
            <a:r>
              <a:rPr lang="ro-RO" sz="5500" dirty="0" smtClean="0"/>
              <a:t>Să identifice modalitați de gestionare a banilor;</a:t>
            </a:r>
            <a:endParaRPr lang="en-US" sz="5500" dirty="0" smtClean="0"/>
          </a:p>
          <a:p>
            <a:pPr lvl="0">
              <a:lnSpc>
                <a:spcPct val="170000"/>
              </a:lnSpc>
            </a:pPr>
            <a:r>
              <a:rPr lang="ro-RO" sz="5500" dirty="0" smtClean="0"/>
              <a:t>Să exemplifice situații și locuri în care se fac plăți;</a:t>
            </a:r>
            <a:endParaRPr lang="en-US" sz="5500" dirty="0" smtClean="0"/>
          </a:p>
          <a:p>
            <a:pPr lvl="0">
              <a:lnSpc>
                <a:spcPct val="170000"/>
              </a:lnSpc>
            </a:pPr>
            <a:r>
              <a:rPr lang="ro-RO" sz="5500" dirty="0" smtClean="0"/>
              <a:t>Să identifice rolul deținut într-o operațiune comercială: vânzător-cumpărător;</a:t>
            </a:r>
            <a:endParaRPr lang="en-US" sz="5500" dirty="0" smtClean="0"/>
          </a:p>
          <a:p>
            <a:pPr lvl="0">
              <a:lnSpc>
                <a:spcPct val="170000"/>
              </a:lnSpc>
            </a:pPr>
            <a:r>
              <a:rPr lang="ro-RO" sz="5500" dirty="0" smtClean="0"/>
              <a:t>Să folosească specimene de bancnote în jocurile de rol;</a:t>
            </a:r>
            <a:endParaRPr lang="en-US" sz="5500" dirty="0" smtClean="0"/>
          </a:p>
          <a:p>
            <a:pPr lvl="0">
              <a:lnSpc>
                <a:spcPct val="170000"/>
              </a:lnSpc>
            </a:pPr>
            <a:r>
              <a:rPr lang="ro-RO" sz="5500" dirty="0" smtClean="0"/>
              <a:t>Să discute despre operațiunile bancare;</a:t>
            </a:r>
            <a:endParaRPr lang="en-US" sz="5500" dirty="0" smtClean="0"/>
          </a:p>
          <a:p>
            <a:pPr lvl="0">
              <a:lnSpc>
                <a:spcPct val="170000"/>
              </a:lnSpc>
            </a:pPr>
            <a:r>
              <a:rPr lang="ro-RO" sz="5500" dirty="0" smtClean="0"/>
              <a:t>Să înțeleagă circuitul banilor în economie;</a:t>
            </a:r>
            <a:endParaRPr lang="en-US" sz="5500" dirty="0" smtClean="0"/>
          </a:p>
          <a:p>
            <a:pPr lvl="0">
              <a:lnSpc>
                <a:spcPct val="170000"/>
              </a:lnSpc>
            </a:pPr>
            <a:r>
              <a:rPr lang="ro-RO" sz="5500" dirty="0" smtClean="0"/>
              <a:t>Să utilizeze unele cunoștințe asimilate la activitățile matematice ( numărat) , compuneri descompuneri, rezolvare de probleme cu 1-2 unități)</a:t>
            </a:r>
            <a:endParaRPr lang="en-US" sz="5500" dirty="0" smtClean="0"/>
          </a:p>
          <a:p>
            <a:pPr lvl="0">
              <a:lnSpc>
                <a:spcPct val="170000"/>
              </a:lnSpc>
            </a:pPr>
            <a:r>
              <a:rPr lang="ro-RO" sz="5500" dirty="0" smtClean="0"/>
              <a:t> Să utilizeze cunoștințele asimilate la activitățile de educarea limbajului (alcătuire de propoziții, repovestiri, memorizări și recitări de expresii ritmate, pe teme specifice)</a:t>
            </a:r>
            <a:endParaRPr lang="en-US" sz="5500" dirty="0" smtClean="0"/>
          </a:p>
          <a:p>
            <a:pPr lvl="0">
              <a:lnSpc>
                <a:spcPct val="170000"/>
              </a:lnSpc>
            </a:pPr>
            <a:r>
              <a:rPr lang="ro-RO" sz="5500" dirty="0" smtClean="0"/>
              <a:t>Să utilizeze cunoștințe asimilate la activitățile de educație plastică și practică (desen , pictură , modelaj, lipire, tăiere, asamblare) pentru a realiza lucrări originale cu temă financiară ex: bancnote colorate- desen/pictură/aplicație/etc; băncile din orașul meu- machetă/aplicație/desen, etc)</a:t>
            </a:r>
            <a:endParaRPr lang="en-US" sz="55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solidFill>
                  <a:srgbClr val="FF0000"/>
                </a:solidFill>
              </a:rPr>
              <a:t>EXEMPLE DE COMPORTAMENT:</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ro-RO" dirty="0" smtClean="0"/>
              <a:t>identifică elemente componente ale domeniului financiar-bancar; </a:t>
            </a:r>
            <a:endParaRPr lang="en-US" dirty="0" smtClean="0"/>
          </a:p>
          <a:p>
            <a:pPr lvl="0"/>
            <a:r>
              <a:rPr lang="ro-RO" dirty="0" smtClean="0"/>
              <a:t>cunoaște tipuri de acțiuni financiar-bancare (confecționare, roluri, păstrarea și utilizarea monedelor, economisire, donare); </a:t>
            </a:r>
            <a:endParaRPr lang="en-US" dirty="0" smtClean="0"/>
          </a:p>
          <a:p>
            <a:pPr lvl="0"/>
            <a:r>
              <a:rPr lang="ro-RO" dirty="0" smtClean="0"/>
              <a:t>recunoaște /denumește monedele, bancnotele și valoarea lor; </a:t>
            </a:r>
            <a:endParaRPr lang="en-US" dirty="0" smtClean="0"/>
          </a:p>
          <a:p>
            <a:pPr lvl="0"/>
            <a:r>
              <a:rPr lang="ro-RO" dirty="0" smtClean="0"/>
              <a:t>răspunde și formulează întrebări referitoare la acțiunile personale și ale familiei; (“Cum se obțin banii?”, “La ce ne folosesc banii?” etc.) ; </a:t>
            </a:r>
            <a:endParaRPr lang="en-US" dirty="0" smtClean="0"/>
          </a:p>
          <a:p>
            <a:pPr lvl="0"/>
            <a:r>
              <a:rPr lang="ro-RO" dirty="0" smtClean="0"/>
              <a:t>propune  acțiuni specifice anteprenoriatului ;</a:t>
            </a:r>
            <a:endParaRPr lang="en-US" dirty="0" smtClean="0"/>
          </a:p>
          <a:p>
            <a:pPr lvl="0"/>
            <a:r>
              <a:rPr lang="ro-RO" dirty="0" smtClean="0"/>
              <a:t>verbalizează acțiuni caritabile întreprinse, folosind un limbaj specific ;</a:t>
            </a:r>
            <a:endParaRPr lang="en-US" dirty="0" smtClean="0"/>
          </a:p>
          <a:p>
            <a:pPr lvl="0"/>
            <a:r>
              <a:rPr lang="ro-RO" dirty="0" smtClean="0"/>
              <a:t>denumește mijloacele de economisire a banilor; </a:t>
            </a:r>
            <a:endParaRPr lang="en-US" dirty="0" smtClean="0"/>
          </a:p>
          <a:p>
            <a:pPr lvl="0"/>
            <a:r>
              <a:rPr lang="ro-RO" dirty="0" smtClean="0"/>
              <a:t>cunoaște existența unor comportamente excesive, care pot afecta echilibrul financiar (risipirea, cheltuirea, cumpărarea în exces) ; </a:t>
            </a:r>
            <a:endParaRPr lang="en-US" dirty="0" smtClean="0"/>
          </a:p>
          <a:p>
            <a:pPr lvl="0"/>
            <a:r>
              <a:rPr lang="ro-RO" dirty="0" smtClean="0"/>
              <a:t> apreciază  valoarea banilor și economisește pentru a-și cumpăra obiectul dorit;</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solidFill>
                  <a:srgbClr val="FF0000"/>
                </a:solidFill>
              </a:rPr>
              <a:t>                      CONȚINUTURI:</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pPr lvl="0">
              <a:lnSpc>
                <a:spcPct val="300000"/>
              </a:lnSpc>
            </a:pPr>
            <a:r>
              <a:rPr lang="ro-RO" b="1" dirty="0" smtClean="0"/>
              <a:t>BANII ȘI IMPORTANȚA LOR ÎN VIAȚA NOASTRĂ</a:t>
            </a:r>
            <a:endParaRPr lang="en-US" dirty="0" smtClean="0"/>
          </a:p>
          <a:p>
            <a:pPr lvl="0">
              <a:lnSpc>
                <a:spcPct val="300000"/>
              </a:lnSpc>
            </a:pPr>
            <a:r>
              <a:rPr lang="ro-RO" b="1" dirty="0" smtClean="0"/>
              <a:t>ECONOMISIREA BANILOR</a:t>
            </a:r>
            <a:endParaRPr lang="en-US" dirty="0" smtClean="0"/>
          </a:p>
          <a:p>
            <a:pPr lvl="0">
              <a:lnSpc>
                <a:spcPct val="300000"/>
              </a:lnSpc>
            </a:pPr>
            <a:r>
              <a:rPr lang="ro-RO" b="1" dirty="0" smtClean="0"/>
              <a:t>CHELTUIREA BANILOR</a:t>
            </a:r>
            <a:endParaRPr lang="en-US" dirty="0" smtClean="0"/>
          </a:p>
          <a:p>
            <a:pPr lvl="0">
              <a:lnSpc>
                <a:spcPct val="300000"/>
              </a:lnSpc>
            </a:pPr>
            <a:r>
              <a:rPr lang="ro-RO" b="1" dirty="0" smtClean="0"/>
              <a:t>DONAȚIILE</a:t>
            </a:r>
            <a:endParaRPr lang="en-US" dirty="0" smtClean="0"/>
          </a:p>
          <a:p>
            <a:endParaRPr lang="en-US" dirty="0"/>
          </a:p>
        </p:txBody>
      </p:sp>
      <p:pic>
        <p:nvPicPr>
          <p:cNvPr id="4" name="Picture 3" descr="Imagini pentru banii si copii"/>
          <p:cNvPicPr/>
          <p:nvPr/>
        </p:nvPicPr>
        <p:blipFill>
          <a:blip r:embed="rId2" cstate="print"/>
          <a:srcRect/>
          <a:stretch>
            <a:fillRect/>
          </a:stretch>
        </p:blipFill>
        <p:spPr bwMode="auto">
          <a:xfrm>
            <a:off x="5000628" y="2786058"/>
            <a:ext cx="3429024" cy="2786082"/>
          </a:xfrm>
          <a:prstGeom prst="rect">
            <a:avLst/>
          </a:prstGeom>
          <a:noFill/>
          <a:ln w="9525">
            <a:noFill/>
            <a:miter lim="800000"/>
            <a:headEnd/>
            <a:tailEnd/>
          </a:ln>
        </p:spPr>
      </p:pic>
      <p:pic>
        <p:nvPicPr>
          <p:cNvPr id="8194" name="Picture 2" descr="Ilustración de Banco edificio icono (PSD) descarga gratuita"/>
          <p:cNvPicPr>
            <a:picLocks noChangeAspect="1" noChangeArrowheads="1"/>
          </p:cNvPicPr>
          <p:nvPr/>
        </p:nvPicPr>
        <p:blipFill>
          <a:blip r:embed="rId3"/>
          <a:srcRect/>
          <a:stretch>
            <a:fillRect/>
          </a:stretch>
        </p:blipFill>
        <p:spPr bwMode="auto">
          <a:xfrm>
            <a:off x="714348" y="0"/>
            <a:ext cx="2643174" cy="19823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normAutofit/>
          </a:bodyPr>
          <a:lstStyle/>
          <a:p>
            <a:pPr algn="ctr">
              <a:buNone/>
            </a:pPr>
            <a:r>
              <a:rPr lang="ro-RO" b="1" dirty="0" smtClean="0">
                <a:solidFill>
                  <a:srgbClr val="FF0000"/>
                </a:solidFill>
              </a:rPr>
              <a:t>MODALITĂȚI DE EVALUARE:</a:t>
            </a:r>
            <a:r>
              <a:rPr lang="ro-RO" b="1" dirty="0" smtClean="0"/>
              <a:t> </a:t>
            </a:r>
          </a:p>
          <a:p>
            <a:pPr algn="ctr">
              <a:buNone/>
            </a:pPr>
            <a:endParaRPr lang="ro-RO" b="1" dirty="0" smtClean="0"/>
          </a:p>
          <a:p>
            <a:pPr algn="ctr">
              <a:lnSpc>
                <a:spcPct val="300000"/>
              </a:lnSpc>
            </a:pPr>
            <a:r>
              <a:rPr lang="ro-RO" dirty="0" smtClean="0"/>
              <a:t>labirinturi, desene, rezolvarea unor fișe, experimente practice, jocuri de rol, machete,dramatizare, expoziții, realizarea unui CD cu poze din timpul activităților.</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428604"/>
            <a:ext cx="7467600" cy="1643074"/>
          </a:xfrm>
        </p:spPr>
        <p:txBody>
          <a:bodyPr/>
          <a:lstStyle/>
          <a:p>
            <a:pPr algn="ctr"/>
            <a:r>
              <a:rPr lang="ro-RO" b="1" dirty="0" smtClean="0">
                <a:solidFill>
                  <a:srgbClr val="FF0000"/>
                </a:solidFill>
              </a:rPr>
              <a:t>RESURSE UMANE : </a:t>
            </a:r>
          </a:p>
          <a:p>
            <a:r>
              <a:rPr lang="ro-RO" dirty="0" smtClean="0"/>
              <a:t>prescolarii, educatoare, parinti, alte persoane din comunitate.</a:t>
            </a:r>
            <a:endParaRPr lang="en-US" dirty="0" smtClean="0"/>
          </a:p>
          <a:p>
            <a:endParaRPr lang="en-US" dirty="0"/>
          </a:p>
        </p:txBody>
      </p:sp>
      <p:pic>
        <p:nvPicPr>
          <p:cNvPr id="6" name="Picture 2" descr="E:\Poze gradinita\2019-2020\educ.financiara\IMG_20191016_101220.jpg"/>
          <p:cNvPicPr>
            <a:picLocks noChangeAspect="1" noChangeArrowheads="1"/>
          </p:cNvPicPr>
          <p:nvPr/>
        </p:nvPicPr>
        <p:blipFill>
          <a:blip r:embed="rId2" cstate="print"/>
          <a:srcRect/>
          <a:stretch>
            <a:fillRect/>
          </a:stretch>
        </p:blipFill>
        <p:spPr bwMode="auto">
          <a:xfrm>
            <a:off x="1571604" y="2000240"/>
            <a:ext cx="5697027" cy="35719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327</TotalTime>
  <Words>788</Words>
  <Application>Microsoft Office PowerPoint</Application>
  <PresentationFormat>On-screen Show (4:3)</PresentationFormat>
  <Paragraphs>64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Century Schoolbook</vt:lpstr>
      <vt:lpstr>Monotype Corsiva</vt:lpstr>
      <vt:lpstr>MS Reference Sans Serif</vt:lpstr>
      <vt:lpstr>Times New Roman</vt:lpstr>
      <vt:lpstr>Wingdings</vt:lpstr>
      <vt:lpstr>Wingdings 2</vt:lpstr>
      <vt:lpstr>Oriel</vt:lpstr>
      <vt:lpstr>ACTIVITATE OPŢIONALĂ EDUCAŢIE  FINANCIARĂ   PRIN  JOC     ,,Ne jucăm,ne jucăm  ,  despre  bani  noi învăţăm’’   </vt:lpstr>
      <vt:lpstr>          DISCIPLINA OPŢIONALĂ:         EDUCAŢIE  FINANCIARĂ PRIN  JOC 1. Titlul proiectului :,,Ne jucăm,ne jucăm – Despre bani noi învăţăm’’ 2. Durata modulului : 2 semestre; 3. Ritmicitate: o datĂ pe săptămÂnă 4.Nivelul I – Grupa mică/mijlocie </vt:lpstr>
      <vt:lpstr>ARGUMENT: </vt:lpstr>
      <vt:lpstr>COMPETENŢE GENERALE: </vt:lpstr>
      <vt:lpstr>COMPETENŢE  SPECIFICE: </vt:lpstr>
      <vt:lpstr>EXEMPLE DE COMPORTAMENT: </vt:lpstr>
      <vt:lpstr>                      CONȚINUTURI: </vt:lpstr>
      <vt:lpstr>PowerPoint Presentation</vt:lpstr>
      <vt:lpstr>PowerPoint Presentation</vt:lpstr>
      <vt:lpstr>PowerPoint Presentation</vt:lpstr>
      <vt:lpstr>BIBLIOGRAFIE :</vt:lpstr>
      <vt:lpstr>CALENDARUL ACTIVITATILOR: </vt:lpstr>
      <vt:lpstr>PowerPoint Presentation</vt:lpstr>
      <vt:lpstr>PowerPoint Presentation</vt:lpstr>
      <vt:lpstr>     ,,Ne jucăm,ne jucăm   - despre  bani  noi învăţăm’’  </vt:lpstr>
      <vt:lpstr>TROCUL – cu alexandra și ionuț</vt:lpstr>
      <vt:lpstr>Activitate de antreprenoriat – Mărțișoare,mărțișoare -  expoziție cu vânzare -</vt:lpstr>
      <vt:lpstr>MONEDELE DIN ȚARA MEA ȘI PUȘCULIȚA</vt:lpstr>
      <vt:lpstr>AM ÎNVĂȚAT SĂ ECONOMISESC BANI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ACTIVITATE OPŢIONALĂ EDUCAŢIE  FINANCIARĂ   PRIN  JOC     ,,Ne jucăm,ne jucăm  ,  despre  bani  noi învăţăm’’</dc:title>
  <dc:creator>g</dc:creator>
  <cp:lastModifiedBy>word</cp:lastModifiedBy>
  <cp:revision>34</cp:revision>
  <dcterms:created xsi:type="dcterms:W3CDTF">2020-05-23T07:12:28Z</dcterms:created>
  <dcterms:modified xsi:type="dcterms:W3CDTF">2021-12-29T21:17:32Z</dcterms:modified>
</cp:coreProperties>
</file>