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1"/>
            <a:ext cx="8458200" cy="1219200"/>
          </a:xfrm>
        </p:spPr>
        <p:txBody>
          <a:bodyPr>
            <a:noAutofit/>
          </a:bodyPr>
          <a:lstStyle/>
          <a:p>
            <a:r>
              <a:rPr lang="ro-RO" sz="3600" b="1" dirty="0" smtClean="0">
                <a:solidFill>
                  <a:srgbClr val="00B050"/>
                </a:solidFill>
                <a:latin typeface="Comic Sans MS" pitchFamily="66" charset="0"/>
              </a:rPr>
              <a:t>EDUCAȚIE FINANCIARĂ PRIN JOC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57400"/>
            <a:ext cx="8229600" cy="3581400"/>
          </a:xfrm>
        </p:spPr>
        <p:txBody>
          <a:bodyPr/>
          <a:lstStyle/>
          <a:p>
            <a:pPr algn="just"/>
            <a:r>
              <a:rPr lang="fr-FR" b="1" dirty="0">
                <a:solidFill>
                  <a:srgbClr val="000000"/>
                </a:solidFill>
                <a:latin typeface="Comic Sans MS"/>
              </a:rPr>
              <a:t> </a:t>
            </a:r>
            <a:endParaRPr lang="en-US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11366"/>
            <a:ext cx="5851896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548" y="3581400"/>
            <a:ext cx="3878052" cy="219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69731"/>
            <a:ext cx="2590234" cy="250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37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9600"/>
            <a:ext cx="5613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cap="all" dirty="0">
                <a:solidFill>
                  <a:srgbClr val="00B050"/>
                </a:solidFill>
                <a:latin typeface="Monotype Corsiva" pitchFamily="66" charset="0"/>
                <a:ea typeface="+mj-ea"/>
                <a:cs typeface="+mj-cs"/>
              </a:rPr>
              <a:t>TROCUL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676401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800"/>
              </a:spcBef>
            </a:pPr>
            <a:r>
              <a:rPr lang="fr-FR" sz="2000" b="1" cap="all" spc="400" dirty="0" err="1">
                <a:solidFill>
                  <a:srgbClr val="002060"/>
                </a:solidFill>
                <a:latin typeface="Monotype Corsiva" pitchFamily="66" charset="0"/>
                <a:ea typeface="+mj-ea"/>
              </a:rPr>
              <a:t>Prin</a:t>
            </a:r>
            <a:r>
              <a:rPr lang="fr-FR" sz="2000" b="1" cap="all" spc="400" dirty="0">
                <a:solidFill>
                  <a:srgbClr val="002060"/>
                </a:solidFill>
                <a:latin typeface="Monotype Corsiva" pitchFamily="66" charset="0"/>
                <a:ea typeface="+mj-ea"/>
              </a:rPr>
              <a:t> TROC se </a:t>
            </a:r>
            <a:r>
              <a:rPr lang="fr-FR" sz="2000" b="1" cap="all" spc="400" dirty="0" err="1">
                <a:solidFill>
                  <a:srgbClr val="002060"/>
                </a:solidFill>
                <a:latin typeface="Monotype Corsiva" pitchFamily="66" charset="0"/>
                <a:ea typeface="+mj-ea"/>
              </a:rPr>
              <a:t>schimbă</a:t>
            </a:r>
            <a:r>
              <a:rPr lang="fr-FR" sz="2000" b="1" cap="all" spc="400" dirty="0">
                <a:solidFill>
                  <a:srgbClr val="002060"/>
                </a:solidFill>
                <a:latin typeface="Monotype Corsiva" pitchFamily="66" charset="0"/>
                <a:ea typeface="+mj-ea"/>
              </a:rPr>
              <a:t> un </a:t>
            </a:r>
            <a:r>
              <a:rPr lang="fr-FR" sz="2000" b="1" cap="all" spc="400" dirty="0" err="1">
                <a:solidFill>
                  <a:srgbClr val="002060"/>
                </a:solidFill>
                <a:latin typeface="Monotype Corsiva" pitchFamily="66" charset="0"/>
                <a:ea typeface="+mj-ea"/>
              </a:rPr>
              <a:t>produs</a:t>
            </a:r>
            <a:r>
              <a:rPr lang="fr-FR" sz="2000" b="1" cap="all" spc="400" dirty="0">
                <a:solidFill>
                  <a:srgbClr val="002060"/>
                </a:solidFill>
                <a:latin typeface="Monotype Corsiva" pitchFamily="66" charset="0"/>
                <a:ea typeface="+mj-ea"/>
              </a:rPr>
              <a:t> </a:t>
            </a:r>
            <a:r>
              <a:rPr lang="fr-FR" sz="2000" b="1" cap="all" spc="400" dirty="0" err="1">
                <a:solidFill>
                  <a:srgbClr val="002060"/>
                </a:solidFill>
                <a:latin typeface="Monotype Corsiva" pitchFamily="66" charset="0"/>
                <a:ea typeface="+mj-ea"/>
              </a:rPr>
              <a:t>cu</a:t>
            </a:r>
            <a:r>
              <a:rPr lang="fr-FR" sz="2000" b="1" cap="all" spc="400" dirty="0">
                <a:solidFill>
                  <a:srgbClr val="002060"/>
                </a:solidFill>
                <a:latin typeface="Monotype Corsiva" pitchFamily="66" charset="0"/>
                <a:ea typeface="+mj-ea"/>
              </a:rPr>
              <a:t> un </a:t>
            </a:r>
            <a:r>
              <a:rPr lang="fr-FR" sz="2000" b="1" cap="all" spc="400" dirty="0" err="1">
                <a:solidFill>
                  <a:srgbClr val="002060"/>
                </a:solidFill>
                <a:latin typeface="Monotype Corsiva" pitchFamily="66" charset="0"/>
                <a:ea typeface="+mj-ea"/>
              </a:rPr>
              <a:t>alt</a:t>
            </a:r>
            <a:r>
              <a:rPr lang="fr-FR" sz="2000" b="1" cap="all" spc="400" dirty="0">
                <a:solidFill>
                  <a:srgbClr val="002060"/>
                </a:solidFill>
                <a:latin typeface="Monotype Corsiva" pitchFamily="66" charset="0"/>
                <a:ea typeface="+mj-ea"/>
              </a:rPr>
              <a:t> </a:t>
            </a:r>
            <a:r>
              <a:rPr lang="fr-FR" sz="2000" b="1" cap="all" spc="400" dirty="0" err="1">
                <a:solidFill>
                  <a:srgbClr val="002060"/>
                </a:solidFill>
                <a:latin typeface="Monotype Corsiva" pitchFamily="66" charset="0"/>
                <a:ea typeface="+mj-ea"/>
              </a:rPr>
              <a:t>produs</a:t>
            </a:r>
            <a:r>
              <a:rPr lang="fr-FR" sz="2000" b="1" cap="all" spc="400" dirty="0">
                <a:solidFill>
                  <a:srgbClr val="002060"/>
                </a:solidFill>
                <a:latin typeface="Monotype Corsiva" pitchFamily="66" charset="0"/>
                <a:ea typeface="+mj-ea"/>
              </a:rPr>
              <a:t>, de </a:t>
            </a:r>
            <a:r>
              <a:rPr lang="fr-FR" sz="2000" b="1" cap="all" spc="400" dirty="0" err="1">
                <a:solidFill>
                  <a:srgbClr val="002060"/>
                </a:solidFill>
                <a:latin typeface="Monotype Corsiva" pitchFamily="66" charset="0"/>
                <a:ea typeface="+mj-ea"/>
              </a:rPr>
              <a:t>aceeaşi</a:t>
            </a:r>
            <a:r>
              <a:rPr lang="fr-FR" sz="2000" b="1" cap="all" spc="400" dirty="0">
                <a:solidFill>
                  <a:srgbClr val="002060"/>
                </a:solidFill>
                <a:latin typeface="Monotype Corsiva" pitchFamily="66" charset="0"/>
                <a:ea typeface="+mj-ea"/>
              </a:rPr>
              <a:t> </a:t>
            </a:r>
            <a:r>
              <a:rPr lang="fr-FR" sz="2000" b="1" cap="all" spc="400" dirty="0" err="1">
                <a:solidFill>
                  <a:srgbClr val="002060"/>
                </a:solidFill>
                <a:latin typeface="Monotype Corsiva" pitchFamily="66" charset="0"/>
                <a:ea typeface="+mj-ea"/>
              </a:rPr>
              <a:t>valoare</a:t>
            </a:r>
            <a:r>
              <a:rPr lang="fr-FR" sz="2000" b="1" cap="all" spc="400" dirty="0">
                <a:solidFill>
                  <a:srgbClr val="002060"/>
                </a:solidFill>
                <a:latin typeface="Monotype Corsiva" pitchFamily="66" charset="0"/>
                <a:ea typeface="+mj-ea"/>
              </a:rPr>
              <a:t>.</a:t>
            </a:r>
            <a:endParaRPr lang="en-US" sz="2000" cap="all" spc="400" dirty="0">
              <a:solidFill>
                <a:srgbClr val="002060"/>
              </a:solidFill>
              <a:latin typeface="Monotype Corsiva" pitchFamily="66" charset="0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33829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84500"/>
            <a:ext cx="3060700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03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63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1" y="457200"/>
            <a:ext cx="5074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74C3C"/>
                </a:solidFill>
                <a:latin typeface="Comic Sans MS"/>
              </a:rPr>
              <a:t>POVESTEA MONEDEI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09600" y="1041975"/>
            <a:ext cx="5303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Comic Sans MS"/>
              </a:rPr>
              <a:t>Confecţionarea</a:t>
            </a:r>
            <a:r>
              <a:rPr lang="en-US" sz="2400" b="1" dirty="0">
                <a:solidFill>
                  <a:srgbClr val="FF0000"/>
                </a:solidFill>
                <a:latin typeface="Comic Sans MS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/>
              </a:rPr>
              <a:t>monedelor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81" name="Picture 9" descr="C:\Users\Crist\Desktop\downloa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5642"/>
            <a:ext cx="800100" cy="6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7200" y="1600200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 </a:t>
            </a:r>
            <a:r>
              <a:rPr lang="vi-VN" sz="2400" dirty="0"/>
              <a:t>Odată, a existat un obiect mic de metal, numit  </a:t>
            </a:r>
            <a:r>
              <a:rPr lang="ro-RO" sz="2400" dirty="0" smtClean="0"/>
              <a:t>          </a:t>
            </a:r>
            <a:r>
              <a:rPr lang="vi-VN" sz="2400" dirty="0" smtClean="0"/>
              <a:t>.</a:t>
            </a:r>
            <a:endParaRPr lang="vi-VN" sz="2400" dirty="0"/>
          </a:p>
          <a:p>
            <a:endParaRPr lang="vi-VN" sz="2400" dirty="0"/>
          </a:p>
          <a:p>
            <a:r>
              <a:rPr lang="vi-VN" sz="2400" dirty="0"/>
              <a:t>Moneda a venit de la o  </a:t>
            </a:r>
            <a:r>
              <a:rPr lang="vi-VN" sz="2400" dirty="0" smtClean="0"/>
              <a:t>mare</a:t>
            </a:r>
            <a:r>
              <a:rPr lang="ro-RO" sz="2400" dirty="0" smtClean="0"/>
              <a:t>             </a:t>
            </a:r>
            <a:r>
              <a:rPr lang="vi-VN" sz="2400" dirty="0" smtClean="0"/>
              <a:t>, </a:t>
            </a:r>
            <a:r>
              <a:rPr lang="vi-VN" sz="2400" dirty="0"/>
              <a:t>în care oamenii au făcut multe alte </a:t>
            </a:r>
            <a:r>
              <a:rPr lang="ro-RO" sz="2400" dirty="0" smtClean="0"/>
              <a:t>        </a:t>
            </a:r>
            <a:r>
              <a:rPr lang="vi-VN" sz="2400" dirty="0" smtClean="0"/>
              <a:t> </a:t>
            </a:r>
            <a:r>
              <a:rPr lang="ro-RO" sz="2400" dirty="0" smtClean="0"/>
              <a:t>         </a:t>
            </a:r>
            <a:r>
              <a:rPr lang="vi-VN" sz="2400" dirty="0" smtClean="0"/>
              <a:t>mici</a:t>
            </a:r>
            <a:r>
              <a:rPr lang="vi-VN" sz="2400" dirty="0"/>
              <a:t>.</a:t>
            </a:r>
          </a:p>
          <a:p>
            <a:r>
              <a:rPr lang="ro-RO" sz="2400" dirty="0" smtClean="0"/>
              <a:t>  </a:t>
            </a:r>
            <a:endParaRPr lang="vi-VN" sz="2400" dirty="0"/>
          </a:p>
          <a:p>
            <a:r>
              <a:rPr lang="vi-VN" sz="2400" dirty="0"/>
              <a:t>Toate acestea erau confecţionate din metal şi se numeau monede!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3083" name="Picture 11" descr="C:\Users\Crist\Desktop\downlo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43" y="2667000"/>
            <a:ext cx="966788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94" y="1447800"/>
            <a:ext cx="7254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65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5429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omic Sans MS"/>
              </a:rPr>
              <a:t>Păstrarea monedelor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28343"/>
            <a:ext cx="9067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400" dirty="0" smtClean="0"/>
              <a:t>           </a:t>
            </a:r>
            <a:r>
              <a:rPr lang="vi-VN" sz="2400" dirty="0" smtClean="0"/>
              <a:t>- </a:t>
            </a:r>
            <a:r>
              <a:rPr lang="vi-VN" sz="2400" dirty="0"/>
              <a:t>Oare, ce trebuie să facem? a întrebat  </a:t>
            </a:r>
            <a:r>
              <a:rPr lang="ro-RO" sz="2400" dirty="0" smtClean="0"/>
              <a:t>               </a:t>
            </a:r>
            <a:r>
              <a:rPr lang="vi-VN" sz="2400" dirty="0" smtClean="0"/>
              <a:t>pe </a:t>
            </a:r>
            <a:r>
              <a:rPr lang="vi-VN" sz="2400" dirty="0"/>
              <a:t>ceilalţi </a:t>
            </a:r>
            <a:r>
              <a:rPr lang="vi-VN" sz="2400" dirty="0" smtClean="0"/>
              <a:t>prieteni </a:t>
            </a:r>
            <a:r>
              <a:rPr lang="vi-VN" sz="2400" dirty="0"/>
              <a:t>mici confecţionaţi din metal strălucitor</a:t>
            </a:r>
            <a:r>
              <a:rPr lang="vi-VN" sz="2400" dirty="0" smtClean="0"/>
              <a:t>.</a:t>
            </a:r>
            <a:endParaRPr lang="vi-VN" sz="2400" dirty="0"/>
          </a:p>
          <a:p>
            <a:pPr algn="just"/>
            <a:r>
              <a:rPr lang="vi-VN" sz="2400" dirty="0"/>
              <a:t>          - Am auzit că vom fi utilizate de către oameni! a răspuns </a:t>
            </a:r>
          </a:p>
          <a:p>
            <a:pPr algn="just"/>
            <a:r>
              <a:rPr lang="vi-VN" sz="2400" dirty="0"/>
              <a:t>o monedă</a:t>
            </a:r>
            <a:r>
              <a:rPr lang="vi-VN" sz="2400" dirty="0" smtClean="0"/>
              <a:t>.</a:t>
            </a:r>
            <a:endParaRPr lang="vi-VN" sz="2400" dirty="0"/>
          </a:p>
          <a:p>
            <a:pPr algn="just"/>
            <a:r>
              <a:rPr lang="vi-VN" sz="2400" dirty="0"/>
              <a:t>          - Am auzit că vom fi păstrate într-un </a:t>
            </a:r>
            <a:r>
              <a:rPr lang="ro-RO" sz="2400" dirty="0" smtClean="0"/>
              <a:t>             </a:t>
            </a:r>
            <a:r>
              <a:rPr lang="vi-VN" sz="2400" dirty="0" smtClean="0"/>
              <a:t> </a:t>
            </a:r>
            <a:r>
              <a:rPr lang="vi-VN" sz="2400" dirty="0"/>
              <a:t>, a răspuns o</a:t>
            </a:r>
          </a:p>
          <a:p>
            <a:pPr algn="just"/>
            <a:endParaRPr lang="vi-VN" sz="2400" dirty="0"/>
          </a:p>
          <a:p>
            <a:pPr algn="just"/>
            <a:endParaRPr lang="vi-VN" sz="2400" dirty="0"/>
          </a:p>
          <a:p>
            <a:pPr algn="just"/>
            <a:r>
              <a:rPr lang="vi-VN" sz="2400" dirty="0"/>
              <a:t>altă  </a:t>
            </a:r>
            <a:r>
              <a:rPr lang="ro-RO" sz="2400" dirty="0" smtClean="0"/>
              <a:t>                                  </a:t>
            </a:r>
            <a:r>
              <a:rPr lang="vi-VN" sz="2400" dirty="0" smtClean="0"/>
              <a:t>.</a:t>
            </a:r>
            <a:endParaRPr lang="en-US" sz="2400" dirty="0"/>
          </a:p>
        </p:txBody>
      </p:sp>
      <p:pic>
        <p:nvPicPr>
          <p:cNvPr id="4098" name="Picture 2" descr="C:\Users\Crist\Desktop\download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80" y="758179"/>
            <a:ext cx="1580920" cy="7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rist\Desktop\download (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80" y="2362200"/>
            <a:ext cx="1022066" cy="8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rist\Desktop\download (6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63937"/>
            <a:ext cx="19335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4963782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Comic Sans MS"/>
              </a:rPr>
              <a:t>MONEDA </a:t>
            </a:r>
            <a:r>
              <a:rPr lang="vi-VN" sz="2400" b="1" dirty="0">
                <a:solidFill>
                  <a:srgbClr val="000000"/>
                </a:solidFill>
                <a:latin typeface="Comic Sans MS"/>
              </a:rPr>
              <a:t>este un obiect rotund, confecţionat din</a:t>
            </a:r>
            <a:br>
              <a:rPr lang="vi-VN" sz="2400" b="1" dirty="0">
                <a:solidFill>
                  <a:srgbClr val="000000"/>
                </a:solidFill>
                <a:latin typeface="Comic Sans MS"/>
              </a:rPr>
            </a:br>
            <a:r>
              <a:rPr lang="vi-VN" sz="2400" b="1" dirty="0">
                <a:solidFill>
                  <a:srgbClr val="C00000"/>
                </a:solidFill>
                <a:latin typeface="Comic Sans MS"/>
              </a:rPr>
              <a:t>METAL</a:t>
            </a:r>
            <a:r>
              <a:rPr lang="vi-VN" sz="2400" b="1" dirty="0">
                <a:solidFill>
                  <a:srgbClr val="000000"/>
                </a:solidFill>
                <a:latin typeface="Comic Sans MS"/>
              </a:rPr>
              <a:t>. Moneda se mai numeşte şi </a:t>
            </a:r>
            <a:r>
              <a:rPr lang="vi-VN" sz="2400" b="1" dirty="0">
                <a:solidFill>
                  <a:srgbClr val="C00000"/>
                </a:solidFill>
                <a:latin typeface="Comic Sans MS"/>
              </a:rPr>
              <a:t>BAN DE METAL</a:t>
            </a:r>
            <a:r>
              <a:rPr lang="vi-VN" sz="2400" b="1" dirty="0">
                <a:solidFill>
                  <a:srgbClr val="000000"/>
                </a:solidFill>
                <a:latin typeface="Comic Sans MS"/>
              </a:rPr>
              <a:t>.</a:t>
            </a:r>
            <a:br>
              <a:rPr lang="vi-VN" sz="2400" b="1" dirty="0">
                <a:solidFill>
                  <a:srgbClr val="000000"/>
                </a:solidFill>
                <a:latin typeface="Comic Sans MS"/>
              </a:rPr>
            </a:br>
            <a:r>
              <a:rPr lang="vi-VN" sz="2400" b="1" dirty="0">
                <a:solidFill>
                  <a:srgbClr val="C00000"/>
                </a:solidFill>
                <a:latin typeface="Comic Sans MS"/>
              </a:rPr>
              <a:t>SACUL</a:t>
            </a:r>
            <a:r>
              <a:rPr lang="vi-VN" sz="2400" b="1" dirty="0">
                <a:solidFill>
                  <a:srgbClr val="000000"/>
                </a:solidFill>
                <a:latin typeface="Comic Sans MS"/>
              </a:rPr>
              <a:t> este obiectul în care se păstrează monedele</a:t>
            </a:r>
            <a:r>
              <a:rPr lang="vi-VN" b="1" dirty="0">
                <a:solidFill>
                  <a:srgbClr val="000000"/>
                </a:solidFill>
                <a:latin typeface="Comic Sans M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6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2400"/>
            <a:ext cx="9144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 </a:t>
            </a:r>
            <a:r>
              <a:rPr lang="ro-RO" dirty="0" smtClean="0"/>
              <a:t>          </a:t>
            </a:r>
            <a:r>
              <a:rPr lang="vi-VN" sz="2400" dirty="0" smtClean="0"/>
              <a:t>Într-o </a:t>
            </a:r>
            <a:r>
              <a:rPr lang="vi-VN" sz="2400" dirty="0"/>
              <a:t>zi, </a:t>
            </a:r>
            <a:r>
              <a:rPr lang="ro-RO" sz="2400" dirty="0" smtClean="0"/>
              <a:t>           </a:t>
            </a:r>
            <a:r>
              <a:rPr lang="vi-VN" sz="2400" dirty="0" smtClean="0"/>
              <a:t>s-a </a:t>
            </a:r>
            <a:r>
              <a:rPr lang="vi-VN" sz="2400" dirty="0"/>
              <a:t>trezit şi a fost surprinsă să vadă că se află </a:t>
            </a:r>
          </a:p>
          <a:p>
            <a:endParaRPr lang="vi-VN" sz="2400" dirty="0"/>
          </a:p>
          <a:p>
            <a:r>
              <a:rPr lang="vi-VN" sz="2400" dirty="0"/>
              <a:t>într-un loc diferit. Ea se găsea </a:t>
            </a:r>
            <a:r>
              <a:rPr lang="vi-VN" sz="2400" dirty="0" smtClean="0"/>
              <a:t>într-un</a:t>
            </a:r>
            <a:r>
              <a:rPr lang="ro-RO" sz="2400" dirty="0" smtClean="0"/>
              <a:t>      </a:t>
            </a:r>
            <a:r>
              <a:rPr lang="vi-VN" sz="2400" dirty="0" smtClean="0"/>
              <a:t>  </a:t>
            </a:r>
            <a:r>
              <a:rPr lang="ro-RO" sz="2400" dirty="0" smtClean="0"/>
              <a:t>       </a:t>
            </a:r>
            <a:r>
              <a:rPr lang="vi-VN" sz="2400" dirty="0" smtClean="0"/>
              <a:t>, </a:t>
            </a:r>
            <a:r>
              <a:rPr lang="vi-VN" sz="2400" dirty="0"/>
              <a:t>împreună cu alte monede </a:t>
            </a:r>
            <a:r>
              <a:rPr lang="vi-VN" sz="2400" dirty="0" smtClean="0"/>
              <a:t>de </a:t>
            </a:r>
            <a:r>
              <a:rPr lang="vi-VN" sz="2400" dirty="0"/>
              <a:t>diferite mărimi. </a:t>
            </a:r>
          </a:p>
          <a:p>
            <a:endParaRPr lang="vi-VN" sz="2400" dirty="0"/>
          </a:p>
          <a:p>
            <a:r>
              <a:rPr lang="vi-VN" sz="2400" dirty="0"/>
              <a:t>      - Unde mă aflu? a întrebat  </a:t>
            </a:r>
            <a:r>
              <a:rPr lang="ro-RO" sz="2400" dirty="0" smtClean="0"/>
              <a:t>            </a:t>
            </a:r>
            <a:r>
              <a:rPr lang="vi-VN" sz="2400" dirty="0" smtClean="0"/>
              <a:t>.</a:t>
            </a:r>
            <a:endParaRPr lang="vi-VN" sz="2400" dirty="0"/>
          </a:p>
          <a:p>
            <a:endParaRPr lang="vi-VN" sz="2400" dirty="0"/>
          </a:p>
          <a:p>
            <a:r>
              <a:rPr lang="vi-VN" sz="2400" dirty="0"/>
              <a:t>      - Te afli într-un  </a:t>
            </a:r>
            <a:r>
              <a:rPr lang="ro-RO" sz="2400" dirty="0" smtClean="0"/>
              <a:t>            </a:t>
            </a:r>
            <a:r>
              <a:rPr lang="vi-VN" sz="2400" dirty="0" smtClean="0"/>
              <a:t>!, </a:t>
            </a:r>
            <a:r>
              <a:rPr lang="vi-VN" sz="2400" dirty="0"/>
              <a:t>i-a răspuns moneda alăturată.</a:t>
            </a:r>
          </a:p>
          <a:p>
            <a:endParaRPr lang="vi-VN" sz="2400" dirty="0"/>
          </a:p>
          <a:p>
            <a:r>
              <a:rPr lang="vi-VN" sz="2400" dirty="0"/>
              <a:t>      - Ce facem aici? a întrebat </a:t>
            </a:r>
            <a:r>
              <a:rPr lang="ro-RO" sz="2400" dirty="0" smtClean="0"/>
              <a:t>         </a:t>
            </a:r>
            <a:r>
              <a:rPr lang="vi-VN" sz="2400" dirty="0" smtClean="0"/>
              <a:t> </a:t>
            </a:r>
            <a:r>
              <a:rPr lang="ro-RO" sz="2400" dirty="0" smtClean="0"/>
              <a:t>       </a:t>
            </a:r>
            <a:r>
              <a:rPr lang="vi-VN" sz="2400" dirty="0" smtClean="0"/>
              <a:t>. </a:t>
            </a:r>
            <a:endParaRPr lang="vi-VN" sz="2400" dirty="0"/>
          </a:p>
          <a:p>
            <a:r>
              <a:rPr lang="vi-VN" sz="2400" dirty="0"/>
              <a:t> </a:t>
            </a:r>
          </a:p>
          <a:p>
            <a:endParaRPr lang="vi-VN" dirty="0"/>
          </a:p>
        </p:txBody>
      </p:sp>
      <p:pic>
        <p:nvPicPr>
          <p:cNvPr id="5126" name="Picture 6" descr="C:\Users\Crist\Desktop\downlo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59389"/>
            <a:ext cx="11049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256" y="1828800"/>
            <a:ext cx="725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205261"/>
            <a:ext cx="725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02765"/>
            <a:ext cx="914400" cy="81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39586"/>
            <a:ext cx="879329" cy="78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 descr="C:\Users\Crist\Desktop\semn-de-intrebare-portocali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743" y="4191000"/>
            <a:ext cx="2748757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9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250</TotalTime>
  <Words>169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Angles</vt:lpstr>
      <vt:lpstr>EDUCAȚIE FINANCIARĂ PRIN JOC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TROCUL</dc:title>
  <dc:creator>Cristina</dc:creator>
  <cp:lastModifiedBy>Cristi Indries</cp:lastModifiedBy>
  <cp:revision>8</cp:revision>
  <dcterms:created xsi:type="dcterms:W3CDTF">2006-08-16T00:00:00Z</dcterms:created>
  <dcterms:modified xsi:type="dcterms:W3CDTF">2020-11-03T20:09:55Z</dcterms:modified>
</cp:coreProperties>
</file>