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60" r:id="rId4"/>
    <p:sldId id="263" r:id="rId5"/>
    <p:sldId id="268" r:id="rId6"/>
    <p:sldId id="261" r:id="rId7"/>
    <p:sldId id="269" r:id="rId8"/>
    <p:sldId id="273" r:id="rId9"/>
    <p:sldId id="272" r:id="rId10"/>
    <p:sldId id="274" r:id="rId11"/>
    <p:sldId id="271" r:id="rId12"/>
    <p:sldId id="278" r:id="rId13"/>
    <p:sldId id="279" r:id="rId14"/>
    <p:sldId id="275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ca" initials="v" lastIdx="1" clrIdx="0">
    <p:extLst>
      <p:ext uri="{19B8F6BF-5375-455C-9EA6-DF929625EA0E}">
        <p15:presenceInfo xmlns:p15="http://schemas.microsoft.com/office/powerpoint/2012/main" userId="veron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7"/>
    <a:srgbClr val="C21604"/>
    <a:srgbClr val="FFF1C5"/>
    <a:srgbClr val="1A1D01"/>
    <a:srgbClr val="B6C808"/>
    <a:srgbClr val="FFFF00"/>
    <a:srgbClr val="C0DEDE"/>
    <a:srgbClr val="FFFF99"/>
    <a:srgbClr val="866600"/>
    <a:srgbClr val="560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D7EFF-7FDB-4534-99CD-FF00B5F3AF1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50DC9-8015-4C9A-AB39-CF886D724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71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43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3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7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7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4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0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6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3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50DC9-8015-4C9A-AB39-CF886D7245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1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1F20-3008-420C-8CE6-F8C294255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D6945-3C7E-4110-982C-CE74AC191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D4601-69E3-4193-BABE-8ED2A8A3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054BD-EB97-47B9-83EA-F221A8BA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0C34E-AF52-4BE5-A755-18A66970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8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E5F8-16CB-4FAE-A2A3-92874F9A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21E1A-0508-463C-B854-0E5BA557F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D3A5E-5D51-4AF1-90D5-A5B91F7D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D97AC-278E-4667-ADB1-7E531DED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020AB-7E34-4BE8-8B0D-70276A379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9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A75C39-FEF9-4910-8A7A-4932B57C2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A533E-7C5E-416F-9A8E-77C15FA3C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EF421-9196-4C66-B1E3-9827367B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DED0-ED66-4C75-879C-A5DF05D4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BC9F6-8D08-4AA5-81EA-53B75FC9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CB892-44B7-4CFC-A1CB-C9DAD1E6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D37A-7D5F-4712-957F-CD0F68DCF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8398-3ED4-49E4-844E-C42AF54D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CA5E9-D9CF-4D2E-9491-E033BF2C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9F4E2-21ED-4E8D-8B01-95526DDA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3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D618-2A50-42B7-A6A5-AB97882A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A82F1-7413-47F4-843C-504C4AD33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83BEA-A370-4514-8922-6474F66C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812AC-4799-4C20-BC2A-D6749C6D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EF125-9F5C-4DE7-B788-4C9016F6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5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46D5C-49A4-424C-AF92-0CB63D90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8B32E-2F93-4B1C-840C-6D1A82A2E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35B58-EB1C-4AE4-89DF-A27A86BD4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359A3-2A53-4626-9374-37EABEC5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071CC-EC2B-4F11-9641-6EA8EE4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BCA05-BE02-442B-BD90-8BD15AAA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6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EC81-5052-430D-AA43-89F19862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CF457-0F69-4497-8021-42767E596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9C73F-9040-4972-8EC8-02D389698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34179-8A8E-425D-894E-9B14C61A3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467EF-773A-46AE-B306-74C9C2260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FD4BC8-ABD8-45D8-9BA6-966FF05A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86787-AA39-475D-955D-6215F83E1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E397E-C45F-4762-9960-E1E46CC4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0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3B35-4088-4F05-8D26-529C35B3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91698-B15C-4A34-98FA-3F7D7F6C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7075A-FD32-4479-B59C-3A235EF4E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C8592-1C4F-466D-B302-D487F829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2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84757-3EBD-417D-9CE4-3EE9DD06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DD374-8F3C-4DB7-B0C7-C16F15FA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41CFA-D4A1-46AB-94D4-5F956E9C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7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3B50-F868-421A-8255-4BED0DB8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63445-DB4C-477C-99EF-4B77CDEBB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3FD85-3214-4B13-928E-5102624F3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3B28F-7A85-4F2F-BFA4-69DDB9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3466B-8809-41F8-ABA5-790C84B0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35262-B209-4C65-BD85-DCFCD02E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1317B-C8C3-4D24-B94C-E17C435F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CCD7A-7625-48E5-AC24-E5012D6CE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92572-A351-4AF1-9AF8-A9447F98F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F8059-5B21-48EF-8454-8AF48F88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C85F0-C9C1-4B5A-8A48-3D67F31C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9F1BE-6E47-4801-97CF-ABD44916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5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993B8-8F76-4E81-A3F6-60F38BE5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25774-ECE5-4686-A5D0-280ED5445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A43CC-C85D-40A3-87CF-3A2895EC9C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3B3CC-0525-4099-B5F9-41683656468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1870C-F3BE-4C2D-BB04-8FFC7DBDE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FC682-178C-4C54-8222-F55A73591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5EDB3-0E80-48F4-BF09-A2DD7EF7D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utori.citatepedia.ro/de.php?a=Thornton+T.+Munger" TargetMode="External"/><Relationship Id="rId4" Type="http://schemas.openxmlformats.org/officeDocument/2006/relationships/hyperlink" Target="http://citate.citatepedia.r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ages/Sc-Miritex-Halmagiu/1140030402806840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6805-EF85-4F5C-8423-B004F6660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98820" y="183392"/>
            <a:ext cx="19507199" cy="3581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DFF48-54F1-4970-9138-A3436CFAE7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ini pentru BANI FUNDAL">
            <a:extLst>
              <a:ext uri="{FF2B5EF4-FFF2-40B4-BE49-F238E27FC236}">
                <a16:creationId xmlns:a16="http://schemas.microsoft.com/office/drawing/2014/main" id="{F86F3F5A-5869-448D-A52A-42CE98F8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201" y="-160422"/>
            <a:ext cx="12862202" cy="72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484A70-0AAA-4FC8-8228-93BCD061270E}"/>
              </a:ext>
            </a:extLst>
          </p:cNvPr>
          <p:cNvSpPr/>
          <p:nvPr/>
        </p:nvSpPr>
        <p:spPr>
          <a:xfrm>
            <a:off x="3136231" y="5079365"/>
            <a:ext cx="591953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endParaRPr lang="ro-RO" b="1" dirty="0">
              <a:solidFill>
                <a:srgbClr val="560A02"/>
              </a:solidFill>
              <a:latin typeface="Candara" pitchFamily="34" charset="0"/>
              <a:ea typeface="Calibri" pitchFamily="34" charset="0"/>
              <a:cs typeface="Arial" pitchFamily="34" charset="0"/>
            </a:endParaRPr>
          </a:p>
          <a:p>
            <a:pPr algn="ctr" eaLnBrk="0" hangingPunct="0"/>
            <a:endParaRPr lang="ro-RO" b="1" dirty="0">
              <a:solidFill>
                <a:srgbClr val="560A02"/>
              </a:solidFill>
              <a:latin typeface="Candara" pitchFamily="34" charset="0"/>
              <a:ea typeface="Calibri" pitchFamily="34" charset="0"/>
              <a:cs typeface="Arial" pitchFamily="34" charset="0"/>
            </a:endParaRPr>
          </a:p>
          <a:p>
            <a:pPr algn="ctr" eaLnBrk="0" hangingPunct="0"/>
            <a:endParaRPr lang="ro-RO" b="1" dirty="0">
              <a:solidFill>
                <a:srgbClr val="560A02"/>
              </a:solidFill>
              <a:latin typeface="Candara" pitchFamily="34" charset="0"/>
              <a:ea typeface="Calibri" pitchFamily="34" charset="0"/>
              <a:cs typeface="Arial" pitchFamily="34" charset="0"/>
            </a:endParaRPr>
          </a:p>
          <a:p>
            <a:pPr algn="ctr" eaLnBrk="0" hangingPunct="0"/>
            <a:endParaRPr lang="ro-RO" sz="2400" b="1" dirty="0">
              <a:solidFill>
                <a:srgbClr val="560A02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ro-RO" sz="2400" b="1" dirty="0">
                <a:solidFill>
                  <a:srgbClr val="560A02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Coordonator: prof. Filip Veronica Nicoleta</a:t>
            </a:r>
            <a:endParaRPr lang="en-US" sz="2400" b="1" dirty="0">
              <a:solidFill>
                <a:srgbClr val="560A02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bbon: Tilted Down 7">
            <a:extLst>
              <a:ext uri="{FF2B5EF4-FFF2-40B4-BE49-F238E27FC236}">
                <a16:creationId xmlns:a16="http://schemas.microsoft.com/office/drawing/2014/main" id="{75D83F3C-942E-4A94-BC41-1C532B07BF35}"/>
              </a:ext>
            </a:extLst>
          </p:cNvPr>
          <p:cNvSpPr/>
          <p:nvPr/>
        </p:nvSpPr>
        <p:spPr>
          <a:xfrm>
            <a:off x="3738703" y="-61399"/>
            <a:ext cx="4044393" cy="1583926"/>
          </a:xfrm>
          <a:prstGeom prst="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PROIECT    EDUCAȚIE    FINANCIARĂ</a:t>
            </a:r>
          </a:p>
          <a:p>
            <a:pPr algn="ctr"/>
            <a:r>
              <a:rPr lang="ro-RO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decembrie 2019 – aprilie 2020</a:t>
            </a:r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A92B59A5-719E-470C-8564-2B797D38069E}"/>
              </a:ext>
            </a:extLst>
          </p:cNvPr>
          <p:cNvSpPr/>
          <p:nvPr/>
        </p:nvSpPr>
        <p:spPr>
          <a:xfrm>
            <a:off x="3424988" y="3602038"/>
            <a:ext cx="5342021" cy="2631475"/>
          </a:xfrm>
          <a:prstGeom prst="verticalScroll">
            <a:avLst/>
          </a:prstGeom>
          <a:solidFill>
            <a:srgbClr val="FFF1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/>
            <a:endParaRPr lang="ro-RO" sz="2400" b="1" i="1" dirty="0">
              <a:solidFill>
                <a:srgbClr val="1A1D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hangingPunct="0"/>
            <a:r>
              <a:rPr lang="ro-RO" sz="2400" b="1" i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Liceul Tehnologic ,,Moga Voievod" Hălmagiu</a:t>
            </a:r>
          </a:p>
          <a:p>
            <a:pPr lvl="0" algn="ctr" eaLnBrk="0" hangingPunct="0"/>
            <a:r>
              <a:rPr lang="ro-RO" sz="2400" b="1" i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Echipa de proiect a clasei a III-a:</a:t>
            </a:r>
          </a:p>
          <a:p>
            <a:pPr algn="ctr" eaLnBrk="0" hangingPunct="0"/>
            <a:r>
              <a:rPr lang="en-US" sz="2400" b="1" i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b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Colf </a:t>
            </a:r>
            <a:r>
              <a:rPr lang="ro-RO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RO" sz="2400" b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lexandra</a:t>
            </a:r>
            <a:endParaRPr lang="en-US" sz="2400" dirty="0"/>
          </a:p>
          <a:p>
            <a:pPr lvl="0" algn="ctr" eaLnBrk="0" hangingPunct="0"/>
            <a:r>
              <a:rPr lang="ro-RO" sz="2400" b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Livada </a:t>
            </a:r>
            <a:r>
              <a:rPr lang="ro-RO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o-RO" sz="2400" b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areș</a:t>
            </a:r>
          </a:p>
          <a:p>
            <a:pPr algn="ctr" eaLnBrk="0" hangingPunct="0"/>
            <a:r>
              <a:rPr lang="ro-RO" sz="2400" b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Bochie </a:t>
            </a:r>
            <a:r>
              <a:rPr lang="ro-RO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RO" sz="2400" b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</a:t>
            </a:r>
            <a:endParaRPr lang="en-US" sz="2400" b="1" dirty="0">
              <a:solidFill>
                <a:srgbClr val="1A1D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hangingPunct="0"/>
            <a:endParaRPr lang="ro-RO" sz="2400" b="1" dirty="0">
              <a:solidFill>
                <a:srgbClr val="1A1D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4AC47-B676-4D2E-A9A9-3CD91F9A1F42}"/>
              </a:ext>
            </a:extLst>
          </p:cNvPr>
          <p:cNvSpPr/>
          <p:nvPr/>
        </p:nvSpPr>
        <p:spPr>
          <a:xfrm>
            <a:off x="2959768" y="20451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/>
            <a:r>
              <a:rPr lang="ro-RO" b="1" dirty="0">
                <a:solidFill>
                  <a:srgbClr val="1A1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1A1D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83820-003E-41E7-8CFE-6F899D61AD35}"/>
              </a:ext>
            </a:extLst>
          </p:cNvPr>
          <p:cNvSpPr/>
          <p:nvPr/>
        </p:nvSpPr>
        <p:spPr>
          <a:xfrm>
            <a:off x="2711116" y="1600200"/>
            <a:ext cx="6765758" cy="1938992"/>
          </a:xfrm>
          <a:prstGeom prst="rect">
            <a:avLst/>
          </a:prstGeom>
          <a:noFill/>
          <a:ln>
            <a:solidFill>
              <a:srgbClr val="1A1D0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lvl="0" algn="ctr" eaLnBrk="0" hangingPunct="0"/>
            <a:r>
              <a:rPr lang="ro-RO" sz="4000" b="1" cap="none" spc="0" dirty="0">
                <a:ln w="12700">
                  <a:solidFill>
                    <a:srgbClr val="B6C80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Echipa A.R.A.</a:t>
            </a:r>
          </a:p>
          <a:p>
            <a:pPr lvl="0" algn="ctr" eaLnBrk="0" hangingPunct="0"/>
            <a:r>
              <a:rPr lang="ro-RO" sz="4000" b="1" cap="none" spc="0" dirty="0">
                <a:ln w="12700">
                  <a:solidFill>
                    <a:srgbClr val="B6C80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și </a:t>
            </a:r>
          </a:p>
          <a:p>
            <a:pPr lvl="0" algn="ctr" eaLnBrk="0" hangingPunct="0"/>
            <a:r>
              <a:rPr lang="ro-RO" sz="4000" b="1" cap="none" spc="0" dirty="0">
                <a:ln w="12700">
                  <a:solidFill>
                    <a:srgbClr val="B6C80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fabuloasa lume financiară</a:t>
            </a:r>
            <a:endParaRPr lang="en-US" sz="4000" b="1" cap="none" spc="0" dirty="0">
              <a:ln w="12700">
                <a:solidFill>
                  <a:srgbClr val="B6C808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4DC7AB-C931-4061-99EB-C4E47D92E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39" y="2327514"/>
            <a:ext cx="1938992" cy="19389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8C0DB2-C182-4A7C-930A-67A23F81AAD5}"/>
              </a:ext>
            </a:extLst>
          </p:cNvPr>
          <p:cNvSpPr/>
          <p:nvPr/>
        </p:nvSpPr>
        <p:spPr>
          <a:xfrm>
            <a:off x="33335" y="2391771"/>
            <a:ext cx="2064673" cy="1655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OLIMPIADA MICILOR BANCHERI</a:t>
            </a:r>
            <a:endParaRPr lang="ro-RO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o-RO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16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2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5728BC-A954-4B93-81B0-A314721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48" y="0"/>
            <a:ext cx="10113833" cy="1111240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C6F943-BD25-43EA-A32B-818A77D2952E}"/>
              </a:ext>
            </a:extLst>
          </p:cNvPr>
          <p:cNvSpPr/>
          <p:nvPr/>
        </p:nvSpPr>
        <p:spPr>
          <a:xfrm>
            <a:off x="3481136" y="163575"/>
            <a:ext cx="4251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Beneficiari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o-RO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elevi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</a:t>
            </a:r>
            <a:r>
              <a:rPr lang="ro-RO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Liceul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ro-RO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hnologic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o-RO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Moga Voievod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o-RO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Hălmagiu</a:t>
            </a:r>
          </a:p>
          <a:p>
            <a:pPr algn="just"/>
            <a:r>
              <a:rPr lang="ro-RO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 situație materială precară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085E8-28D8-4D36-8A62-4E9D8ED0CD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3" y="1274815"/>
            <a:ext cx="6096001" cy="6088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6E68E-3CF9-472D-BE20-16A38805DB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007" y="1141708"/>
            <a:ext cx="5503244" cy="61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racture"/>
      </p:transition>
    </mc:Choice>
    <mc:Fallback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64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5728BC-A954-4B93-81B0-A314721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48" y="0"/>
            <a:ext cx="10113833" cy="1111240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o-RO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Money Week 2020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99A5B-8CB8-4D30-9C71-B0B31C783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" y="2062007"/>
            <a:ext cx="4129361" cy="2977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CD19D7-DF67-482D-A17D-03A9233974D3}"/>
              </a:ext>
            </a:extLst>
          </p:cNvPr>
          <p:cNvSpPr/>
          <p:nvPr/>
        </p:nvSpPr>
        <p:spPr>
          <a:xfrm>
            <a:off x="3396615" y="1263458"/>
            <a:ext cx="5474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Times New Roman" panose="02020603050405020304" pitchFamily="18" charset="0"/>
              </a:rPr>
              <a:t>„Global Money Week“ </a:t>
            </a:r>
            <a:r>
              <a:rPr lang="ro-RO" dirty="0">
                <a:solidFill>
                  <a:srgbClr val="555555"/>
                </a:solidFill>
                <a:latin typeface="Times New Roman" panose="02020603050405020304" pitchFamily="18" charset="0"/>
              </a:rPr>
              <a:t>a avut loc</a:t>
            </a:r>
            <a:r>
              <a:rPr lang="en-US" dirty="0">
                <a:solidFill>
                  <a:srgbClr val="555555"/>
                </a:solidFill>
                <a:latin typeface="Times New Roman" panose="02020603050405020304" pitchFamily="18" charset="0"/>
              </a:rPr>
              <a:t> loc </a:t>
            </a:r>
            <a:r>
              <a:rPr lang="en-US" dirty="0" err="1">
                <a:solidFill>
                  <a:srgbClr val="555555"/>
                </a:solidFill>
                <a:latin typeface="Times New Roman" panose="02020603050405020304" pitchFamily="18" charset="0"/>
              </a:rPr>
              <a:t>în</a:t>
            </a:r>
            <a:r>
              <a:rPr lang="en-US" dirty="0">
                <a:solidFill>
                  <a:srgbClr val="555555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55555"/>
                </a:solidFill>
                <a:latin typeface="Times New Roman" panose="02020603050405020304" pitchFamily="18" charset="0"/>
              </a:rPr>
              <a:t>perioada</a:t>
            </a:r>
            <a:r>
              <a:rPr lang="en-US" dirty="0">
                <a:solidFill>
                  <a:srgbClr val="555555"/>
                </a:solidFill>
                <a:latin typeface="Times New Roman" panose="02020603050405020304" pitchFamily="18" charset="0"/>
              </a:rPr>
              <a:t> 23 – 29 </a:t>
            </a:r>
            <a:r>
              <a:rPr lang="en-US" dirty="0" err="1">
                <a:solidFill>
                  <a:srgbClr val="555555"/>
                </a:solidFill>
                <a:latin typeface="Times New Roman" panose="02020603050405020304" pitchFamily="18" charset="0"/>
              </a:rPr>
              <a:t>martie</a:t>
            </a:r>
            <a:r>
              <a:rPr lang="en-US" dirty="0">
                <a:solidFill>
                  <a:srgbClr val="555555"/>
                </a:solidFill>
                <a:latin typeface="Times New Roman" panose="02020603050405020304" pitchFamily="18" charset="0"/>
              </a:rPr>
              <a:t> 2020.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C9AB0-238E-40BA-9995-EA8BDACD7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20" y="4127777"/>
            <a:ext cx="4339679" cy="2977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52817-0B80-4091-9E85-8C43D232D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294" y="1733749"/>
            <a:ext cx="4517798" cy="33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64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4F5450-7B21-47ED-92BF-6CAEDF0A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463" y="365125"/>
            <a:ext cx="6096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Î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mpline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te-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nevoile 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nu-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uita dorin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ele!</a:t>
            </a:r>
            <a:b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5F170-BB0E-4BB5-99F0-6C77CD09D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1663"/>
            <a:ext cx="4479763" cy="34290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0D208D3-DDB3-41E6-8A38-49A0421769A0}"/>
              </a:ext>
            </a:extLst>
          </p:cNvPr>
          <p:cNvSpPr txBox="1">
            <a:spLocks/>
          </p:cNvSpPr>
          <p:nvPr/>
        </p:nvSpPr>
        <p:spPr>
          <a:xfrm>
            <a:off x="4367468" y="1448124"/>
            <a:ext cx="4479763" cy="5177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Tx/>
              <a:buChar char="-"/>
            </a:pP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important s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ăță</a:t>
            </a: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mai devreme s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diferen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iem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nevoile de dorințe;</a:t>
            </a:r>
          </a:p>
          <a:p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nevoie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vine din interior:</a:t>
            </a:r>
            <a:b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sz="5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nevoie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odihn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nevoie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m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ncare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nevoie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haine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Satisfacerea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nevoilor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copilului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esen</a:t>
            </a:r>
            <a:r>
              <a:rPr lang="ro-RO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ial</a:t>
            </a:r>
            <a:r>
              <a:rPr lang="ro-RO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dezvoltarea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5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dorin</a:t>
            </a:r>
            <a:r>
              <a:rPr lang="ro-RO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ță</a:t>
            </a: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vine din exterior:</a:t>
            </a:r>
            <a:endParaRPr lang="ro-RO" sz="5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Vreau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vacan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Hawaii.</a:t>
            </a:r>
            <a:endParaRPr lang="ro-RO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Vreau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pizza.</a:t>
            </a:r>
            <a:endParaRPr lang="ro-RO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Vreau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cump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haine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doar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o </a:t>
            </a:r>
            <a:r>
              <a:rPr lang="en-US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anumit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marc</a:t>
            </a:r>
            <a:r>
              <a:rPr lang="ro-RO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Satisfacerea</a:t>
            </a: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5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dorin</a:t>
            </a:r>
            <a:r>
              <a:rPr lang="ro-RO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5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elor</a:t>
            </a: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copilului</a:t>
            </a: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trebuie</a:t>
            </a: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RO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 </a:t>
            </a:r>
            <a:r>
              <a:rPr lang="en-US" sz="5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</a:t>
            </a:r>
            <a:r>
              <a:rPr lang="ro-RO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5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0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7000">
        <p:blinds dir="vert"/>
      </p:transition>
    </mc:Choice>
    <mc:Fallback>
      <p:transition spd="slow" advClick="0" advTm="1700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64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35E83-1CA6-4B9C-9873-83AF633B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233" y="365125"/>
            <a:ext cx="6096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Economisim bani albi                                                                             pentru zile negre</a:t>
            </a:r>
            <a:br>
              <a:rPr lang="ro-RO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6B33A-0A59-4793-BA7C-C54CCD3CB238}"/>
              </a:ext>
            </a:extLst>
          </p:cNvPr>
          <p:cNvSpPr/>
          <p:nvPr/>
        </p:nvSpPr>
        <p:spPr>
          <a:xfrm>
            <a:off x="3402931" y="30440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b="1" dirty="0">
                <a:solidFill>
                  <a:srgbClr val="212529"/>
                </a:solidFill>
                <a:latin typeface="Roboto"/>
              </a:rPr>
              <a:t>Alex</a:t>
            </a:r>
            <a:r>
              <a:rPr lang="en-US" b="1" dirty="0">
                <a:solidFill>
                  <a:srgbClr val="212529"/>
                </a:solidFill>
                <a:latin typeface="Roboto"/>
              </a:rPr>
              <a:t>, </a:t>
            </a:r>
            <a:r>
              <a:rPr lang="en-US" b="1" dirty="0" err="1">
                <a:solidFill>
                  <a:srgbClr val="212529"/>
                </a:solidFill>
                <a:latin typeface="Roboto"/>
              </a:rPr>
              <a:t>elev</a:t>
            </a:r>
            <a:r>
              <a:rPr lang="en-US" b="1" i="1" dirty="0">
                <a:solidFill>
                  <a:srgbClr val="212529"/>
                </a:solidFill>
                <a:latin typeface="Roboto"/>
              </a:rPr>
              <a:t>: </a:t>
            </a:r>
            <a:r>
              <a:rPr lang="ro-RO" i="1" dirty="0">
                <a:solidFill>
                  <a:srgbClr val="212529"/>
                </a:solidFill>
                <a:latin typeface="Roboto"/>
              </a:rPr>
              <a:t>,,Îmi 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place </a:t>
            </a:r>
            <a:r>
              <a:rPr lang="ro-RO" i="1" dirty="0">
                <a:solidFill>
                  <a:srgbClr val="212529"/>
                </a:solidFill>
                <a:latin typeface="Roboto"/>
              </a:rPr>
              <a:t>ca o parte 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din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banii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primiţi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de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sărbători</a:t>
            </a:r>
            <a:r>
              <a:rPr lang="ro-RO" i="1" dirty="0">
                <a:solidFill>
                  <a:srgbClr val="212529"/>
                </a:solidFill>
                <a:latin typeface="Roboto"/>
              </a:rPr>
              <a:t> sau de la ziua mea de naștere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să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îi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</a:t>
            </a:r>
            <a:r>
              <a:rPr lang="ro-RO" i="1" dirty="0">
                <a:solidFill>
                  <a:srgbClr val="212529"/>
                </a:solidFill>
                <a:latin typeface="Roboto"/>
              </a:rPr>
              <a:t>depun la bancă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pentru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o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eventuală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dorinţă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pe </a:t>
            </a:r>
            <a:r>
              <a:rPr lang="en-US" i="1" dirty="0" err="1">
                <a:solidFill>
                  <a:srgbClr val="212529"/>
                </a:solidFill>
                <a:latin typeface="Roboto"/>
              </a:rPr>
              <a:t>termen</a:t>
            </a:r>
            <a:r>
              <a:rPr lang="en-US" i="1" dirty="0">
                <a:solidFill>
                  <a:srgbClr val="212529"/>
                </a:solidFill>
                <a:latin typeface="Roboto"/>
              </a:rPr>
              <a:t> lung.”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399FA1-3E57-420F-B8D9-1324E4C7BBAA}"/>
              </a:ext>
            </a:extLst>
          </p:cNvPr>
          <p:cNvSpPr txBox="1">
            <a:spLocks/>
          </p:cNvSpPr>
          <p:nvPr/>
        </p:nvSpPr>
        <p:spPr>
          <a:xfrm>
            <a:off x="3975721" y="1499009"/>
            <a:ext cx="41990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Rareș, elev: </a:t>
            </a:r>
          </a:p>
          <a:p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,,Am învățat la financiară</a:t>
            </a:r>
            <a:b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Că banii nu cresc afară.</a:t>
            </a:r>
            <a:b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Că-i bine să economisim</a:t>
            </a:r>
            <a:b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mai rar să cheltuim!"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1A326F-2535-4FB1-A453-3C8F6963CF5C}"/>
              </a:ext>
            </a:extLst>
          </p:cNvPr>
          <p:cNvSpPr txBox="1">
            <a:spLocks/>
          </p:cNvSpPr>
          <p:nvPr/>
        </p:nvSpPr>
        <p:spPr>
          <a:xfrm>
            <a:off x="3807279" y="4453645"/>
            <a:ext cx="41990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Alexandra, elevă: </a:t>
            </a:r>
          </a:p>
          <a:p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,,Tatăl meu când are bani</a:t>
            </a:r>
          </a:p>
          <a:p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Nu-i cheltuie la Focșani.</a:t>
            </a:r>
          </a:p>
          <a:p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iute și-i depune</a:t>
            </a:r>
          </a:p>
          <a:p>
            <a:r>
              <a:rPr lang="ro-R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bancă, pentru o pensiune!"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2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9000">
        <p14:vortex dir="r"/>
      </p:transition>
    </mc:Choice>
    <mc:Fallback>
      <p:transition spd="slow" advClick="0" advTm="19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8" y="-394902"/>
            <a:ext cx="12147681" cy="731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5728BC-A954-4B93-81B0-A314721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233" y="0"/>
            <a:ext cx="6096000" cy="1111240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o-RO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Pasiunea aduce bani - cum să devin un om de afaceri renumit</a:t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8F3354F-4DA9-47C4-B691-E459908D8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232" y="1111241"/>
            <a:ext cx="6096001" cy="2317760"/>
          </a:xfrm>
        </p:spPr>
        <p:txBody>
          <a:bodyPr>
            <a:normAutofit/>
          </a:bodyPr>
          <a:lstStyle/>
          <a:p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unca ocup</a:t>
            </a:r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locul cel mai important în via</a:t>
            </a:r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ţ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omului. Ea trebuie exersat</a:t>
            </a:r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copil</a:t>
            </a:r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 pentru formarea personalit</a:t>
            </a:r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ăţ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 identit</a:t>
            </a:r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ăţ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adultului.</a:t>
            </a:r>
            <a:endParaRPr lang="ro-RO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S-au identificat oameni de afaceri din localitate;</a:t>
            </a:r>
          </a:p>
          <a:p>
            <a:r>
              <a:rPr lang="ro-R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S-au căutat informații pe internet despre oameni de afaceri de succes din România;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CBB5B1-EE7A-4D7C-AC8F-1C70C939BF7A}"/>
              </a:ext>
            </a:extLst>
          </p:cNvPr>
          <p:cNvSpPr/>
          <p:nvPr/>
        </p:nvSpPr>
        <p:spPr>
          <a:xfrm>
            <a:off x="4266583" y="3571231"/>
            <a:ext cx="286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DORY-GEL AL-MAR SRL</a:t>
            </a:r>
            <a:endParaRPr lang="en-US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27AD8-9791-4332-A354-6BB210A40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31" y="3962096"/>
            <a:ext cx="5168283" cy="27373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464265-A1F2-42DD-B054-CDB2374002D2}"/>
              </a:ext>
            </a:extLst>
          </p:cNvPr>
          <p:cNvSpPr/>
          <p:nvPr/>
        </p:nvSpPr>
        <p:spPr>
          <a:xfrm>
            <a:off x="9102003" y="2982031"/>
            <a:ext cx="304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GOSPODARUL ISTET SRL</a:t>
            </a:r>
            <a:endParaRPr lang="en-US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283994-8B55-4BD0-806D-71E5C19CD333}"/>
              </a:ext>
            </a:extLst>
          </p:cNvPr>
          <p:cNvSpPr/>
          <p:nvPr/>
        </p:nvSpPr>
        <p:spPr>
          <a:xfrm>
            <a:off x="649924" y="3429000"/>
            <a:ext cx="2129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Roboto Condensed"/>
              </a:rPr>
              <a:t>BEBY IMPEX SRL</a:t>
            </a:r>
            <a:endParaRPr lang="en-US" b="1" i="0" dirty="0">
              <a:effectLst/>
              <a:latin typeface="Roboto Condensed"/>
            </a:endParaRPr>
          </a:p>
        </p:txBody>
      </p:sp>
      <p:pic>
        <p:nvPicPr>
          <p:cNvPr id="1028" name="Picture 4" descr="Pensiune Muntele Gaina">
            <a:extLst>
              <a:ext uri="{FF2B5EF4-FFF2-40B4-BE49-F238E27FC236}">
                <a16:creationId xmlns:a16="http://schemas.microsoft.com/office/drawing/2014/main" id="{B8301B1B-914E-4760-B8CB-93F7091A0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" y="3912460"/>
            <a:ext cx="3744247" cy="16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spodarul Isteț - About | Facebook">
            <a:extLst>
              <a:ext uri="{FF2B5EF4-FFF2-40B4-BE49-F238E27FC236}">
                <a16:creationId xmlns:a16="http://schemas.microsoft.com/office/drawing/2014/main" id="{E19248B2-66CA-4E9F-8CE4-CF1ED0FD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561" y="3571231"/>
            <a:ext cx="2545204" cy="23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64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073A9D-A69D-403F-AF2D-3D4953835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505" y="1825625"/>
            <a:ext cx="5882728" cy="2987007"/>
          </a:xfrm>
        </p:spPr>
        <p:txBody>
          <a:bodyPr>
            <a:normAutofit/>
          </a:bodyPr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Obiceiul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economisi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educaţie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sine.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aduce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sine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virtute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cultivă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sensul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ordinii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antrenează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gândirea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dezvoltă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mintea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</a:t>
            </a:r>
          </a:p>
          <a:p>
            <a:pPr marL="0" indent="0" algn="r">
              <a:buNone/>
            </a:pPr>
            <a:r>
              <a:rPr lang="en-US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citat</a:t>
            </a:r>
            <a:r>
              <a:rPr lang="en-US" dirty="0"/>
              <a:t> din </a:t>
            </a:r>
            <a:r>
              <a:rPr lang="en-US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Thornton T. Munger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9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563BC2B2-6E5F-4ED6-B17E-880FF219A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5453"/>
            <a:ext cx="12536905" cy="85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3378A2-D094-406C-8586-B9124053DB39}"/>
              </a:ext>
            </a:extLst>
          </p:cNvPr>
          <p:cNvSpPr/>
          <p:nvPr/>
        </p:nvSpPr>
        <p:spPr>
          <a:xfrm>
            <a:off x="3220452" y="699519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Dacă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vrei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ceva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 ai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avut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niciodată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trebuie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ceva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 ai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făcut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niciodată</a:t>
            </a:r>
            <a:r>
              <a:rPr lang="en-US" sz="36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3600" b="1" i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o-RO" sz="3600" i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Dave Ramsey</a:t>
            </a:r>
          </a:p>
        </p:txBody>
      </p:sp>
    </p:spTree>
    <p:extLst>
      <p:ext uri="{BB962C8B-B14F-4D97-AF65-F5344CB8AC3E}">
        <p14:creationId xmlns:p14="http://schemas.microsoft.com/office/powerpoint/2010/main" val="1650765772"/>
      </p:ext>
    </p:extLst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ini pentru fundal cu monede">
            <a:extLst>
              <a:ext uri="{FF2B5EF4-FFF2-40B4-BE49-F238E27FC236}">
                <a16:creationId xmlns:a16="http://schemas.microsoft.com/office/drawing/2014/main" id="{C8B55617-44BF-4E02-8DA8-1F751174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"/>
            <a:ext cx="12292264" cy="6873155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ED192E-0CE1-44EA-857B-5839C407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907"/>
          </a:xfrm>
        </p:spPr>
        <p:txBody>
          <a:bodyPr>
            <a:normAutofit/>
          </a:bodyPr>
          <a:lstStyle/>
          <a:p>
            <a:pPr algn="ctr"/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 SUNTEM.......ECHIPA A.R.A. !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4E242-6C07-465F-8CDF-CA593BB43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1" y="1155032"/>
            <a:ext cx="5871410" cy="57015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Suntem copii dornici de învățătură și noi provocări, ambițioși, harnici, activi, receptivi la nou,  interesați de gestionarea corectă a banilor, de modalităţile de investire şi de economisire. Studiem disciplina opţională Educaţie financiară din clasa pregătitoare și în această perioadă am aflat multe informaţii noi despre </a:t>
            </a:r>
            <a:r>
              <a:rPr lang="en-US" sz="2400" b="1" dirty="0" err="1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troc</a:t>
            </a:r>
            <a:r>
              <a:rPr lang="en-US" sz="2400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2400" b="1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moneda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noastră naţională, dar şi despre alte </a:t>
            </a:r>
            <a:r>
              <a:rPr lang="ro-RO" sz="2400" b="1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valute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iar activităţile practice ne încântă. Am înţeles că fără </a:t>
            </a:r>
            <a:r>
              <a:rPr lang="ro-RO" sz="2400" b="1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muncă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 poți obţine </a:t>
            </a:r>
            <a:r>
              <a:rPr lang="ro-RO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bani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că banii </a:t>
            </a:r>
            <a:r>
              <a:rPr lang="ro-RO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economisiți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 spori prin </a:t>
            </a:r>
            <a:r>
              <a:rPr lang="ro-RO" sz="2400" b="1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dobânbă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cum să întocmeşti </a:t>
            </a:r>
            <a:r>
              <a:rPr lang="ro-RO" sz="2400" b="1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bugetul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familiei, ce înseamnă nevoi şi dorinţe,  cum să faci o </a:t>
            </a:r>
            <a:r>
              <a:rPr lang="ro-RO" sz="2400" b="1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investiție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profitabilă și că o </a:t>
            </a:r>
            <a:r>
              <a:rPr lang="ro-RO" sz="2400" b="1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donație</a:t>
            </a:r>
            <a:r>
              <a:rPr lang="ro-RO" sz="2400" dirty="0">
                <a:solidFill>
                  <a:srgbClr val="C21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poate aduce fericire în viața unui semen.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D66CA-81C1-46E1-8764-8B7C5958D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5" t="15836" r="39405" b="49651"/>
          <a:stretch/>
        </p:blipFill>
        <p:spPr>
          <a:xfrm>
            <a:off x="10168192" y="3297677"/>
            <a:ext cx="1799722" cy="26224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16A70A-A9CF-49BF-8483-8B9D2207CDAE}"/>
              </a:ext>
            </a:extLst>
          </p:cNvPr>
          <p:cNvSpPr txBox="1">
            <a:spLocks/>
          </p:cNvSpPr>
          <p:nvPr/>
        </p:nvSpPr>
        <p:spPr>
          <a:xfrm>
            <a:off x="10198747" y="6010638"/>
            <a:ext cx="1799722" cy="789907"/>
          </a:xfrm>
          <a:prstGeom prst="rect">
            <a:avLst/>
          </a:prstGeom>
          <a:solidFill>
            <a:srgbClr val="FFE69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944ADB-33E8-4D81-B431-49F934409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" y="1980867"/>
            <a:ext cx="3114718" cy="236972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5DC68DE-1D70-4A6F-9BF4-57AA162E8A8F}"/>
              </a:ext>
            </a:extLst>
          </p:cNvPr>
          <p:cNvSpPr txBox="1">
            <a:spLocks/>
          </p:cNvSpPr>
          <p:nvPr/>
        </p:nvSpPr>
        <p:spPr>
          <a:xfrm>
            <a:off x="100264" y="4278732"/>
            <a:ext cx="3027947" cy="1015164"/>
          </a:xfrm>
          <a:prstGeom prst="rect">
            <a:avLst/>
          </a:prstGeom>
          <a:solidFill>
            <a:srgbClr val="FFE69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73359D-2C09-4B32-A32F-E51D3FD47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21" y="242297"/>
            <a:ext cx="2022347" cy="2456452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1AA4F79C-E81B-492D-B075-8B53176B55E7}"/>
              </a:ext>
            </a:extLst>
          </p:cNvPr>
          <p:cNvSpPr txBox="1">
            <a:spLocks/>
          </p:cNvSpPr>
          <p:nvPr/>
        </p:nvSpPr>
        <p:spPr>
          <a:xfrm>
            <a:off x="10005221" y="2734347"/>
            <a:ext cx="1638342" cy="56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RAREȘ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3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4000">
        <p14:ripple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8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03B96E9-B0CA-4A34-88DB-9FA7E722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96" y="411434"/>
            <a:ext cx="4762500" cy="280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F8F3F02-636F-4B81-8FCC-CCAA87FFB101}"/>
              </a:ext>
            </a:extLst>
          </p:cNvPr>
          <p:cNvSpPr txBox="1">
            <a:spLocks/>
          </p:cNvSpPr>
          <p:nvPr/>
        </p:nvSpPr>
        <p:spPr>
          <a:xfrm rot="20969240">
            <a:off x="5543433" y="749776"/>
            <a:ext cx="1273157" cy="50364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Scopul proiectului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BF7C23E-612D-4865-85A8-735B63082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937" y="80323"/>
            <a:ext cx="2669800" cy="11108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Scopul proiectului este aplicarea în contexte practice a cunoştinţelor  acumulate în cadrul orelor de educaţie financiară.</a:t>
            </a: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C6BFBB47-746B-4425-8235-2A96066E58D3}"/>
              </a:ext>
            </a:extLst>
          </p:cNvPr>
          <p:cNvSpPr/>
          <p:nvPr/>
        </p:nvSpPr>
        <p:spPr>
          <a:xfrm>
            <a:off x="6687318" y="283665"/>
            <a:ext cx="632378" cy="28418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9F7FB0A2-0CCA-49D9-A614-826AE0A4BEBC}"/>
              </a:ext>
            </a:extLst>
          </p:cNvPr>
          <p:cNvSpPr txBox="1">
            <a:spLocks/>
          </p:cNvSpPr>
          <p:nvPr/>
        </p:nvSpPr>
        <p:spPr>
          <a:xfrm>
            <a:off x="1466107" y="2912209"/>
            <a:ext cx="3836360" cy="3905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o-RO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cunoască noțiunile din domeniul financiar și bancar în vederea folosirii acestora în viața de zi cu zi ,astfel încât să devină adulți responsabili și capabili să-și gestioneze propriul venit cât mai eficient;</a:t>
            </a:r>
          </a:p>
          <a:p>
            <a:pPr algn="just"/>
            <a:r>
              <a:rPr lang="ro-RO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Să-și formeze un comportament adecvat în relația cu banii, cunoscând valoarea monedelor și a bancnotelor din România și din diverse țări;</a:t>
            </a:r>
          </a:p>
          <a:p>
            <a:pPr algn="just"/>
            <a:r>
              <a:rPr lang="ro-RO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desfășoare diverse activități care evidențiază spiritul antreprenorial și le pune în valoare creativitatea și imaginația;</a:t>
            </a:r>
          </a:p>
          <a:p>
            <a:pPr algn="just"/>
            <a:r>
              <a:rPr lang="ro-RO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realizeze produse hand made pentru vânzare cu scopul obținerii de  bani;</a:t>
            </a:r>
          </a:p>
          <a:p>
            <a:pPr algn="just"/>
            <a:r>
              <a:rPr lang="ro-RO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utilizeze banii în procesele de vânzare-cumpărare;</a:t>
            </a:r>
          </a:p>
          <a:p>
            <a:pPr algn="just"/>
            <a:r>
              <a:rPr lang="ro-RO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colaboreze în cadrul unei echipe, asumându-și o responsabilitate în cadrul fiecărei activități a proiectului,</a:t>
            </a:r>
          </a:p>
          <a:p>
            <a:pPr algn="just"/>
            <a:r>
              <a:rPr lang="ro-RO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prețuiască munca și oamenii de succes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C28CB5E-09BB-40A9-A400-12CFCF01BC21}"/>
              </a:ext>
            </a:extLst>
          </p:cNvPr>
          <p:cNvSpPr txBox="1">
            <a:spLocks/>
          </p:cNvSpPr>
          <p:nvPr/>
        </p:nvSpPr>
        <p:spPr>
          <a:xfrm>
            <a:off x="5302467" y="2203865"/>
            <a:ext cx="1523999" cy="4282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Obiectivele proiectului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FC3A33B8-6988-455D-82B4-49B3C059478F}"/>
              </a:ext>
            </a:extLst>
          </p:cNvPr>
          <p:cNvSpPr/>
          <p:nvPr/>
        </p:nvSpPr>
        <p:spPr>
          <a:xfrm rot="10800000">
            <a:off x="5229564" y="2832000"/>
            <a:ext cx="566968" cy="68162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3D85B65-88F4-479E-AAF7-29F653482FDA}"/>
              </a:ext>
            </a:extLst>
          </p:cNvPr>
          <p:cNvSpPr txBox="1">
            <a:spLocks/>
          </p:cNvSpPr>
          <p:nvPr/>
        </p:nvSpPr>
        <p:spPr>
          <a:xfrm>
            <a:off x="7055128" y="2377440"/>
            <a:ext cx="1523999" cy="358758"/>
          </a:xfrm>
          <a:prstGeom prst="rect">
            <a:avLst/>
          </a:prstGeom>
          <a:noFill/>
          <a:ln w="10795">
            <a:noFill/>
            <a:miter lim="800000"/>
          </a:ln>
        </p:spPr>
        <p:txBody>
          <a:bodyPr anchor="ctr">
            <a:noAutofit/>
          </a:bodyPr>
          <a:lstStyle>
            <a:lvl1pPr marL="64008" indent="0" algn="l" rtl="0" eaLnBrk="1" latinLnBrk="0" hangingPunct="1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Activităţi desfăşurate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1C35DE9-BDE4-4CE2-89AC-8B24FC0A462A}"/>
              </a:ext>
            </a:extLst>
          </p:cNvPr>
          <p:cNvSpPr txBox="1">
            <a:spLocks/>
          </p:cNvSpPr>
          <p:nvPr/>
        </p:nvSpPr>
        <p:spPr>
          <a:xfrm>
            <a:off x="5383503" y="3644824"/>
            <a:ext cx="4728411" cy="2954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Trocul veseliei</a:t>
            </a:r>
          </a:p>
          <a:p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necunoscută descifrată - banul</a:t>
            </a:r>
          </a:p>
          <a:p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Banii vorbesc despre muncă</a:t>
            </a:r>
          </a:p>
          <a:p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Crăciun, fii mai bun! – Târg caritabil</a:t>
            </a:r>
          </a:p>
          <a:p>
            <a:r>
              <a:rPr lang="ro-RO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Money Week 2020</a:t>
            </a:r>
          </a:p>
          <a:p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it-I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mpline</a:t>
            </a:r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it-I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te-</a:t>
            </a:r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nevoile </a:t>
            </a:r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it-I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nu-</a:t>
            </a:r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uita dorin</a:t>
            </a:r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ele!</a:t>
            </a:r>
            <a:endParaRPr lang="ro-RO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Economisim bani albi pentru zile negre </a:t>
            </a:r>
          </a:p>
          <a:p>
            <a:r>
              <a:rPr lang="ro-RO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Pasiunea aduce bani - cum să devin un om de afaceri renumit</a:t>
            </a:r>
            <a:r>
              <a:rPr lang="ro-R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B580F22A-FBDB-445D-B2AF-9F3206A7C1C0}"/>
              </a:ext>
            </a:extLst>
          </p:cNvPr>
          <p:cNvSpPr/>
          <p:nvPr/>
        </p:nvSpPr>
        <p:spPr>
          <a:xfrm rot="7700933">
            <a:off x="8219824" y="3019104"/>
            <a:ext cx="485554" cy="73287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7BCEDFA-BB21-47D1-AC4A-7B33FA942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914" y="17771"/>
            <a:ext cx="2048001" cy="6840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8B9050-7D1D-4488-94E0-5A589697E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980" y="-20072"/>
            <a:ext cx="1486020" cy="687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0000">
        <p14:doors dir="vert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8" grpId="0"/>
      <p:bldP spid="19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32" y="-272717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5728BC-A954-4B93-81B0-A314721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33" y="272716"/>
            <a:ext cx="10515600" cy="661570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ACTIVITĂȚI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Trocul veseliei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Lucrurile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nefolositoare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 fi 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comoară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alţii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ro-RO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olosind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metoda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jocul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didactic,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copiii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asimilat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informaţii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despre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noţiunea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descoperind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totodată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acestuia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evoluţia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comerţului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 sunt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vânzători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alţii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cumpărători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ofer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schimb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obiecte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obţine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dore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nevoie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6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1000">
        <p:checker/>
      </p:transition>
    </mc:Choice>
    <mc:Fallback>
      <p:transition spd="slow" advClick="0" advTm="11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32" y="0"/>
            <a:ext cx="12233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7C5B477-2A9C-451B-AE88-9713BA6EA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547" y="272717"/>
            <a:ext cx="5470358" cy="1658604"/>
          </a:xfrm>
        </p:spPr>
        <p:txBody>
          <a:bodyPr>
            <a:normAutofit fontScale="90000"/>
          </a:bodyPr>
          <a:lstStyle/>
          <a:p>
            <a:pPr algn="ctr"/>
            <a:b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 necunoscută descifrată - banul</a:t>
            </a:r>
            <a:b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977112-F997-4BA9-8285-1918EBCA0022}"/>
              </a:ext>
            </a:extLst>
          </p:cNvPr>
          <p:cNvSpPr/>
          <p:nvPr/>
        </p:nvSpPr>
        <p:spPr>
          <a:xfrm>
            <a:off x="3048000" y="1931321"/>
            <a:ext cx="5887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o-RO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reactualizarea cunoștințelor legate de bani;</a:t>
            </a:r>
          </a:p>
          <a:p>
            <a:pPr>
              <a:buFontTx/>
              <a:buChar char="-"/>
            </a:pPr>
            <a:r>
              <a:rPr lang="ro-RO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exerciții joc de recunoaștere a  banilor și descrierea lor;</a:t>
            </a:r>
          </a:p>
          <a:p>
            <a:r>
              <a:rPr lang="ro-RO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prezentarea colecţiilor personale de bani;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0E74D-3E43-4DC3-A1AE-E6D631857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6547" y="3733802"/>
            <a:ext cx="5304590" cy="29838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ACD014-2186-48CB-8050-7436271EE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7547" y="2085477"/>
            <a:ext cx="6023810" cy="3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random/>
      </p:transition>
    </mc:Choice>
    <mc:Fallback>
      <p:transition spd="slow" advClick="0" advTm="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64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5728BC-A954-4B93-81B0-A314721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234" y="0"/>
            <a:ext cx="6096000" cy="1106905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Banii vorbesc despre muncă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27A7DA-0E83-41DE-961C-60F09F8C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698" y="831014"/>
            <a:ext cx="4345954" cy="236136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 cadrul orelor de educație financiară elevii au înțeles că </a:t>
            </a:r>
            <a:r>
              <a:rPr lang="ro-R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,,banii nu cresc în copaci, ei se obțin prin muncă". </a:t>
            </a:r>
            <a:b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Am organizat vizite la diferite locuri de muncă ale părinților;</a:t>
            </a:r>
            <a:b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0F7E7-5481-40B6-80C7-14EF9D41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7834" y="1614965"/>
            <a:ext cx="6645439" cy="4345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6EB99-B23B-420F-8D51-7CD2271A5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565" y="2983832"/>
            <a:ext cx="7170522" cy="4033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37248C-AB54-4EA0-A0A6-3290A8800E9A}"/>
              </a:ext>
            </a:extLst>
          </p:cNvPr>
          <p:cNvSpPr/>
          <p:nvPr/>
        </p:nvSpPr>
        <p:spPr>
          <a:xfrm>
            <a:off x="8277726" y="553452"/>
            <a:ext cx="3955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ro-RO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Miritex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</a:t>
            </a:r>
            <a:r>
              <a:rPr lang="ro-RO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ă</a:t>
            </a: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lmagiu</a:t>
            </a:r>
            <a:endParaRPr lang="en-US" sz="3200" b="1" i="0" u="sng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3207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9000">
        <p14:honeycomb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64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5728BC-A954-4B93-81B0-A314721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234" y="0"/>
            <a:ext cx="6096000" cy="1106905"/>
          </a:xfrm>
        </p:spPr>
        <p:txBody>
          <a:bodyPr>
            <a:normAutofit fontScale="90000"/>
          </a:bodyPr>
          <a:lstStyle/>
          <a:p>
            <a:pPr algn="ctr"/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27A7DA-0E83-41DE-961C-60F09F8C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697" y="257986"/>
            <a:ext cx="5090071" cy="34958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Am organizat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mini atelier de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vizând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onfec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ionarea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felicitări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specifice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sărbătorilor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iarnă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altor obiecte handmade dar și a unor produse de patiserie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 care urma să le valorificăm în cadrul Târgului de Crăciun.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0BB55-BC97-429C-8D81-AEC0F238EF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0613" y="3894221"/>
            <a:ext cx="5718119" cy="3216442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A5BB884-61B5-413F-A249-C4BC274A67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68" y="398353"/>
            <a:ext cx="3649532" cy="3495868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6552E24F-B634-4BC8-9308-8251E4FC73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43270" y="3894221"/>
            <a:ext cx="5725631" cy="32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7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1000">
        <p15:prstTrans prst="peelOff"/>
      </p:transition>
    </mc:Choice>
    <mc:Fallback>
      <p:transition spd="slow" advClick="0" advTm="1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fundal cu monede">
            <a:extLst>
              <a:ext uri="{FF2B5EF4-FFF2-40B4-BE49-F238E27FC236}">
                <a16:creationId xmlns:a16="http://schemas.microsoft.com/office/drawing/2014/main" id="{D77C6CE3-0F9C-48BA-8B03-F0A25B85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664"/>
            <a:ext cx="12233531" cy="73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5728BC-A954-4B93-81B0-A314721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33" y="-252664"/>
            <a:ext cx="10515600" cy="1186949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De Crăciun, fii mai bun! – Târg caritabil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76956-65C1-423F-B210-45B7E77DE6B8}"/>
              </a:ext>
            </a:extLst>
          </p:cNvPr>
          <p:cNvSpPr/>
          <p:nvPr/>
        </p:nvSpPr>
        <p:spPr>
          <a:xfrm>
            <a:off x="3027233" y="1078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i="1" dirty="0"/>
              <a:t>„</a:t>
            </a:r>
            <a:endParaRPr lang="ro-RO" altLang="en-US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747B644-A76A-4B7E-9199-0075B1B99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768" y="818146"/>
            <a:ext cx="4411580" cy="6292517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Sprijinirea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nevoi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implicarea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elevilor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Liceului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ro-RO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hnologic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o-RO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Moga Voievod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o-RO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Hălmagiu, județul Arad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acţiuni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caritate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cu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scopul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formării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dezvoltării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abilităţi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atitudini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contribuie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optimizarea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dezvoltării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elevilor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ţintă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Voluntari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elevi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claselor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ciclului primar din cadrul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Liceului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ro-RO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hnologic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o-RO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Moga Voievod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o-RO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Hălmagiu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773DF08-27F9-4A9A-96FA-C0DFF1A547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55055" y="2233846"/>
            <a:ext cx="6031875" cy="3721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BC116C-B788-4245-854A-3B33432022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81487" y="2544170"/>
            <a:ext cx="5041232" cy="40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5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8000">
        <p15:prstTrans prst="airplane"/>
      </p:transition>
    </mc:Choice>
    <mc:Fallback>
      <p:transition spd="slow" advClick="0" advTm="18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1140</Words>
  <Application>Microsoft Office PowerPoint</Application>
  <PresentationFormat>Widescreen</PresentationFormat>
  <Paragraphs>115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Candara</vt:lpstr>
      <vt:lpstr>Georgia</vt:lpstr>
      <vt:lpstr>Roboto</vt:lpstr>
      <vt:lpstr>Roboto Condensed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 NOI SUNTEM.......ECHIPA A.R.A. !</vt:lpstr>
      <vt:lpstr>PowerPoint Presentation</vt:lpstr>
      <vt:lpstr>ACTIVITĂȚI  1. Trocul veseliei  </vt:lpstr>
      <vt:lpstr> 2. O necunoscută descifrată - banul </vt:lpstr>
      <vt:lpstr>3. Banii vorbesc despre muncă   </vt:lpstr>
      <vt:lpstr>   </vt:lpstr>
      <vt:lpstr>   4. De Crăciun, fii mai bun! – Târg caritabil   </vt:lpstr>
      <vt:lpstr>   </vt:lpstr>
      <vt:lpstr>  5. Global Money Week 2020 </vt:lpstr>
      <vt:lpstr>6. Împlinește-ți nevoile și nu-ți uita dorințele! </vt:lpstr>
      <vt:lpstr>7. Economisim bani albi                                                                             pentru zile negre </vt:lpstr>
      <vt:lpstr>  8. Pasiunea aduce bani - cum să devin un om de afaceri renumit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veronica</dc:creator>
  <cp:lastModifiedBy>veronica</cp:lastModifiedBy>
  <cp:revision>77</cp:revision>
  <dcterms:created xsi:type="dcterms:W3CDTF">2020-03-06T19:49:16Z</dcterms:created>
  <dcterms:modified xsi:type="dcterms:W3CDTF">2020-05-01T10:26:31Z</dcterms:modified>
</cp:coreProperties>
</file>