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0" r:id="rId2"/>
    <p:sldId id="262" r:id="rId3"/>
    <p:sldId id="270" r:id="rId4"/>
    <p:sldId id="257" r:id="rId5"/>
    <p:sldId id="258" r:id="rId6"/>
    <p:sldId id="259" r:id="rId7"/>
    <p:sldId id="264" r:id="rId8"/>
    <p:sldId id="266" r:id="rId9"/>
    <p:sldId id="267" r:id="rId10"/>
    <p:sldId id="269" r:id="rId11"/>
    <p:sldId id="268" r:id="rId12"/>
  </p:sldIdLst>
  <p:sldSz cx="12192000" cy="6858000"/>
  <p:notesSz cx="6858000" cy="91440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showGuides="1">
      <p:cViewPr varScale="1">
        <p:scale>
          <a:sx n="43" d="100"/>
          <a:sy n="43" d="100"/>
        </p:scale>
        <p:origin x="822" y="4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u diapozitiv">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o-RO" smtClean="0"/>
              <a:t>Clic pentru editare stil titlu</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o-RO" smtClean="0"/>
              <a:t>Clic pentru a edita stilul de subtitlu</a:t>
            </a:r>
            <a:endParaRPr lang="en-US" dirty="0"/>
          </a:p>
        </p:txBody>
      </p:sp>
      <p:sp>
        <p:nvSpPr>
          <p:cNvPr id="4" name="Date Placeholder 3"/>
          <p:cNvSpPr>
            <a:spLocks noGrp="1"/>
          </p:cNvSpPr>
          <p:nvPr>
            <p:ph type="dt" sz="half" idx="10"/>
          </p:nvPr>
        </p:nvSpPr>
        <p:spPr/>
        <p:txBody>
          <a:bodyPr/>
          <a:lstStyle/>
          <a:p>
            <a:fld id="{E23345FA-D7C7-4B09-951C-BAD32873ABC3}" type="datetimeFigureOut">
              <a:rPr lang="ro-RO" smtClean="0"/>
              <a:t>13.03.2020</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85D7D0D5-1589-4711-97F2-F0C9689D8FCD}" type="slidenum">
              <a:rPr lang="ro-RO" smtClean="0"/>
              <a:t>‹#›</a:t>
            </a:fld>
            <a:endParaRPr lang="ro-RO"/>
          </a:p>
        </p:txBody>
      </p:sp>
    </p:spTree>
    <p:extLst>
      <p:ext uri="{BB962C8B-B14F-4D97-AF65-F5344CB8AC3E}">
        <p14:creationId xmlns:p14="http://schemas.microsoft.com/office/powerpoint/2010/main" val="679233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u și legendă">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o-RO" smtClean="0"/>
              <a:t>Clic pentru editare stil titlu</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smtClean="0"/>
              <a:t>Clic pentru editare stiluri text Coordonator</a:t>
            </a:r>
          </a:p>
        </p:txBody>
      </p:sp>
      <p:sp>
        <p:nvSpPr>
          <p:cNvPr id="4" name="Date Placeholder 3"/>
          <p:cNvSpPr>
            <a:spLocks noGrp="1"/>
          </p:cNvSpPr>
          <p:nvPr>
            <p:ph type="dt" sz="half" idx="10"/>
          </p:nvPr>
        </p:nvSpPr>
        <p:spPr/>
        <p:txBody>
          <a:bodyPr/>
          <a:lstStyle/>
          <a:p>
            <a:fld id="{E23345FA-D7C7-4B09-951C-BAD32873ABC3}" type="datetimeFigureOut">
              <a:rPr lang="ro-RO" smtClean="0"/>
              <a:t>13.03.2020</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85D7D0D5-1589-4711-97F2-F0C9689D8FCD}" type="slidenum">
              <a:rPr lang="ro-RO" smtClean="0"/>
              <a:t>‹#›</a:t>
            </a:fld>
            <a:endParaRPr lang="ro-RO"/>
          </a:p>
        </p:txBody>
      </p:sp>
    </p:spTree>
    <p:extLst>
      <p:ext uri="{BB962C8B-B14F-4D97-AF65-F5344CB8AC3E}">
        <p14:creationId xmlns:p14="http://schemas.microsoft.com/office/powerpoint/2010/main" val="3736399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o-RO" smtClean="0"/>
              <a:t>Clic pentru editare stil titlu</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o-RO" smtClean="0"/>
              <a:t>Clic pentru editare stiluri text Coordonator</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smtClean="0"/>
              <a:t>Clic pentru editare stiluri text Coordonator</a:t>
            </a:r>
          </a:p>
        </p:txBody>
      </p:sp>
      <p:sp>
        <p:nvSpPr>
          <p:cNvPr id="4" name="Date Placeholder 3"/>
          <p:cNvSpPr>
            <a:spLocks noGrp="1"/>
          </p:cNvSpPr>
          <p:nvPr>
            <p:ph type="dt" sz="half" idx="10"/>
          </p:nvPr>
        </p:nvSpPr>
        <p:spPr/>
        <p:txBody>
          <a:bodyPr/>
          <a:lstStyle/>
          <a:p>
            <a:fld id="{E23345FA-D7C7-4B09-951C-BAD32873ABC3}" type="datetimeFigureOut">
              <a:rPr lang="ro-RO" smtClean="0"/>
              <a:t>13.03.2020</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85D7D0D5-1589-4711-97F2-F0C9689D8FCD}" type="slidenum">
              <a:rPr lang="ro-RO" smtClean="0"/>
              <a:t>‹#›</a:t>
            </a:fld>
            <a:endParaRPr lang="ro-RO"/>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352656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de vizită">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o-RO" smtClean="0"/>
              <a:t>Clic pentru editare stil titlu</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smtClean="0"/>
              <a:t>Clic pentru editare stiluri text Coordonator</a:t>
            </a:r>
          </a:p>
        </p:txBody>
      </p:sp>
      <p:sp>
        <p:nvSpPr>
          <p:cNvPr id="4" name="Date Placeholder 3"/>
          <p:cNvSpPr>
            <a:spLocks noGrp="1"/>
          </p:cNvSpPr>
          <p:nvPr>
            <p:ph type="dt" sz="half" idx="10"/>
          </p:nvPr>
        </p:nvSpPr>
        <p:spPr/>
        <p:txBody>
          <a:bodyPr/>
          <a:lstStyle/>
          <a:p>
            <a:fld id="{E23345FA-D7C7-4B09-951C-BAD32873ABC3}" type="datetimeFigureOut">
              <a:rPr lang="ro-RO" smtClean="0"/>
              <a:t>13.03.2020</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85D7D0D5-1589-4711-97F2-F0C9689D8FCD}" type="slidenum">
              <a:rPr lang="ro-RO" smtClean="0"/>
              <a:t>‹#›</a:t>
            </a:fld>
            <a:endParaRPr lang="ro-RO"/>
          </a:p>
        </p:txBody>
      </p:sp>
    </p:spTree>
    <p:extLst>
      <p:ext uri="{BB962C8B-B14F-4D97-AF65-F5344CB8AC3E}">
        <p14:creationId xmlns:p14="http://schemas.microsoft.com/office/powerpoint/2010/main" val="3786151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t carte de vizită">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o-RO" smtClean="0"/>
              <a:t>Clic pentru editare stil titlu</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o-RO" smtClean="0"/>
              <a:t>Clic pentru editare stiluri text Coordonator</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smtClean="0"/>
              <a:t>Clic pentru editare stiluri text Coordonator</a:t>
            </a:r>
          </a:p>
        </p:txBody>
      </p:sp>
      <p:sp>
        <p:nvSpPr>
          <p:cNvPr id="4" name="Date Placeholder 3"/>
          <p:cNvSpPr>
            <a:spLocks noGrp="1"/>
          </p:cNvSpPr>
          <p:nvPr>
            <p:ph type="dt" sz="half" idx="10"/>
          </p:nvPr>
        </p:nvSpPr>
        <p:spPr/>
        <p:txBody>
          <a:bodyPr/>
          <a:lstStyle/>
          <a:p>
            <a:fld id="{E23345FA-D7C7-4B09-951C-BAD32873ABC3}" type="datetimeFigureOut">
              <a:rPr lang="ro-RO" smtClean="0"/>
              <a:t>13.03.2020</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85D7D0D5-1589-4711-97F2-F0C9689D8FCD}" type="slidenum">
              <a:rPr lang="ro-RO" smtClean="0"/>
              <a:t>‹#›</a:t>
            </a:fld>
            <a:endParaRPr lang="ro-RO"/>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53145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devărat sau fals">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o-RO" smtClean="0"/>
              <a:t>Clic pentru editare stil titlu</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o-RO" smtClean="0"/>
              <a:t>Clic pentru editare stiluri text Coordonator</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smtClean="0"/>
              <a:t>Clic pentru editare stiluri text Coordonator</a:t>
            </a:r>
          </a:p>
        </p:txBody>
      </p:sp>
      <p:sp>
        <p:nvSpPr>
          <p:cNvPr id="4" name="Date Placeholder 3"/>
          <p:cNvSpPr>
            <a:spLocks noGrp="1"/>
          </p:cNvSpPr>
          <p:nvPr>
            <p:ph type="dt" sz="half" idx="10"/>
          </p:nvPr>
        </p:nvSpPr>
        <p:spPr/>
        <p:txBody>
          <a:bodyPr/>
          <a:lstStyle/>
          <a:p>
            <a:fld id="{E23345FA-D7C7-4B09-951C-BAD32873ABC3}" type="datetimeFigureOut">
              <a:rPr lang="ro-RO" smtClean="0"/>
              <a:t>13.03.2020</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85D7D0D5-1589-4711-97F2-F0C9689D8FCD}" type="slidenum">
              <a:rPr lang="ro-RO" smtClean="0"/>
              <a:t>‹#›</a:t>
            </a:fld>
            <a:endParaRPr lang="ro-RO"/>
          </a:p>
        </p:txBody>
      </p:sp>
    </p:spTree>
    <p:extLst>
      <p:ext uri="{BB962C8B-B14F-4D97-AF65-F5344CB8AC3E}">
        <p14:creationId xmlns:p14="http://schemas.microsoft.com/office/powerpoint/2010/main" val="216452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smtClean="0"/>
              <a:t>Clic pentru editare stil titlu</a:t>
            </a:r>
            <a:endParaRPr lang="en-US" dirty="0"/>
          </a:p>
        </p:txBody>
      </p:sp>
      <p:sp>
        <p:nvSpPr>
          <p:cNvPr id="3" name="Vertical Text Placeholder 2"/>
          <p:cNvSpPr>
            <a:spLocks noGrp="1"/>
          </p:cNvSpPr>
          <p:nvPr>
            <p:ph type="body" orient="vert" idx="1"/>
          </p:nvPr>
        </p:nvSpPr>
        <p:spPr/>
        <p:txBody>
          <a:bodyPr vert="eaVert"/>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Date Placeholder 3"/>
          <p:cNvSpPr>
            <a:spLocks noGrp="1"/>
          </p:cNvSpPr>
          <p:nvPr>
            <p:ph type="dt" sz="half" idx="10"/>
          </p:nvPr>
        </p:nvSpPr>
        <p:spPr/>
        <p:txBody>
          <a:bodyPr/>
          <a:lstStyle/>
          <a:p>
            <a:fld id="{E23345FA-D7C7-4B09-951C-BAD32873ABC3}" type="datetimeFigureOut">
              <a:rPr lang="ro-RO" smtClean="0"/>
              <a:t>13.03.2020</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85D7D0D5-1589-4711-97F2-F0C9689D8FCD}" type="slidenum">
              <a:rPr lang="ro-RO" smtClean="0"/>
              <a:t>‹#›</a:t>
            </a:fld>
            <a:endParaRPr lang="ro-RO"/>
          </a:p>
        </p:txBody>
      </p:sp>
    </p:spTree>
    <p:extLst>
      <p:ext uri="{BB962C8B-B14F-4D97-AF65-F5344CB8AC3E}">
        <p14:creationId xmlns:p14="http://schemas.microsoft.com/office/powerpoint/2010/main" val="98995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o-RO" smtClean="0"/>
              <a:t>Clic pentru editare stil titlu</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Date Placeholder 3"/>
          <p:cNvSpPr>
            <a:spLocks noGrp="1"/>
          </p:cNvSpPr>
          <p:nvPr>
            <p:ph type="dt" sz="half" idx="10"/>
          </p:nvPr>
        </p:nvSpPr>
        <p:spPr/>
        <p:txBody>
          <a:bodyPr/>
          <a:lstStyle/>
          <a:p>
            <a:fld id="{E23345FA-D7C7-4B09-951C-BAD32873ABC3}" type="datetimeFigureOut">
              <a:rPr lang="ro-RO" smtClean="0"/>
              <a:t>13.03.2020</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85D7D0D5-1589-4711-97F2-F0C9689D8FCD}" type="slidenum">
              <a:rPr lang="ro-RO" smtClean="0"/>
              <a:t>‹#›</a:t>
            </a:fld>
            <a:endParaRPr lang="ro-RO"/>
          </a:p>
        </p:txBody>
      </p:sp>
    </p:spTree>
    <p:extLst>
      <p:ext uri="{BB962C8B-B14F-4D97-AF65-F5344CB8AC3E}">
        <p14:creationId xmlns:p14="http://schemas.microsoft.com/office/powerpoint/2010/main" val="3982420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o-RO" smtClean="0"/>
              <a:t>Clic pentru editare stil titlu</a:t>
            </a:r>
            <a:endParaRPr lang="en-US" dirty="0"/>
          </a:p>
        </p:txBody>
      </p:sp>
      <p:sp>
        <p:nvSpPr>
          <p:cNvPr id="3" name="Content Placeholder 2"/>
          <p:cNvSpPr>
            <a:spLocks noGrp="1"/>
          </p:cNvSpPr>
          <p:nvPr>
            <p:ph idx="1"/>
          </p:nvPr>
        </p:nvSpPr>
        <p:spPr/>
        <p:txBody>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Date Placeholder 3"/>
          <p:cNvSpPr>
            <a:spLocks noGrp="1"/>
          </p:cNvSpPr>
          <p:nvPr>
            <p:ph type="dt" sz="half" idx="10"/>
          </p:nvPr>
        </p:nvSpPr>
        <p:spPr/>
        <p:txBody>
          <a:bodyPr/>
          <a:lstStyle/>
          <a:p>
            <a:fld id="{E23345FA-D7C7-4B09-951C-BAD32873ABC3}" type="datetimeFigureOut">
              <a:rPr lang="ro-RO" smtClean="0"/>
              <a:t>13.03.2020</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85D7D0D5-1589-4711-97F2-F0C9689D8FCD}" type="slidenum">
              <a:rPr lang="ro-RO" smtClean="0"/>
              <a:t>‹#›</a:t>
            </a:fld>
            <a:endParaRPr lang="ro-RO"/>
          </a:p>
        </p:txBody>
      </p:sp>
    </p:spTree>
    <p:extLst>
      <p:ext uri="{BB962C8B-B14F-4D97-AF65-F5344CB8AC3E}">
        <p14:creationId xmlns:p14="http://schemas.microsoft.com/office/powerpoint/2010/main" val="1088258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o-RO" smtClean="0"/>
              <a:t>Clic pentru editare stil titlu</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smtClean="0"/>
              <a:t>Clic pentru editare stiluri text Coordonator</a:t>
            </a:r>
          </a:p>
        </p:txBody>
      </p:sp>
      <p:sp>
        <p:nvSpPr>
          <p:cNvPr id="4" name="Date Placeholder 3"/>
          <p:cNvSpPr>
            <a:spLocks noGrp="1"/>
          </p:cNvSpPr>
          <p:nvPr>
            <p:ph type="dt" sz="half" idx="10"/>
          </p:nvPr>
        </p:nvSpPr>
        <p:spPr/>
        <p:txBody>
          <a:bodyPr/>
          <a:lstStyle/>
          <a:p>
            <a:fld id="{E23345FA-D7C7-4B09-951C-BAD32873ABC3}" type="datetimeFigureOut">
              <a:rPr lang="ro-RO" smtClean="0"/>
              <a:t>13.03.2020</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85D7D0D5-1589-4711-97F2-F0C9689D8FCD}" type="slidenum">
              <a:rPr lang="ro-RO" smtClean="0"/>
              <a:t>‹#›</a:t>
            </a:fld>
            <a:endParaRPr lang="ro-RO"/>
          </a:p>
        </p:txBody>
      </p:sp>
    </p:spTree>
    <p:extLst>
      <p:ext uri="{BB962C8B-B14F-4D97-AF65-F5344CB8AC3E}">
        <p14:creationId xmlns:p14="http://schemas.microsoft.com/office/powerpoint/2010/main" val="3253122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smtClean="0"/>
              <a:t>Clic pentru editare stil titlu</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5" name="Date Placeholder 4"/>
          <p:cNvSpPr>
            <a:spLocks noGrp="1"/>
          </p:cNvSpPr>
          <p:nvPr>
            <p:ph type="dt" sz="half" idx="10"/>
          </p:nvPr>
        </p:nvSpPr>
        <p:spPr/>
        <p:txBody>
          <a:bodyPr/>
          <a:lstStyle/>
          <a:p>
            <a:fld id="{E23345FA-D7C7-4B09-951C-BAD32873ABC3}" type="datetimeFigureOut">
              <a:rPr lang="ro-RO" smtClean="0"/>
              <a:t>13.03.2020</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85D7D0D5-1589-4711-97F2-F0C9689D8FCD}" type="slidenum">
              <a:rPr lang="ro-RO" smtClean="0"/>
              <a:t>‹#›</a:t>
            </a:fld>
            <a:endParaRPr lang="ro-RO"/>
          </a:p>
        </p:txBody>
      </p:sp>
    </p:spTree>
    <p:extLst>
      <p:ext uri="{BB962C8B-B14F-4D97-AF65-F5344CB8AC3E}">
        <p14:creationId xmlns:p14="http://schemas.microsoft.com/office/powerpoint/2010/main" val="1090295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o-RO" smtClean="0"/>
              <a:t>Clic pentru editare stil titlu</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Clic pentru editare stiluri text Coordonator</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Clic pentru editare stiluri text Coordonator</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7" name="Date Placeholder 6"/>
          <p:cNvSpPr>
            <a:spLocks noGrp="1"/>
          </p:cNvSpPr>
          <p:nvPr>
            <p:ph type="dt" sz="half" idx="10"/>
          </p:nvPr>
        </p:nvSpPr>
        <p:spPr/>
        <p:txBody>
          <a:bodyPr/>
          <a:lstStyle/>
          <a:p>
            <a:fld id="{E23345FA-D7C7-4B09-951C-BAD32873ABC3}" type="datetimeFigureOut">
              <a:rPr lang="ro-RO" smtClean="0"/>
              <a:t>13.03.2020</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85D7D0D5-1589-4711-97F2-F0C9689D8FCD}" type="slidenum">
              <a:rPr lang="ro-RO" smtClean="0"/>
              <a:t>‹#›</a:t>
            </a:fld>
            <a:endParaRPr lang="ro-RO"/>
          </a:p>
        </p:txBody>
      </p:sp>
    </p:spTree>
    <p:extLst>
      <p:ext uri="{BB962C8B-B14F-4D97-AF65-F5344CB8AC3E}">
        <p14:creationId xmlns:p14="http://schemas.microsoft.com/office/powerpoint/2010/main" val="521930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o-RO" smtClean="0"/>
              <a:t>Clic pentru editare stil titlu</a:t>
            </a:r>
            <a:endParaRPr lang="en-US" dirty="0"/>
          </a:p>
        </p:txBody>
      </p:sp>
      <p:sp>
        <p:nvSpPr>
          <p:cNvPr id="3" name="Date Placeholder 2"/>
          <p:cNvSpPr>
            <a:spLocks noGrp="1"/>
          </p:cNvSpPr>
          <p:nvPr>
            <p:ph type="dt" sz="half" idx="10"/>
          </p:nvPr>
        </p:nvSpPr>
        <p:spPr/>
        <p:txBody>
          <a:bodyPr/>
          <a:lstStyle/>
          <a:p>
            <a:fld id="{E23345FA-D7C7-4B09-951C-BAD32873ABC3}" type="datetimeFigureOut">
              <a:rPr lang="ro-RO" smtClean="0"/>
              <a:t>13.03.2020</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85D7D0D5-1589-4711-97F2-F0C9689D8FCD}" type="slidenum">
              <a:rPr lang="ro-RO" smtClean="0"/>
              <a:t>‹#›</a:t>
            </a:fld>
            <a:endParaRPr lang="ro-RO"/>
          </a:p>
        </p:txBody>
      </p:sp>
    </p:spTree>
    <p:extLst>
      <p:ext uri="{BB962C8B-B14F-4D97-AF65-F5344CB8AC3E}">
        <p14:creationId xmlns:p14="http://schemas.microsoft.com/office/powerpoint/2010/main" val="3845900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3345FA-D7C7-4B09-951C-BAD32873ABC3}" type="datetimeFigureOut">
              <a:rPr lang="ro-RO" smtClean="0"/>
              <a:t>13.03.2020</a:t>
            </a:fld>
            <a:endParaRPr lang="ro-RO"/>
          </a:p>
        </p:txBody>
      </p:sp>
      <p:sp>
        <p:nvSpPr>
          <p:cNvPr id="3" name="Footer Placeholder 2"/>
          <p:cNvSpPr>
            <a:spLocks noGrp="1"/>
          </p:cNvSpPr>
          <p:nvPr>
            <p:ph type="ftr" sz="quarter" idx="11"/>
          </p:nvPr>
        </p:nvSpPr>
        <p:spPr/>
        <p:txBody>
          <a:bodyPr/>
          <a:lstStyle/>
          <a:p>
            <a:endParaRPr lang="ro-RO"/>
          </a:p>
        </p:txBody>
      </p:sp>
      <p:sp>
        <p:nvSpPr>
          <p:cNvPr id="4" name="Slide Number Placeholder 3"/>
          <p:cNvSpPr>
            <a:spLocks noGrp="1"/>
          </p:cNvSpPr>
          <p:nvPr>
            <p:ph type="sldNum" sz="quarter" idx="12"/>
          </p:nvPr>
        </p:nvSpPr>
        <p:spPr/>
        <p:txBody>
          <a:bodyPr/>
          <a:lstStyle/>
          <a:p>
            <a:fld id="{85D7D0D5-1589-4711-97F2-F0C9689D8FCD}" type="slidenum">
              <a:rPr lang="ro-RO" smtClean="0"/>
              <a:t>‹#›</a:t>
            </a:fld>
            <a:endParaRPr lang="ro-RO"/>
          </a:p>
        </p:txBody>
      </p:sp>
    </p:spTree>
    <p:extLst>
      <p:ext uri="{BB962C8B-B14F-4D97-AF65-F5344CB8AC3E}">
        <p14:creationId xmlns:p14="http://schemas.microsoft.com/office/powerpoint/2010/main" val="2378039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o-RO" smtClean="0"/>
              <a:t>Clic pentru editare stil titlu</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o-RO" smtClean="0"/>
              <a:t>Clic pentru editare stiluri text Coordonator</a:t>
            </a:r>
          </a:p>
        </p:txBody>
      </p:sp>
      <p:sp>
        <p:nvSpPr>
          <p:cNvPr id="5" name="Date Placeholder 4"/>
          <p:cNvSpPr>
            <a:spLocks noGrp="1"/>
          </p:cNvSpPr>
          <p:nvPr>
            <p:ph type="dt" sz="half" idx="10"/>
          </p:nvPr>
        </p:nvSpPr>
        <p:spPr/>
        <p:txBody>
          <a:bodyPr/>
          <a:lstStyle/>
          <a:p>
            <a:fld id="{E23345FA-D7C7-4B09-951C-BAD32873ABC3}" type="datetimeFigureOut">
              <a:rPr lang="ro-RO" smtClean="0"/>
              <a:t>13.03.2020</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85D7D0D5-1589-4711-97F2-F0C9689D8FCD}" type="slidenum">
              <a:rPr lang="ro-RO" smtClean="0"/>
              <a:t>‹#›</a:t>
            </a:fld>
            <a:endParaRPr lang="ro-RO"/>
          </a:p>
        </p:txBody>
      </p:sp>
    </p:spTree>
    <p:extLst>
      <p:ext uri="{BB962C8B-B14F-4D97-AF65-F5344CB8AC3E}">
        <p14:creationId xmlns:p14="http://schemas.microsoft.com/office/powerpoint/2010/main" val="276267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o-RO" smtClean="0"/>
              <a:t>Clic pentru editare stil titlu</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o-RO" smtClean="0"/>
              <a:t>Faceți clic pe pictogramă pentru a adăuga o imagine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smtClean="0"/>
              <a:t>Clic pentru editare stiluri text Coordonator</a:t>
            </a:r>
          </a:p>
        </p:txBody>
      </p:sp>
      <p:sp>
        <p:nvSpPr>
          <p:cNvPr id="5" name="Date Placeholder 4"/>
          <p:cNvSpPr>
            <a:spLocks noGrp="1"/>
          </p:cNvSpPr>
          <p:nvPr>
            <p:ph type="dt" sz="half" idx="10"/>
          </p:nvPr>
        </p:nvSpPr>
        <p:spPr/>
        <p:txBody>
          <a:bodyPr/>
          <a:lstStyle/>
          <a:p>
            <a:fld id="{E23345FA-D7C7-4B09-951C-BAD32873ABC3}" type="datetimeFigureOut">
              <a:rPr lang="ro-RO" smtClean="0"/>
              <a:t>13.03.2020</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85D7D0D5-1589-4711-97F2-F0C9689D8FCD}" type="slidenum">
              <a:rPr lang="ro-RO" smtClean="0"/>
              <a:t>‹#›</a:t>
            </a:fld>
            <a:endParaRPr lang="ro-RO"/>
          </a:p>
        </p:txBody>
      </p:sp>
    </p:spTree>
    <p:extLst>
      <p:ext uri="{BB962C8B-B14F-4D97-AF65-F5344CB8AC3E}">
        <p14:creationId xmlns:p14="http://schemas.microsoft.com/office/powerpoint/2010/main" val="2376180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o-RO" smtClean="0"/>
              <a:t>Clic pentru editare stil titlu</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23345FA-D7C7-4B09-951C-BAD32873ABC3}" type="datetimeFigureOut">
              <a:rPr lang="ro-RO" smtClean="0"/>
              <a:t>13.03.2020</a:t>
            </a:fld>
            <a:endParaRPr lang="ro-RO"/>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o-RO"/>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5D7D0D5-1589-4711-97F2-F0C9689D8FCD}" type="slidenum">
              <a:rPr lang="ro-RO" smtClean="0"/>
              <a:t>‹#›</a:t>
            </a:fld>
            <a:endParaRPr lang="ro-RO"/>
          </a:p>
        </p:txBody>
      </p:sp>
    </p:spTree>
    <p:extLst>
      <p:ext uri="{BB962C8B-B14F-4D97-AF65-F5344CB8AC3E}">
        <p14:creationId xmlns:p14="http://schemas.microsoft.com/office/powerpoint/2010/main" val="18915367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pPr algn="ctr"/>
            <a:r>
              <a:rPr lang="en-US" dirty="0" smtClean="0"/>
              <a:t>BANII PE </a:t>
            </a:r>
            <a:r>
              <a:rPr lang="ro-RO" dirty="0" smtClean="0"/>
              <a:t>ÎNȚELESUL COPIILOR</a:t>
            </a:r>
            <a:br>
              <a:rPr lang="ro-RO" dirty="0" smtClean="0"/>
            </a:br>
            <a:r>
              <a:rPr lang="ro-RO" dirty="0" smtClean="0"/>
              <a:t>EDUCAȚIE FINANCIARĂ</a:t>
            </a:r>
            <a:endParaRPr lang="ro-RO" dirty="0"/>
          </a:p>
        </p:txBody>
      </p:sp>
      <p:sp>
        <p:nvSpPr>
          <p:cNvPr id="5" name="Dreptunghi 4"/>
          <p:cNvSpPr/>
          <p:nvPr/>
        </p:nvSpPr>
        <p:spPr>
          <a:xfrm>
            <a:off x="2576950" y="5527063"/>
            <a:ext cx="6096000" cy="646331"/>
          </a:xfrm>
          <a:prstGeom prst="rect">
            <a:avLst/>
          </a:prstGeom>
        </p:spPr>
        <p:txBody>
          <a:bodyPr>
            <a:spAutoFit/>
          </a:bodyPr>
          <a:lstStyle/>
          <a:p>
            <a:pPr algn="ctr"/>
            <a:r>
              <a:rPr lang="ro-RO" dirty="0" smtClean="0">
                <a:solidFill>
                  <a:schemeClr val="accent2">
                    <a:lumMod val="50000"/>
                  </a:schemeClr>
                </a:solidFill>
              </a:rPr>
              <a:t>Liceul Teoretic „Petre Pandrea” Bal</a:t>
            </a:r>
            <a:r>
              <a:rPr lang="en-US" dirty="0" smtClean="0">
                <a:solidFill>
                  <a:schemeClr val="accent2">
                    <a:lumMod val="50000"/>
                  </a:schemeClr>
                </a:solidFill>
              </a:rPr>
              <a:t>s, </a:t>
            </a:r>
            <a:r>
              <a:rPr lang="en-US" dirty="0" err="1" smtClean="0">
                <a:solidFill>
                  <a:schemeClr val="accent2">
                    <a:lumMod val="50000"/>
                  </a:schemeClr>
                </a:solidFill>
              </a:rPr>
              <a:t>Olt</a:t>
            </a:r>
            <a:endParaRPr lang="en-US" dirty="0" smtClean="0">
              <a:solidFill>
                <a:schemeClr val="accent2">
                  <a:lumMod val="50000"/>
                </a:schemeClr>
              </a:solidFill>
            </a:endParaRPr>
          </a:p>
          <a:p>
            <a:pPr algn="ctr"/>
            <a:r>
              <a:rPr lang="ro-RO" dirty="0" smtClean="0">
                <a:solidFill>
                  <a:schemeClr val="accent2">
                    <a:lumMod val="50000"/>
                  </a:schemeClr>
                </a:solidFill>
              </a:rPr>
              <a:t>Prof. </a:t>
            </a:r>
            <a:r>
              <a:rPr lang="ro-RO" dirty="0" err="1" smtClean="0">
                <a:solidFill>
                  <a:schemeClr val="accent2">
                    <a:lumMod val="50000"/>
                  </a:schemeClr>
                </a:solidFill>
              </a:rPr>
              <a:t>inv</a:t>
            </a:r>
            <a:r>
              <a:rPr lang="ro-RO" dirty="0" smtClean="0">
                <a:solidFill>
                  <a:schemeClr val="accent2">
                    <a:lumMod val="50000"/>
                  </a:schemeClr>
                </a:solidFill>
              </a:rPr>
              <a:t>.</a:t>
            </a:r>
            <a:r>
              <a:rPr lang="en-US" dirty="0" smtClean="0">
                <a:solidFill>
                  <a:schemeClr val="accent2">
                    <a:lumMod val="50000"/>
                  </a:schemeClr>
                </a:solidFill>
              </a:rPr>
              <a:t> </a:t>
            </a:r>
            <a:r>
              <a:rPr lang="ro-RO" dirty="0" smtClean="0">
                <a:solidFill>
                  <a:schemeClr val="accent2">
                    <a:lumMod val="50000"/>
                  </a:schemeClr>
                </a:solidFill>
              </a:rPr>
              <a:t>primar NICOLA Mihaela</a:t>
            </a:r>
          </a:p>
        </p:txBody>
      </p:sp>
      <p:pic>
        <p:nvPicPr>
          <p:cNvPr id="6" name="Substituent conținut 5"/>
          <p:cNvPicPr>
            <a:picLocks noGrp="1" noChangeAspect="1"/>
          </p:cNvPicPr>
          <p:nvPr>
            <p:ph idx="1"/>
          </p:nvPr>
        </p:nvPicPr>
        <p:blipFill>
          <a:blip r:embed="rId2"/>
          <a:stretch>
            <a:fillRect/>
          </a:stretch>
        </p:blipFill>
        <p:spPr>
          <a:xfrm>
            <a:off x="3226496" y="2304481"/>
            <a:ext cx="4796908" cy="2848500"/>
          </a:xfrm>
          <a:prstGeom prst="rect">
            <a:avLst/>
          </a:prstGeom>
        </p:spPr>
      </p:pic>
    </p:spTree>
    <p:extLst>
      <p:ext uri="{BB962C8B-B14F-4D97-AF65-F5344CB8AC3E}">
        <p14:creationId xmlns:p14="http://schemas.microsoft.com/office/powerpoint/2010/main" val="32903553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pPr algn="ctr"/>
            <a:r>
              <a:rPr lang="ro-RO" dirty="0" smtClean="0"/>
              <a:t>Am donat fructe, legume proaspete și conservate unor persoane nevoiașe</a:t>
            </a:r>
            <a:endParaRPr lang="ro-RO" dirty="0"/>
          </a:p>
        </p:txBody>
      </p:sp>
      <p:pic>
        <p:nvPicPr>
          <p:cNvPr id="3" name="I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4920" y="2248080"/>
            <a:ext cx="2421496" cy="3228661"/>
          </a:xfrm>
          <a:prstGeom prst="rect">
            <a:avLst/>
          </a:prstGeom>
        </p:spPr>
      </p:pic>
      <p:pic>
        <p:nvPicPr>
          <p:cNvPr id="4" name="I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799" y="2398690"/>
            <a:ext cx="3198252" cy="2398689"/>
          </a:xfrm>
          <a:prstGeom prst="rect">
            <a:avLst/>
          </a:prstGeom>
        </p:spPr>
      </p:pic>
      <p:pic>
        <p:nvPicPr>
          <p:cNvPr id="5" name="Imagin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2621" y="2545886"/>
            <a:ext cx="3001990" cy="2251493"/>
          </a:xfrm>
          <a:prstGeom prst="rect">
            <a:avLst/>
          </a:prstGeom>
        </p:spPr>
      </p:pic>
    </p:spTree>
    <p:extLst>
      <p:ext uri="{BB962C8B-B14F-4D97-AF65-F5344CB8AC3E}">
        <p14:creationId xmlns:p14="http://schemas.microsoft.com/office/powerpoint/2010/main" val="1848477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677334" y="609599"/>
            <a:ext cx="8596668" cy="5134377"/>
          </a:xfrm>
        </p:spPr>
        <p:txBody>
          <a:bodyPr>
            <a:normAutofit fontScale="90000"/>
          </a:bodyPr>
          <a:lstStyle/>
          <a:p>
            <a:pPr algn="ctr"/>
            <a:r>
              <a:rPr lang="en-US" dirty="0" smtClean="0"/>
              <a:t>“</a:t>
            </a:r>
            <a:r>
              <a:rPr lang="ro-RO" dirty="0" smtClean="0"/>
              <a:t>Educația financiară a copiilor trebuie să se realizeze încă de la o vârstă fragedă, atunci când aceștia încep să ceară prima bomboană, prima jucărie. Copiii trebuie să fie familiarizați cu banii, cu valoarea acestora, cum pot fi cheltuiți cu responsabilitate, cum pot fi economisiți, investiți sau donați în scop caritabil </a:t>
            </a:r>
            <a:r>
              <a:rPr lang="en-US" dirty="0" smtClean="0"/>
              <a:t>”</a:t>
            </a:r>
            <a:r>
              <a:rPr lang="ro-RO" dirty="0" smtClean="0"/>
              <a:t/>
            </a:r>
            <a:br>
              <a:rPr lang="ro-RO" dirty="0" smtClean="0"/>
            </a:br>
            <a:r>
              <a:rPr lang="ro-RO" dirty="0" smtClean="0"/>
              <a:t/>
            </a:r>
            <a:br>
              <a:rPr lang="ro-RO" dirty="0" smtClean="0"/>
            </a:br>
            <a:r>
              <a:rPr lang="ro-RO" dirty="0" smtClean="0"/>
              <a:t>Ligia Georgescu - </a:t>
            </a:r>
            <a:r>
              <a:rPr lang="ro-RO" dirty="0" err="1" smtClean="0"/>
              <a:t>Goloșoiu</a:t>
            </a:r>
            <a:r>
              <a:rPr lang="ro-RO" dirty="0" smtClean="0"/>
              <a:t> </a:t>
            </a:r>
            <a:endParaRPr lang="ro-RO" dirty="0"/>
          </a:p>
        </p:txBody>
      </p:sp>
    </p:spTree>
    <p:extLst>
      <p:ext uri="{BB962C8B-B14F-4D97-AF65-F5344CB8AC3E}">
        <p14:creationId xmlns:p14="http://schemas.microsoft.com/office/powerpoint/2010/main" val="186733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646330" y="549940"/>
            <a:ext cx="8596668" cy="727531"/>
          </a:xfrm>
        </p:spPr>
        <p:txBody>
          <a:bodyPr/>
          <a:lstStyle/>
          <a:p>
            <a:pPr algn="ctr"/>
            <a:r>
              <a:rPr lang="ro-RO" dirty="0" smtClean="0"/>
              <a:t>Cum a început povestea noastră</a:t>
            </a:r>
            <a:endParaRPr lang="ro-RO" dirty="0"/>
          </a:p>
        </p:txBody>
      </p:sp>
      <p:sp>
        <p:nvSpPr>
          <p:cNvPr id="3" name="Substituent conținut 2"/>
          <p:cNvSpPr>
            <a:spLocks noGrp="1"/>
          </p:cNvSpPr>
          <p:nvPr>
            <p:ph idx="1"/>
          </p:nvPr>
        </p:nvSpPr>
        <p:spPr>
          <a:xfrm>
            <a:off x="646330" y="2073500"/>
            <a:ext cx="8596668" cy="4340179"/>
          </a:xfrm>
        </p:spPr>
        <p:txBody>
          <a:bodyPr>
            <a:normAutofit/>
          </a:bodyPr>
          <a:lstStyle/>
          <a:p>
            <a:pPr marL="0" indent="0">
              <a:buNone/>
            </a:pPr>
            <a:endParaRPr lang="ro-RO" dirty="0"/>
          </a:p>
          <a:p>
            <a:pPr marL="0" indent="0" algn="just">
              <a:buNone/>
            </a:pPr>
            <a:r>
              <a:rPr lang="ro-RO" dirty="0" smtClean="0"/>
              <a:t>	</a:t>
            </a:r>
            <a:r>
              <a:rPr lang="en-US" dirty="0" err="1" smtClean="0">
                <a:solidFill>
                  <a:schemeClr val="accent1">
                    <a:lumMod val="75000"/>
                  </a:schemeClr>
                </a:solidFill>
              </a:rPr>
              <a:t>Curiozitatea</a:t>
            </a:r>
            <a:r>
              <a:rPr lang="en-US" dirty="0" smtClean="0">
                <a:solidFill>
                  <a:schemeClr val="accent1">
                    <a:lumMod val="75000"/>
                  </a:schemeClr>
                </a:solidFill>
              </a:rPr>
              <a:t> </a:t>
            </a:r>
            <a:r>
              <a:rPr lang="en-US" dirty="0" err="1">
                <a:solidFill>
                  <a:schemeClr val="accent1">
                    <a:lumMod val="75000"/>
                  </a:schemeClr>
                </a:solidFill>
              </a:rPr>
              <a:t>copiilor</a:t>
            </a:r>
            <a:r>
              <a:rPr lang="en-US" dirty="0">
                <a:solidFill>
                  <a:schemeClr val="accent1">
                    <a:lumMod val="75000"/>
                  </a:schemeClr>
                </a:solidFill>
              </a:rPr>
              <a:t> </a:t>
            </a:r>
            <a:r>
              <a:rPr lang="en-US" dirty="0" err="1" smtClean="0">
                <a:solidFill>
                  <a:schemeClr val="accent1">
                    <a:lumMod val="75000"/>
                  </a:schemeClr>
                </a:solidFill>
              </a:rPr>
              <a:t>faţ</a:t>
            </a:r>
            <a:r>
              <a:rPr lang="ro-RO" dirty="0" smtClean="0">
                <a:solidFill>
                  <a:schemeClr val="accent1">
                    <a:lumMod val="75000"/>
                  </a:schemeClr>
                </a:solidFill>
              </a:rPr>
              <a:t>ă</a:t>
            </a:r>
            <a:r>
              <a:rPr lang="en-US" dirty="0" smtClean="0">
                <a:solidFill>
                  <a:schemeClr val="accent1">
                    <a:lumMod val="75000"/>
                  </a:schemeClr>
                </a:solidFill>
              </a:rPr>
              <a:t> </a:t>
            </a:r>
            <a:r>
              <a:rPr lang="en-US" dirty="0">
                <a:solidFill>
                  <a:schemeClr val="accent1">
                    <a:lumMod val="75000"/>
                  </a:schemeClr>
                </a:solidFill>
              </a:rPr>
              <a:t>de </a:t>
            </a:r>
            <a:r>
              <a:rPr lang="en-US" dirty="0" err="1">
                <a:solidFill>
                  <a:schemeClr val="accent1">
                    <a:lumMod val="75000"/>
                  </a:schemeClr>
                </a:solidFill>
              </a:rPr>
              <a:t>activităţi</a:t>
            </a:r>
            <a:r>
              <a:rPr lang="en-US" dirty="0">
                <a:solidFill>
                  <a:schemeClr val="accent1">
                    <a:lumMod val="75000"/>
                  </a:schemeClr>
                </a:solidFill>
              </a:rPr>
              <a:t> care </a:t>
            </a:r>
            <a:r>
              <a:rPr lang="en-US" dirty="0" err="1">
                <a:solidFill>
                  <a:schemeClr val="accent1">
                    <a:lumMod val="75000"/>
                  </a:schemeClr>
                </a:solidFill>
              </a:rPr>
              <a:t>presupun</a:t>
            </a:r>
            <a:r>
              <a:rPr lang="en-US" dirty="0">
                <a:solidFill>
                  <a:schemeClr val="accent1">
                    <a:lumMod val="75000"/>
                  </a:schemeClr>
                </a:solidFill>
              </a:rPr>
              <a:t> </a:t>
            </a:r>
            <a:r>
              <a:rPr lang="en-US" dirty="0" err="1">
                <a:solidFill>
                  <a:schemeClr val="accent1">
                    <a:lumMod val="75000"/>
                  </a:schemeClr>
                </a:solidFill>
              </a:rPr>
              <a:t>manipularea</a:t>
            </a:r>
            <a:r>
              <a:rPr lang="en-US" dirty="0">
                <a:solidFill>
                  <a:schemeClr val="accent1">
                    <a:lumMod val="75000"/>
                  </a:schemeClr>
                </a:solidFill>
              </a:rPr>
              <a:t> </a:t>
            </a:r>
            <a:r>
              <a:rPr lang="en-US" dirty="0" err="1">
                <a:solidFill>
                  <a:schemeClr val="accent1">
                    <a:lumMod val="75000"/>
                  </a:schemeClr>
                </a:solidFill>
              </a:rPr>
              <a:t>banilor</a:t>
            </a:r>
            <a:r>
              <a:rPr lang="en-US" dirty="0">
                <a:solidFill>
                  <a:schemeClr val="accent1">
                    <a:lumMod val="75000"/>
                  </a:schemeClr>
                </a:solidFill>
              </a:rPr>
              <a:t>, </a:t>
            </a:r>
            <a:r>
              <a:rPr lang="en-US" dirty="0" err="1">
                <a:solidFill>
                  <a:schemeClr val="accent1">
                    <a:lumMod val="75000"/>
                  </a:schemeClr>
                </a:solidFill>
              </a:rPr>
              <a:t>faptul</a:t>
            </a:r>
            <a:r>
              <a:rPr lang="en-US" dirty="0">
                <a:solidFill>
                  <a:schemeClr val="accent1">
                    <a:lumMod val="75000"/>
                  </a:schemeClr>
                </a:solidFill>
              </a:rPr>
              <a:t> </a:t>
            </a:r>
            <a:r>
              <a:rPr lang="en-US" dirty="0" err="1">
                <a:solidFill>
                  <a:schemeClr val="accent1">
                    <a:lumMod val="75000"/>
                  </a:schemeClr>
                </a:solidFill>
              </a:rPr>
              <a:t>că</a:t>
            </a:r>
            <a:r>
              <a:rPr lang="en-US" dirty="0">
                <a:solidFill>
                  <a:schemeClr val="accent1">
                    <a:lumMod val="75000"/>
                  </a:schemeClr>
                </a:solidFill>
              </a:rPr>
              <a:t> se </a:t>
            </a:r>
            <a:r>
              <a:rPr lang="en-US" dirty="0" err="1">
                <a:solidFill>
                  <a:schemeClr val="accent1">
                    <a:lumMod val="75000"/>
                  </a:schemeClr>
                </a:solidFill>
              </a:rPr>
              <a:t>află</a:t>
            </a:r>
            <a:r>
              <a:rPr lang="en-US" dirty="0">
                <a:solidFill>
                  <a:schemeClr val="accent1">
                    <a:lumMod val="75000"/>
                  </a:schemeClr>
                </a:solidFill>
              </a:rPr>
              <a:t> la </a:t>
            </a:r>
            <a:r>
              <a:rPr lang="en-US" dirty="0" err="1">
                <a:solidFill>
                  <a:schemeClr val="accent1">
                    <a:lumMod val="75000"/>
                  </a:schemeClr>
                </a:solidFill>
              </a:rPr>
              <a:t>vârsta</a:t>
            </a:r>
            <a:r>
              <a:rPr lang="en-US" dirty="0">
                <a:solidFill>
                  <a:schemeClr val="accent1">
                    <a:lumMod val="75000"/>
                  </a:schemeClr>
                </a:solidFill>
              </a:rPr>
              <a:t> la care pot </a:t>
            </a:r>
            <a:r>
              <a:rPr lang="en-US" dirty="0" err="1">
                <a:solidFill>
                  <a:schemeClr val="accent1">
                    <a:lumMod val="75000"/>
                  </a:schemeClr>
                </a:solidFill>
              </a:rPr>
              <a:t>învăţa</a:t>
            </a:r>
            <a:r>
              <a:rPr lang="en-US" dirty="0">
                <a:solidFill>
                  <a:schemeClr val="accent1">
                    <a:lumMod val="75000"/>
                  </a:schemeClr>
                </a:solidFill>
              </a:rPr>
              <a:t> </a:t>
            </a:r>
            <a:r>
              <a:rPr lang="en-US" dirty="0" err="1">
                <a:solidFill>
                  <a:schemeClr val="accent1">
                    <a:lumMod val="75000"/>
                  </a:schemeClr>
                </a:solidFill>
              </a:rPr>
              <a:t>conceptele</a:t>
            </a:r>
            <a:r>
              <a:rPr lang="en-US" dirty="0">
                <a:solidFill>
                  <a:schemeClr val="accent1">
                    <a:lumMod val="75000"/>
                  </a:schemeClr>
                </a:solidFill>
              </a:rPr>
              <a:t> </a:t>
            </a:r>
            <a:r>
              <a:rPr lang="en-US" dirty="0" err="1" smtClean="0">
                <a:solidFill>
                  <a:schemeClr val="accent1">
                    <a:lumMod val="75000"/>
                  </a:schemeClr>
                </a:solidFill>
              </a:rPr>
              <a:t>financiare</a:t>
            </a:r>
            <a:r>
              <a:rPr lang="ro-RO" dirty="0" smtClean="0">
                <a:solidFill>
                  <a:schemeClr val="accent1">
                    <a:lumMod val="75000"/>
                  </a:schemeClr>
                </a:solidFill>
              </a:rPr>
              <a:t>,</a:t>
            </a:r>
            <a:r>
              <a:rPr lang="en-US" dirty="0" smtClean="0">
                <a:solidFill>
                  <a:schemeClr val="accent1">
                    <a:lumMod val="75000"/>
                  </a:schemeClr>
                </a:solidFill>
              </a:rPr>
              <a:t> </a:t>
            </a:r>
            <a:r>
              <a:rPr lang="ro-RO" dirty="0" smtClean="0">
                <a:solidFill>
                  <a:schemeClr val="accent1">
                    <a:lumMod val="75000"/>
                  </a:schemeClr>
                </a:solidFill>
              </a:rPr>
              <a:t>m-a</a:t>
            </a:r>
            <a:r>
              <a:rPr lang="en-US" dirty="0" smtClean="0">
                <a:solidFill>
                  <a:schemeClr val="accent1">
                    <a:lumMod val="75000"/>
                  </a:schemeClr>
                </a:solidFill>
              </a:rPr>
              <a:t> </a:t>
            </a:r>
            <a:r>
              <a:rPr lang="en-US" dirty="0" err="1">
                <a:solidFill>
                  <a:schemeClr val="accent1">
                    <a:lumMod val="75000"/>
                  </a:schemeClr>
                </a:solidFill>
              </a:rPr>
              <a:t>determinat</a:t>
            </a:r>
            <a:r>
              <a:rPr lang="en-US" dirty="0">
                <a:solidFill>
                  <a:schemeClr val="accent1">
                    <a:lumMod val="75000"/>
                  </a:schemeClr>
                </a:solidFill>
              </a:rPr>
              <a:t> </a:t>
            </a:r>
            <a:r>
              <a:rPr lang="ro-RO" dirty="0" smtClean="0">
                <a:solidFill>
                  <a:schemeClr val="accent1">
                    <a:lumMod val="75000"/>
                  </a:schemeClr>
                </a:solidFill>
              </a:rPr>
              <a:t>ca împreună cu părinții </a:t>
            </a:r>
            <a:r>
              <a:rPr lang="en-US" dirty="0" err="1" smtClean="0">
                <a:solidFill>
                  <a:schemeClr val="accent1">
                    <a:lumMod val="75000"/>
                  </a:schemeClr>
                </a:solidFill>
              </a:rPr>
              <a:t>să</a:t>
            </a:r>
            <a:r>
              <a:rPr lang="en-US" dirty="0" smtClean="0">
                <a:solidFill>
                  <a:schemeClr val="accent1">
                    <a:lumMod val="75000"/>
                  </a:schemeClr>
                </a:solidFill>
              </a:rPr>
              <a:t> </a:t>
            </a:r>
            <a:r>
              <a:rPr lang="en-US" dirty="0" err="1">
                <a:solidFill>
                  <a:schemeClr val="accent1">
                    <a:lumMod val="75000"/>
                  </a:schemeClr>
                </a:solidFill>
              </a:rPr>
              <a:t>luăm</a:t>
            </a:r>
            <a:r>
              <a:rPr lang="en-US" dirty="0">
                <a:solidFill>
                  <a:schemeClr val="accent1">
                    <a:lumMod val="75000"/>
                  </a:schemeClr>
                </a:solidFill>
              </a:rPr>
              <a:t> </a:t>
            </a:r>
            <a:r>
              <a:rPr lang="ro-RO" dirty="0" smtClean="0">
                <a:solidFill>
                  <a:schemeClr val="accent1">
                    <a:lumMod val="75000"/>
                  </a:schemeClr>
                </a:solidFill>
              </a:rPr>
              <a:t>decizia de a studia disciplina opțională </a:t>
            </a:r>
            <a:r>
              <a:rPr lang="ro-RO" dirty="0">
                <a:solidFill>
                  <a:schemeClr val="accent1">
                    <a:lumMod val="75000"/>
                  </a:schemeClr>
                </a:solidFill>
              </a:rPr>
              <a:t>„Educație financiară</a:t>
            </a:r>
            <a:r>
              <a:rPr lang="ro-RO" dirty="0" smtClean="0">
                <a:solidFill>
                  <a:schemeClr val="accent1">
                    <a:lumMod val="75000"/>
                  </a:schemeClr>
                </a:solidFill>
              </a:rPr>
              <a:t>”.</a:t>
            </a:r>
            <a:endParaRPr lang="en-US" dirty="0">
              <a:solidFill>
                <a:schemeClr val="accent1">
                  <a:lumMod val="75000"/>
                </a:schemeClr>
              </a:solidFill>
            </a:endParaRPr>
          </a:p>
          <a:p>
            <a:pPr marL="0" indent="0" algn="just">
              <a:buNone/>
            </a:pPr>
            <a:r>
              <a:rPr lang="ro-RO" dirty="0" smtClean="0">
                <a:solidFill>
                  <a:schemeClr val="accent1">
                    <a:lumMod val="75000"/>
                  </a:schemeClr>
                </a:solidFill>
              </a:rPr>
              <a:t>	Am avut ca </a:t>
            </a:r>
            <a:r>
              <a:rPr lang="ro-RO" dirty="0">
                <a:solidFill>
                  <a:schemeClr val="accent1">
                    <a:lumMod val="75000"/>
                  </a:schemeClr>
                </a:solidFill>
              </a:rPr>
              <a:t>material bibliografic </a:t>
            </a:r>
            <a:r>
              <a:rPr lang="en-US" dirty="0" smtClean="0">
                <a:solidFill>
                  <a:schemeClr val="accent1">
                    <a:lumMod val="75000"/>
                  </a:schemeClr>
                </a:solidFill>
              </a:rPr>
              <a:t>“</a:t>
            </a:r>
            <a:r>
              <a:rPr lang="ro-RO" b="1" dirty="0" smtClean="0">
                <a:solidFill>
                  <a:schemeClr val="accent1">
                    <a:lumMod val="75000"/>
                  </a:schemeClr>
                </a:solidFill>
              </a:rPr>
              <a:t>Banii pe înțelesul copiilor</a:t>
            </a:r>
            <a:r>
              <a:rPr lang="en-US" b="1" dirty="0" smtClean="0">
                <a:solidFill>
                  <a:schemeClr val="accent1">
                    <a:lumMod val="75000"/>
                  </a:schemeClr>
                </a:solidFill>
              </a:rPr>
              <a:t>”</a:t>
            </a:r>
            <a:r>
              <a:rPr lang="ro-RO" b="1" dirty="0">
                <a:solidFill>
                  <a:schemeClr val="accent1">
                    <a:lumMod val="75000"/>
                  </a:schemeClr>
                </a:solidFill>
              </a:rPr>
              <a:t> -</a:t>
            </a:r>
            <a:r>
              <a:rPr lang="ro-RO" b="1" dirty="0" smtClean="0">
                <a:solidFill>
                  <a:schemeClr val="accent1">
                    <a:lumMod val="75000"/>
                  </a:schemeClr>
                </a:solidFill>
              </a:rPr>
              <a:t> </a:t>
            </a:r>
            <a:r>
              <a:rPr lang="ro-RO" dirty="0" smtClean="0">
                <a:solidFill>
                  <a:schemeClr val="accent1">
                    <a:lumMod val="75000"/>
                  </a:schemeClr>
                </a:solidFill>
              </a:rPr>
              <a:t>manualul și caietul elevului.</a:t>
            </a:r>
          </a:p>
          <a:p>
            <a:pPr marL="0" indent="0" algn="just">
              <a:buNone/>
            </a:pPr>
            <a:r>
              <a:rPr lang="ro-RO" b="1" dirty="0">
                <a:solidFill>
                  <a:schemeClr val="accent1">
                    <a:lumMod val="75000"/>
                  </a:schemeClr>
                </a:solidFill>
              </a:rPr>
              <a:t>	</a:t>
            </a:r>
            <a:endParaRPr lang="ro-RO" dirty="0" smtClean="0">
              <a:solidFill>
                <a:schemeClr val="accent1">
                  <a:lumMod val="75000"/>
                </a:schemeClr>
              </a:solidFill>
            </a:endParaRPr>
          </a:p>
          <a:p>
            <a:pPr marL="0" indent="0" algn="just">
              <a:buNone/>
            </a:pPr>
            <a:r>
              <a:rPr lang="ro-RO" dirty="0">
                <a:solidFill>
                  <a:schemeClr val="accent1">
                    <a:lumMod val="75000"/>
                  </a:schemeClr>
                </a:solidFill>
              </a:rPr>
              <a:t>	</a:t>
            </a:r>
            <a:r>
              <a:rPr lang="en-US" dirty="0">
                <a:solidFill>
                  <a:schemeClr val="accent1">
                    <a:lumMod val="75000"/>
                  </a:schemeClr>
                </a:solidFill>
              </a:rPr>
              <a:t>	</a:t>
            </a:r>
            <a:endParaRPr lang="ro-RO" dirty="0">
              <a:solidFill>
                <a:schemeClr val="accent1">
                  <a:lumMod val="75000"/>
                </a:schemeClr>
              </a:solidFill>
            </a:endParaRPr>
          </a:p>
        </p:txBody>
      </p:sp>
    </p:spTree>
    <p:extLst>
      <p:ext uri="{BB962C8B-B14F-4D97-AF65-F5344CB8AC3E}">
        <p14:creationId xmlns:p14="http://schemas.microsoft.com/office/powerpoint/2010/main" val="28509599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677334" y="1080247"/>
            <a:ext cx="8596668" cy="896471"/>
          </a:xfrm>
        </p:spPr>
        <p:txBody>
          <a:bodyPr/>
          <a:lstStyle/>
          <a:p>
            <a:pPr algn="ctr"/>
            <a:r>
              <a:rPr lang="ro-RO" dirty="0" smtClean="0"/>
              <a:t>Au fost doi ani minunați în care: </a:t>
            </a:r>
            <a:endParaRPr lang="ro-RO" dirty="0"/>
          </a:p>
        </p:txBody>
      </p:sp>
      <p:sp>
        <p:nvSpPr>
          <p:cNvPr id="3" name="Substituent conținut 2"/>
          <p:cNvSpPr>
            <a:spLocks noGrp="1"/>
          </p:cNvSpPr>
          <p:nvPr>
            <p:ph idx="1"/>
          </p:nvPr>
        </p:nvSpPr>
        <p:spPr>
          <a:xfrm>
            <a:off x="677334" y="2617790"/>
            <a:ext cx="8596668" cy="2451752"/>
          </a:xfrm>
        </p:spPr>
        <p:txBody>
          <a:bodyPr>
            <a:normAutofit/>
          </a:bodyPr>
          <a:lstStyle/>
          <a:p>
            <a:pPr algn="just">
              <a:buFont typeface="Wingdings" panose="05000000000000000000" pitchFamily="2" charset="2"/>
              <a:buChar char="v"/>
            </a:pPr>
            <a:r>
              <a:rPr lang="ro-RO" dirty="0" smtClean="0">
                <a:solidFill>
                  <a:schemeClr val="accent1">
                    <a:lumMod val="75000"/>
                  </a:schemeClr>
                </a:solidFill>
              </a:rPr>
              <a:t>am găsit răspunsul la multe întrebări legate de  apariția și folosirea banilor;</a:t>
            </a:r>
          </a:p>
          <a:p>
            <a:pPr algn="just">
              <a:buFont typeface="Wingdings" panose="05000000000000000000" pitchFamily="2" charset="2"/>
              <a:buChar char="v"/>
            </a:pPr>
            <a:r>
              <a:rPr lang="ro-RO" dirty="0">
                <a:solidFill>
                  <a:schemeClr val="accent1">
                    <a:lumMod val="75000"/>
                  </a:schemeClr>
                </a:solidFill>
              </a:rPr>
              <a:t>a</a:t>
            </a:r>
            <a:r>
              <a:rPr lang="ro-RO" dirty="0" smtClean="0">
                <a:solidFill>
                  <a:schemeClr val="accent1">
                    <a:lumMod val="75000"/>
                  </a:schemeClr>
                </a:solidFill>
              </a:rPr>
              <a:t>m înțeles </a:t>
            </a:r>
            <a:r>
              <a:rPr lang="en-US" dirty="0" err="1">
                <a:solidFill>
                  <a:schemeClr val="accent1">
                    <a:lumMod val="75000"/>
                  </a:schemeClr>
                </a:solidFill>
              </a:rPr>
              <a:t>că</a:t>
            </a:r>
            <a:r>
              <a:rPr lang="en-US" dirty="0">
                <a:solidFill>
                  <a:schemeClr val="accent1">
                    <a:lumMod val="75000"/>
                  </a:schemeClr>
                </a:solidFill>
              </a:rPr>
              <a:t> </a:t>
            </a:r>
            <a:r>
              <a:rPr lang="en-US" dirty="0" err="1">
                <a:solidFill>
                  <a:schemeClr val="accent1">
                    <a:lumMod val="75000"/>
                  </a:schemeClr>
                </a:solidFill>
              </a:rPr>
              <a:t>plata</a:t>
            </a:r>
            <a:r>
              <a:rPr lang="en-US" dirty="0">
                <a:solidFill>
                  <a:schemeClr val="accent1">
                    <a:lumMod val="75000"/>
                  </a:schemeClr>
                </a:solidFill>
              </a:rPr>
              <a:t> vine ca </a:t>
            </a:r>
            <a:r>
              <a:rPr lang="en-US" dirty="0" err="1">
                <a:solidFill>
                  <a:schemeClr val="accent1">
                    <a:lumMod val="75000"/>
                  </a:schemeClr>
                </a:solidFill>
              </a:rPr>
              <a:t>urmare</a:t>
            </a:r>
            <a:r>
              <a:rPr lang="en-US" dirty="0">
                <a:solidFill>
                  <a:schemeClr val="accent1">
                    <a:lumMod val="75000"/>
                  </a:schemeClr>
                </a:solidFill>
              </a:rPr>
              <a:t> a </a:t>
            </a:r>
            <a:r>
              <a:rPr lang="en-US" dirty="0" err="1">
                <a:solidFill>
                  <a:schemeClr val="accent1">
                    <a:lumMod val="75000"/>
                  </a:schemeClr>
                </a:solidFill>
              </a:rPr>
              <a:t>prestării</a:t>
            </a:r>
            <a:r>
              <a:rPr lang="en-US" dirty="0">
                <a:solidFill>
                  <a:schemeClr val="accent1">
                    <a:lumMod val="75000"/>
                  </a:schemeClr>
                </a:solidFill>
              </a:rPr>
              <a:t> </a:t>
            </a:r>
            <a:r>
              <a:rPr lang="en-US" dirty="0" err="1">
                <a:solidFill>
                  <a:schemeClr val="accent1">
                    <a:lumMod val="75000"/>
                  </a:schemeClr>
                </a:solidFill>
              </a:rPr>
              <a:t>unor</a:t>
            </a:r>
            <a:r>
              <a:rPr lang="en-US" dirty="0">
                <a:solidFill>
                  <a:schemeClr val="accent1">
                    <a:lumMod val="75000"/>
                  </a:schemeClr>
                </a:solidFill>
              </a:rPr>
              <a:t> </a:t>
            </a:r>
            <a:r>
              <a:rPr lang="en-US" dirty="0" err="1">
                <a:solidFill>
                  <a:schemeClr val="accent1">
                    <a:lumMod val="75000"/>
                  </a:schemeClr>
                </a:solidFill>
              </a:rPr>
              <a:t>servicii</a:t>
            </a:r>
            <a:r>
              <a:rPr lang="en-US" dirty="0">
                <a:solidFill>
                  <a:schemeClr val="accent1">
                    <a:lumMod val="75000"/>
                  </a:schemeClr>
                </a:solidFill>
              </a:rPr>
              <a:t>, </a:t>
            </a:r>
            <a:r>
              <a:rPr lang="en-US" dirty="0" err="1">
                <a:solidFill>
                  <a:schemeClr val="accent1">
                    <a:lumMod val="75000"/>
                  </a:schemeClr>
                </a:solidFill>
              </a:rPr>
              <a:t>că</a:t>
            </a:r>
            <a:r>
              <a:rPr lang="en-US" dirty="0">
                <a:solidFill>
                  <a:schemeClr val="accent1">
                    <a:lumMod val="75000"/>
                  </a:schemeClr>
                </a:solidFill>
              </a:rPr>
              <a:t> </a:t>
            </a:r>
            <a:r>
              <a:rPr lang="en-US" dirty="0" err="1">
                <a:solidFill>
                  <a:schemeClr val="accent1">
                    <a:lumMod val="75000"/>
                  </a:schemeClr>
                </a:solidFill>
              </a:rPr>
              <a:t>există</a:t>
            </a:r>
            <a:r>
              <a:rPr lang="en-US" dirty="0">
                <a:solidFill>
                  <a:schemeClr val="accent1">
                    <a:lumMod val="75000"/>
                  </a:schemeClr>
                </a:solidFill>
              </a:rPr>
              <a:t> un </a:t>
            </a:r>
            <a:r>
              <a:rPr lang="en-US" dirty="0" err="1">
                <a:solidFill>
                  <a:schemeClr val="accent1">
                    <a:lumMod val="75000"/>
                  </a:schemeClr>
                </a:solidFill>
              </a:rPr>
              <a:t>buget</a:t>
            </a:r>
            <a:r>
              <a:rPr lang="en-US" dirty="0">
                <a:solidFill>
                  <a:schemeClr val="accent1">
                    <a:lumMod val="75000"/>
                  </a:schemeClr>
                </a:solidFill>
              </a:rPr>
              <a:t> al </a:t>
            </a:r>
            <a:r>
              <a:rPr lang="en-US" dirty="0" err="1">
                <a:solidFill>
                  <a:schemeClr val="accent1">
                    <a:lumMod val="75000"/>
                  </a:schemeClr>
                </a:solidFill>
              </a:rPr>
              <a:t>familiei</a:t>
            </a:r>
            <a:r>
              <a:rPr lang="en-US" dirty="0">
                <a:solidFill>
                  <a:schemeClr val="accent1">
                    <a:lumMod val="75000"/>
                  </a:schemeClr>
                </a:solidFill>
              </a:rPr>
              <a:t> </a:t>
            </a:r>
            <a:r>
              <a:rPr lang="en-US" dirty="0" err="1">
                <a:solidFill>
                  <a:schemeClr val="accent1">
                    <a:lumMod val="75000"/>
                  </a:schemeClr>
                </a:solidFill>
              </a:rPr>
              <a:t>şi</a:t>
            </a:r>
            <a:r>
              <a:rPr lang="en-US" dirty="0">
                <a:solidFill>
                  <a:schemeClr val="accent1">
                    <a:lumMod val="75000"/>
                  </a:schemeClr>
                </a:solidFill>
              </a:rPr>
              <a:t> </a:t>
            </a:r>
            <a:r>
              <a:rPr lang="en-US" dirty="0" err="1">
                <a:solidFill>
                  <a:schemeClr val="accent1">
                    <a:lumMod val="75000"/>
                  </a:schemeClr>
                </a:solidFill>
              </a:rPr>
              <a:t>că</a:t>
            </a:r>
            <a:r>
              <a:rPr lang="en-US" dirty="0">
                <a:solidFill>
                  <a:schemeClr val="accent1">
                    <a:lumMod val="75000"/>
                  </a:schemeClr>
                </a:solidFill>
              </a:rPr>
              <a:t> </a:t>
            </a:r>
            <a:r>
              <a:rPr lang="en-US" dirty="0" err="1">
                <a:solidFill>
                  <a:schemeClr val="accent1">
                    <a:lumMod val="75000"/>
                  </a:schemeClr>
                </a:solidFill>
              </a:rPr>
              <a:t>acesta</a:t>
            </a:r>
            <a:r>
              <a:rPr lang="en-US" dirty="0">
                <a:solidFill>
                  <a:schemeClr val="accent1">
                    <a:lumMod val="75000"/>
                  </a:schemeClr>
                </a:solidFill>
              </a:rPr>
              <a:t> </a:t>
            </a:r>
            <a:r>
              <a:rPr lang="en-US" dirty="0" err="1">
                <a:solidFill>
                  <a:schemeClr val="accent1">
                    <a:lumMod val="75000"/>
                  </a:schemeClr>
                </a:solidFill>
              </a:rPr>
              <a:t>trebuie</a:t>
            </a:r>
            <a:r>
              <a:rPr lang="en-US" dirty="0">
                <a:solidFill>
                  <a:schemeClr val="accent1">
                    <a:lumMod val="75000"/>
                  </a:schemeClr>
                </a:solidFill>
              </a:rPr>
              <a:t> </a:t>
            </a:r>
            <a:r>
              <a:rPr lang="en-US" dirty="0" err="1">
                <a:solidFill>
                  <a:schemeClr val="accent1">
                    <a:lumMod val="75000"/>
                  </a:schemeClr>
                </a:solidFill>
              </a:rPr>
              <a:t>gestionat</a:t>
            </a:r>
            <a:r>
              <a:rPr lang="en-US" dirty="0">
                <a:solidFill>
                  <a:schemeClr val="accent1">
                    <a:lumMod val="75000"/>
                  </a:schemeClr>
                </a:solidFill>
              </a:rPr>
              <a:t> cu </a:t>
            </a:r>
            <a:r>
              <a:rPr lang="en-US" dirty="0" err="1">
                <a:solidFill>
                  <a:schemeClr val="accent1">
                    <a:lumMod val="75000"/>
                  </a:schemeClr>
                </a:solidFill>
              </a:rPr>
              <a:t>chibzuinţă</a:t>
            </a:r>
            <a:r>
              <a:rPr lang="en-US" dirty="0">
                <a:solidFill>
                  <a:schemeClr val="accent1">
                    <a:lumMod val="75000"/>
                  </a:schemeClr>
                </a:solidFill>
              </a:rPr>
              <a:t> </a:t>
            </a:r>
            <a:r>
              <a:rPr lang="en-US" dirty="0" err="1">
                <a:solidFill>
                  <a:schemeClr val="accent1">
                    <a:lumMod val="75000"/>
                  </a:schemeClr>
                </a:solidFill>
              </a:rPr>
              <a:t>între</a:t>
            </a:r>
            <a:r>
              <a:rPr lang="en-US" dirty="0">
                <a:solidFill>
                  <a:schemeClr val="accent1">
                    <a:lumMod val="75000"/>
                  </a:schemeClr>
                </a:solidFill>
              </a:rPr>
              <a:t> </a:t>
            </a:r>
            <a:r>
              <a:rPr lang="en-US" dirty="0" err="1">
                <a:solidFill>
                  <a:schemeClr val="accent1">
                    <a:lumMod val="75000"/>
                  </a:schemeClr>
                </a:solidFill>
              </a:rPr>
              <a:t>necesităţi</a:t>
            </a:r>
            <a:r>
              <a:rPr lang="en-US" dirty="0">
                <a:solidFill>
                  <a:schemeClr val="accent1">
                    <a:lumMod val="75000"/>
                  </a:schemeClr>
                </a:solidFill>
              </a:rPr>
              <a:t> </a:t>
            </a:r>
            <a:r>
              <a:rPr lang="en-US" dirty="0" err="1">
                <a:solidFill>
                  <a:schemeClr val="accent1">
                    <a:lumMod val="75000"/>
                  </a:schemeClr>
                </a:solidFill>
              </a:rPr>
              <a:t>şi</a:t>
            </a:r>
            <a:r>
              <a:rPr lang="en-US" dirty="0">
                <a:solidFill>
                  <a:schemeClr val="accent1">
                    <a:lumMod val="75000"/>
                  </a:schemeClr>
                </a:solidFill>
              </a:rPr>
              <a:t> </a:t>
            </a:r>
            <a:r>
              <a:rPr lang="en-US" dirty="0" err="1">
                <a:solidFill>
                  <a:schemeClr val="accent1">
                    <a:lumMod val="75000"/>
                  </a:schemeClr>
                </a:solidFill>
              </a:rPr>
              <a:t>satisfacerea</a:t>
            </a:r>
            <a:r>
              <a:rPr lang="en-US" dirty="0">
                <a:solidFill>
                  <a:schemeClr val="accent1">
                    <a:lumMod val="75000"/>
                  </a:schemeClr>
                </a:solidFill>
              </a:rPr>
              <a:t> </a:t>
            </a:r>
            <a:r>
              <a:rPr lang="en-US" dirty="0" err="1" smtClean="0">
                <a:solidFill>
                  <a:schemeClr val="accent1">
                    <a:lumMod val="75000"/>
                  </a:schemeClr>
                </a:solidFill>
              </a:rPr>
              <a:t>dorinţelor</a:t>
            </a:r>
            <a:r>
              <a:rPr lang="ro-RO" dirty="0">
                <a:solidFill>
                  <a:schemeClr val="accent1">
                    <a:lumMod val="75000"/>
                  </a:schemeClr>
                </a:solidFill>
              </a:rPr>
              <a:t>;</a:t>
            </a:r>
            <a:endParaRPr lang="ro-RO" dirty="0" smtClean="0">
              <a:solidFill>
                <a:schemeClr val="accent1">
                  <a:lumMod val="75000"/>
                </a:schemeClr>
              </a:solidFill>
            </a:endParaRPr>
          </a:p>
          <a:p>
            <a:pPr algn="just">
              <a:buFont typeface="Wingdings" panose="05000000000000000000" pitchFamily="2" charset="2"/>
              <a:buChar char="v"/>
            </a:pPr>
            <a:r>
              <a:rPr lang="ro-RO" dirty="0">
                <a:solidFill>
                  <a:schemeClr val="accent1">
                    <a:lumMod val="75000"/>
                  </a:schemeClr>
                </a:solidFill>
              </a:rPr>
              <a:t>a</a:t>
            </a:r>
            <a:r>
              <a:rPr lang="ro-RO" dirty="0" smtClean="0">
                <a:solidFill>
                  <a:schemeClr val="accent1">
                    <a:lumMod val="75000"/>
                  </a:schemeClr>
                </a:solidFill>
              </a:rPr>
              <a:t>m desfășurat activități deosebite care au avut un rol important în </a:t>
            </a:r>
            <a:r>
              <a:rPr lang="en-US" dirty="0" err="1" smtClean="0">
                <a:solidFill>
                  <a:schemeClr val="accent1">
                    <a:lumMod val="75000"/>
                  </a:schemeClr>
                </a:solidFill>
              </a:rPr>
              <a:t>formarea</a:t>
            </a:r>
            <a:r>
              <a:rPr lang="en-US" dirty="0" smtClean="0">
                <a:solidFill>
                  <a:schemeClr val="accent1">
                    <a:lumMod val="75000"/>
                  </a:schemeClr>
                </a:solidFill>
              </a:rPr>
              <a:t> </a:t>
            </a:r>
            <a:r>
              <a:rPr lang="en-US" dirty="0" err="1" smtClean="0">
                <a:solidFill>
                  <a:schemeClr val="accent1">
                    <a:lumMod val="75000"/>
                  </a:schemeClr>
                </a:solidFill>
              </a:rPr>
              <a:t>unor</a:t>
            </a:r>
            <a:r>
              <a:rPr lang="en-US" dirty="0" smtClean="0">
                <a:solidFill>
                  <a:schemeClr val="accent1">
                    <a:lumMod val="75000"/>
                  </a:schemeClr>
                </a:solidFill>
              </a:rPr>
              <a:t> </a:t>
            </a:r>
            <a:r>
              <a:rPr lang="en-US" dirty="0" err="1" smtClean="0">
                <a:solidFill>
                  <a:schemeClr val="accent1">
                    <a:lumMod val="75000"/>
                  </a:schemeClr>
                </a:solidFill>
              </a:rPr>
              <a:t>deprinderi</a:t>
            </a:r>
            <a:r>
              <a:rPr lang="en-US" dirty="0" smtClean="0">
                <a:solidFill>
                  <a:schemeClr val="accent1">
                    <a:lumMod val="75000"/>
                  </a:schemeClr>
                </a:solidFill>
              </a:rPr>
              <a:t> </a:t>
            </a:r>
            <a:r>
              <a:rPr lang="en-US" dirty="0" err="1" smtClean="0">
                <a:solidFill>
                  <a:schemeClr val="accent1">
                    <a:lumMod val="75000"/>
                  </a:schemeClr>
                </a:solidFill>
              </a:rPr>
              <a:t>financiare</a:t>
            </a:r>
            <a:r>
              <a:rPr lang="en-US" dirty="0" smtClean="0">
                <a:solidFill>
                  <a:schemeClr val="accent1">
                    <a:lumMod val="75000"/>
                  </a:schemeClr>
                </a:solidFill>
              </a:rPr>
              <a:t> </a:t>
            </a:r>
            <a:r>
              <a:rPr lang="en-US" dirty="0" err="1" smtClean="0">
                <a:solidFill>
                  <a:schemeClr val="accent1">
                    <a:lumMod val="75000"/>
                  </a:schemeClr>
                </a:solidFill>
              </a:rPr>
              <a:t>sănatoase</a:t>
            </a:r>
            <a:r>
              <a:rPr lang="ro-RO" dirty="0" smtClean="0">
                <a:solidFill>
                  <a:schemeClr val="accent1">
                    <a:lumMod val="75000"/>
                  </a:schemeClr>
                </a:solidFill>
              </a:rPr>
              <a:t>, precum și în dezvoltarea noastră.</a:t>
            </a:r>
          </a:p>
          <a:p>
            <a:endParaRPr lang="ro-RO" dirty="0"/>
          </a:p>
        </p:txBody>
      </p:sp>
    </p:spTree>
    <p:extLst>
      <p:ext uri="{BB962C8B-B14F-4D97-AF65-F5344CB8AC3E}">
        <p14:creationId xmlns:p14="http://schemas.microsoft.com/office/powerpoint/2010/main" val="24896413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p:cNvSpPr>
            <a:spLocks noGrp="1"/>
          </p:cNvSpPr>
          <p:nvPr>
            <p:ph idx="1"/>
          </p:nvPr>
        </p:nvSpPr>
        <p:spPr>
          <a:xfrm>
            <a:off x="535667" y="2250742"/>
            <a:ext cx="8596668" cy="2076560"/>
          </a:xfrm>
        </p:spPr>
        <p:txBody>
          <a:bodyPr>
            <a:normAutofit/>
          </a:bodyPr>
          <a:lstStyle/>
          <a:p>
            <a:pPr marL="0" indent="0" algn="ctr">
              <a:buNone/>
            </a:pPr>
            <a:r>
              <a:rPr lang="ro-RO" sz="2000" dirty="0">
                <a:solidFill>
                  <a:schemeClr val="accent2">
                    <a:lumMod val="60000"/>
                    <a:lumOff val="40000"/>
                  </a:schemeClr>
                </a:solidFill>
              </a:rPr>
              <a:t>Pe vremuri, î</a:t>
            </a:r>
            <a:r>
              <a:rPr lang="ro-RO" sz="2000" dirty="0" smtClean="0">
                <a:solidFill>
                  <a:schemeClr val="accent2">
                    <a:lumMod val="60000"/>
                    <a:lumOff val="40000"/>
                  </a:schemeClr>
                </a:solidFill>
              </a:rPr>
              <a:t>nainte să </a:t>
            </a:r>
            <a:r>
              <a:rPr lang="ro-RO" sz="2000" dirty="0">
                <a:solidFill>
                  <a:schemeClr val="accent2">
                    <a:lumMod val="60000"/>
                    <a:lumOff val="40000"/>
                  </a:schemeClr>
                </a:solidFill>
              </a:rPr>
              <a:t>existe banii, oamenii </a:t>
            </a:r>
            <a:r>
              <a:rPr lang="ro-RO" sz="2000" dirty="0" smtClean="0">
                <a:solidFill>
                  <a:schemeClr val="accent2">
                    <a:lumMod val="60000"/>
                    <a:lumOff val="40000"/>
                  </a:schemeClr>
                </a:solidFill>
              </a:rPr>
              <a:t>făceau </a:t>
            </a:r>
            <a:r>
              <a:rPr lang="ro-RO" sz="2000" dirty="0">
                <a:solidFill>
                  <a:schemeClr val="accent2">
                    <a:lumMod val="60000"/>
                    <a:lumOff val="40000"/>
                  </a:schemeClr>
                </a:solidFill>
              </a:rPr>
              <a:t>intre ei un schimb de lucruri care aveau o anumita valoare. </a:t>
            </a:r>
            <a:r>
              <a:rPr lang="ro-RO" sz="2000" dirty="0" smtClean="0">
                <a:solidFill>
                  <a:schemeClr val="accent2">
                    <a:lumMod val="60000"/>
                    <a:lumOff val="40000"/>
                  </a:schemeClr>
                </a:solidFill>
              </a:rPr>
              <a:t>Acest </a:t>
            </a:r>
            <a:r>
              <a:rPr lang="ro-RO" sz="2000" dirty="0">
                <a:solidFill>
                  <a:schemeClr val="accent2">
                    <a:lumMod val="60000"/>
                    <a:lumOff val="40000"/>
                  </a:schemeClr>
                </a:solidFill>
              </a:rPr>
              <a:t>lucru se </a:t>
            </a:r>
            <a:r>
              <a:rPr lang="ro-RO" sz="2000" dirty="0" smtClean="0">
                <a:solidFill>
                  <a:schemeClr val="accent2">
                    <a:lumMod val="60000"/>
                    <a:lumOff val="40000"/>
                  </a:schemeClr>
                </a:solidFill>
              </a:rPr>
              <a:t>numește</a:t>
            </a:r>
            <a:r>
              <a:rPr lang="ro-RO" sz="2000" dirty="0">
                <a:solidFill>
                  <a:schemeClr val="accent2">
                    <a:lumMod val="60000"/>
                    <a:lumOff val="40000"/>
                  </a:schemeClr>
                </a:solidFill>
              </a:rPr>
              <a:t> troc. </a:t>
            </a:r>
            <a:endParaRPr lang="en-US" sz="2000" dirty="0" smtClean="0">
              <a:solidFill>
                <a:schemeClr val="accent2">
                  <a:lumMod val="60000"/>
                  <a:lumOff val="40000"/>
                </a:schemeClr>
              </a:solidFill>
            </a:endParaRPr>
          </a:p>
          <a:p>
            <a:pPr marL="0" indent="0" algn="ctr">
              <a:buNone/>
            </a:pPr>
            <a:r>
              <a:rPr lang="ro-RO" sz="2000" dirty="0" smtClean="0">
                <a:solidFill>
                  <a:schemeClr val="accent2">
                    <a:lumMod val="60000"/>
                    <a:lumOff val="40000"/>
                  </a:schemeClr>
                </a:solidFill>
              </a:rPr>
              <a:t>De </a:t>
            </a:r>
            <a:r>
              <a:rPr lang="ro-RO" sz="2000" dirty="0">
                <a:solidFill>
                  <a:schemeClr val="accent2">
                    <a:lumMod val="60000"/>
                    <a:lumOff val="40000"/>
                  </a:schemeClr>
                </a:solidFill>
              </a:rPr>
              <a:t>exemplu, un </a:t>
            </a:r>
            <a:r>
              <a:rPr lang="ro-RO" sz="2000" dirty="0" smtClean="0">
                <a:solidFill>
                  <a:schemeClr val="accent2">
                    <a:lumMod val="60000"/>
                    <a:lumOff val="40000"/>
                  </a:schemeClr>
                </a:solidFill>
              </a:rPr>
              <a:t>vânător </a:t>
            </a:r>
            <a:r>
              <a:rPr lang="ro-RO" sz="2000" dirty="0">
                <a:solidFill>
                  <a:schemeClr val="accent2">
                    <a:lumMod val="60000"/>
                    <a:lumOff val="40000"/>
                  </a:schemeClr>
                </a:solidFill>
              </a:rPr>
              <a:t>schimba pieile de animale cu </a:t>
            </a:r>
            <a:r>
              <a:rPr lang="ro-RO" sz="2000" dirty="0" smtClean="0">
                <a:solidFill>
                  <a:schemeClr val="accent2">
                    <a:lumMod val="60000"/>
                    <a:lumOff val="40000"/>
                  </a:schemeClr>
                </a:solidFill>
              </a:rPr>
              <a:t>grâu </a:t>
            </a:r>
            <a:r>
              <a:rPr lang="ro-RO" sz="2000" dirty="0">
                <a:solidFill>
                  <a:schemeClr val="accent2">
                    <a:lumMod val="60000"/>
                    <a:lumOff val="40000"/>
                  </a:schemeClr>
                </a:solidFill>
              </a:rPr>
              <a:t>de la un </a:t>
            </a:r>
            <a:r>
              <a:rPr lang="ro-RO" sz="2000" dirty="0" smtClean="0">
                <a:solidFill>
                  <a:schemeClr val="accent2">
                    <a:lumMod val="60000"/>
                    <a:lumOff val="40000"/>
                  </a:schemeClr>
                </a:solidFill>
              </a:rPr>
              <a:t>fermier</a:t>
            </a:r>
            <a:r>
              <a:rPr lang="en-US" sz="2000" dirty="0" smtClean="0">
                <a:solidFill>
                  <a:schemeClr val="accent2">
                    <a:lumMod val="60000"/>
                    <a:lumOff val="40000"/>
                  </a:schemeClr>
                </a:solidFill>
              </a:rPr>
              <a:t> s</a:t>
            </a:r>
            <a:r>
              <a:rPr lang="ro-RO" sz="2000" dirty="0" smtClean="0">
                <a:solidFill>
                  <a:schemeClr val="accent2">
                    <a:lumMod val="60000"/>
                    <a:lumOff val="40000"/>
                  </a:schemeClr>
                </a:solidFill>
              </a:rPr>
              <a:t>au </a:t>
            </a:r>
            <a:r>
              <a:rPr lang="ro-RO" sz="2000" dirty="0">
                <a:solidFill>
                  <a:schemeClr val="accent2">
                    <a:lumMod val="60000"/>
                    <a:lumOff val="40000"/>
                  </a:schemeClr>
                </a:solidFill>
              </a:rPr>
              <a:t>un </a:t>
            </a:r>
            <a:r>
              <a:rPr lang="ro-RO" sz="2000" dirty="0" smtClean="0">
                <a:solidFill>
                  <a:schemeClr val="accent2">
                    <a:lumMod val="60000"/>
                    <a:lumOff val="40000"/>
                  </a:schemeClr>
                </a:solidFill>
              </a:rPr>
              <a:t>pescar dădea </a:t>
            </a:r>
            <a:r>
              <a:rPr lang="ro-RO" sz="2000" dirty="0">
                <a:solidFill>
                  <a:schemeClr val="accent2">
                    <a:lumMod val="60000"/>
                    <a:lumOff val="40000"/>
                  </a:schemeClr>
                </a:solidFill>
              </a:rPr>
              <a:t>unui </a:t>
            </a:r>
            <a:r>
              <a:rPr lang="ro-RO" sz="2000" dirty="0" smtClean="0">
                <a:solidFill>
                  <a:schemeClr val="accent2">
                    <a:lumMod val="60000"/>
                    <a:lumOff val="40000"/>
                  </a:schemeClr>
                </a:solidFill>
              </a:rPr>
              <a:t>vânător </a:t>
            </a:r>
            <a:r>
              <a:rPr lang="ro-RO" sz="2000" dirty="0">
                <a:solidFill>
                  <a:schemeClr val="accent2">
                    <a:lumMod val="60000"/>
                    <a:lumOff val="40000"/>
                  </a:schemeClr>
                </a:solidFill>
              </a:rPr>
              <a:t>scoici decorative in schimbul unui topor de </a:t>
            </a:r>
            <a:r>
              <a:rPr lang="ro-RO" sz="2000" dirty="0" smtClean="0">
                <a:solidFill>
                  <a:schemeClr val="accent2">
                    <a:lumMod val="60000"/>
                    <a:lumOff val="40000"/>
                  </a:schemeClr>
                </a:solidFill>
              </a:rPr>
              <a:t>piatră </a:t>
            </a:r>
            <a:r>
              <a:rPr lang="ro-RO" sz="2000" dirty="0">
                <a:solidFill>
                  <a:schemeClr val="accent2">
                    <a:lumMod val="60000"/>
                    <a:lumOff val="40000"/>
                  </a:schemeClr>
                </a:solidFill>
              </a:rPr>
              <a:t>ș</a:t>
            </a:r>
            <a:r>
              <a:rPr lang="ro-RO" sz="2000" dirty="0" smtClean="0">
                <a:solidFill>
                  <a:schemeClr val="accent2">
                    <a:lumMod val="60000"/>
                    <a:lumOff val="40000"/>
                  </a:schemeClr>
                </a:solidFill>
              </a:rPr>
              <a:t>lefuit</a:t>
            </a:r>
            <a:r>
              <a:rPr lang="ro-RO" sz="2000" dirty="0">
                <a:solidFill>
                  <a:schemeClr val="accent2">
                    <a:lumMod val="60000"/>
                    <a:lumOff val="40000"/>
                  </a:schemeClr>
                </a:solidFill>
              </a:rPr>
              <a:t>.</a:t>
            </a:r>
          </a:p>
        </p:txBody>
      </p:sp>
      <p:pic>
        <p:nvPicPr>
          <p:cNvPr id="4" name="Imagine 3"/>
          <p:cNvPicPr>
            <a:picLocks noChangeAspect="1"/>
          </p:cNvPicPr>
          <p:nvPr/>
        </p:nvPicPr>
        <p:blipFill>
          <a:blip r:embed="rId2"/>
          <a:stretch>
            <a:fillRect/>
          </a:stretch>
        </p:blipFill>
        <p:spPr>
          <a:xfrm>
            <a:off x="3383048" y="4617862"/>
            <a:ext cx="2901906" cy="1948725"/>
          </a:xfrm>
          <a:prstGeom prst="rect">
            <a:avLst/>
          </a:prstGeom>
        </p:spPr>
      </p:pic>
      <p:pic>
        <p:nvPicPr>
          <p:cNvPr id="5" name="Imagine 4"/>
          <p:cNvPicPr>
            <a:picLocks noChangeAspect="1"/>
          </p:cNvPicPr>
          <p:nvPr/>
        </p:nvPicPr>
        <p:blipFill>
          <a:blip r:embed="rId3"/>
          <a:stretch>
            <a:fillRect/>
          </a:stretch>
        </p:blipFill>
        <p:spPr>
          <a:xfrm>
            <a:off x="2392722" y="101577"/>
            <a:ext cx="1707013" cy="2003885"/>
          </a:xfrm>
          <a:prstGeom prst="rect">
            <a:avLst/>
          </a:prstGeom>
        </p:spPr>
      </p:pic>
      <p:sp>
        <p:nvSpPr>
          <p:cNvPr id="6" name="Dreptunghi 5"/>
          <p:cNvSpPr/>
          <p:nvPr/>
        </p:nvSpPr>
        <p:spPr>
          <a:xfrm>
            <a:off x="4816957" y="732953"/>
            <a:ext cx="1532327" cy="646331"/>
          </a:xfrm>
          <a:prstGeom prst="rect">
            <a:avLst/>
          </a:prstGeom>
        </p:spPr>
        <p:txBody>
          <a:bodyPr wrap="square">
            <a:spAutoFit/>
          </a:bodyPr>
          <a:lstStyle/>
          <a:p>
            <a:r>
              <a:rPr lang="ro-RO" sz="3600" dirty="0" smtClean="0">
                <a:solidFill>
                  <a:schemeClr val="accent1">
                    <a:lumMod val="75000"/>
                  </a:schemeClr>
                </a:solidFill>
              </a:rPr>
              <a:t>Trocul </a:t>
            </a:r>
            <a:endParaRPr lang="ro-RO" sz="3600" dirty="0">
              <a:solidFill>
                <a:schemeClr val="accent1">
                  <a:lumMod val="75000"/>
                </a:schemeClr>
              </a:solidFill>
            </a:endParaRPr>
          </a:p>
        </p:txBody>
      </p:sp>
    </p:spTree>
    <p:extLst>
      <p:ext uri="{BB962C8B-B14F-4D97-AF65-F5344CB8AC3E}">
        <p14:creationId xmlns:p14="http://schemas.microsoft.com/office/powerpoint/2010/main" val="33303712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normAutofit/>
          </a:bodyPr>
          <a:lstStyle/>
          <a:p>
            <a:r>
              <a:rPr lang="ro-RO" sz="2000" dirty="0" smtClean="0"/>
              <a:t>	Am experimentat și noi schimbul de produse în cadrul activității </a:t>
            </a:r>
            <a:r>
              <a:rPr lang="en-US" sz="2000" dirty="0" smtClean="0"/>
              <a:t>“La </a:t>
            </a:r>
            <a:r>
              <a:rPr lang="ro-RO" sz="2000" dirty="0" smtClean="0"/>
              <a:t>început a fost trocul</a:t>
            </a:r>
            <a:r>
              <a:rPr lang="en-US" sz="2000" dirty="0" smtClean="0"/>
              <a:t>”</a:t>
            </a:r>
            <a:r>
              <a:rPr lang="ro-RO" sz="2000" dirty="0"/>
              <a:t>.</a:t>
            </a:r>
            <a:br>
              <a:rPr lang="ro-RO" sz="2000" dirty="0"/>
            </a:br>
            <a:r>
              <a:rPr lang="ro-RO" sz="2000" dirty="0" smtClean="0"/>
              <a:t>	Copiii au încântați să facă schimb de jucării sau dulciuri, realizând astfel care au fost beneficiile sau dezavantajele trocului. </a:t>
            </a:r>
            <a:endParaRPr lang="ro-RO" sz="2000" dirty="0"/>
          </a:p>
        </p:txBody>
      </p:sp>
      <p:pic>
        <p:nvPicPr>
          <p:cNvPr id="5" name="Imagine 4"/>
          <p:cNvPicPr>
            <a:picLocks noChangeAspect="1"/>
          </p:cNvPicPr>
          <p:nvPr/>
        </p:nvPicPr>
        <p:blipFill>
          <a:blip r:embed="rId2"/>
          <a:stretch>
            <a:fillRect/>
          </a:stretch>
        </p:blipFill>
        <p:spPr>
          <a:xfrm>
            <a:off x="5694211" y="2186346"/>
            <a:ext cx="2911077" cy="3881437"/>
          </a:xfrm>
          <a:prstGeom prst="rect">
            <a:avLst/>
          </a:prstGeom>
        </p:spPr>
      </p:pic>
      <p:pic>
        <p:nvPicPr>
          <p:cNvPr id="7" name="Substituent conținut 6"/>
          <p:cNvPicPr>
            <a:picLocks noGrp="1" noChangeAspect="1"/>
          </p:cNvPicPr>
          <p:nvPr>
            <p:ph idx="1"/>
          </p:nvPr>
        </p:nvPicPr>
        <p:blipFill>
          <a:blip r:embed="rId3"/>
          <a:stretch>
            <a:fillRect/>
          </a:stretch>
        </p:blipFill>
        <p:spPr>
          <a:xfrm>
            <a:off x="2061018" y="2191108"/>
            <a:ext cx="2914650" cy="3876675"/>
          </a:xfrm>
          <a:prstGeom prst="rect">
            <a:avLst/>
          </a:prstGeom>
        </p:spPr>
      </p:pic>
    </p:spTree>
    <p:extLst>
      <p:ext uri="{BB962C8B-B14F-4D97-AF65-F5344CB8AC3E}">
        <p14:creationId xmlns:p14="http://schemas.microsoft.com/office/powerpoint/2010/main" val="20178899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ine 6"/>
          <p:cNvPicPr>
            <a:picLocks noChangeAspect="1"/>
          </p:cNvPicPr>
          <p:nvPr/>
        </p:nvPicPr>
        <p:blipFill>
          <a:blip r:embed="rId2"/>
          <a:stretch>
            <a:fillRect/>
          </a:stretch>
        </p:blipFill>
        <p:spPr>
          <a:xfrm>
            <a:off x="485239" y="263659"/>
            <a:ext cx="2228850" cy="2971800"/>
          </a:xfrm>
          <a:prstGeom prst="rect">
            <a:avLst/>
          </a:prstGeom>
        </p:spPr>
      </p:pic>
      <p:pic>
        <p:nvPicPr>
          <p:cNvPr id="8" name="Imagine 7"/>
          <p:cNvPicPr>
            <a:picLocks noChangeAspect="1"/>
          </p:cNvPicPr>
          <p:nvPr/>
        </p:nvPicPr>
        <p:blipFill>
          <a:blip r:embed="rId3"/>
          <a:stretch>
            <a:fillRect/>
          </a:stretch>
        </p:blipFill>
        <p:spPr>
          <a:xfrm>
            <a:off x="3290619" y="364723"/>
            <a:ext cx="2228850" cy="2971800"/>
          </a:xfrm>
          <a:prstGeom prst="rect">
            <a:avLst/>
          </a:prstGeom>
        </p:spPr>
      </p:pic>
      <p:pic>
        <p:nvPicPr>
          <p:cNvPr id="9" name="Imagine 8"/>
          <p:cNvPicPr>
            <a:picLocks noChangeAspect="1"/>
          </p:cNvPicPr>
          <p:nvPr/>
        </p:nvPicPr>
        <p:blipFill>
          <a:blip r:embed="rId4"/>
          <a:stretch>
            <a:fillRect/>
          </a:stretch>
        </p:blipFill>
        <p:spPr>
          <a:xfrm>
            <a:off x="5865657" y="402823"/>
            <a:ext cx="2200275" cy="2933700"/>
          </a:xfrm>
          <a:prstGeom prst="rect">
            <a:avLst/>
          </a:prstGeom>
        </p:spPr>
      </p:pic>
      <p:pic>
        <p:nvPicPr>
          <p:cNvPr id="10" name="Imagine 9"/>
          <p:cNvPicPr>
            <a:picLocks noChangeAspect="1"/>
          </p:cNvPicPr>
          <p:nvPr/>
        </p:nvPicPr>
        <p:blipFill>
          <a:blip r:embed="rId5"/>
          <a:stretch>
            <a:fillRect/>
          </a:stretch>
        </p:blipFill>
        <p:spPr>
          <a:xfrm>
            <a:off x="1872011" y="3521567"/>
            <a:ext cx="2247900" cy="2990850"/>
          </a:xfrm>
          <a:prstGeom prst="rect">
            <a:avLst/>
          </a:prstGeom>
        </p:spPr>
      </p:pic>
      <p:pic>
        <p:nvPicPr>
          <p:cNvPr id="11" name="Imagine 10"/>
          <p:cNvPicPr>
            <a:picLocks noChangeAspect="1"/>
          </p:cNvPicPr>
          <p:nvPr/>
        </p:nvPicPr>
        <p:blipFill>
          <a:blip r:embed="rId6"/>
          <a:stretch>
            <a:fillRect/>
          </a:stretch>
        </p:blipFill>
        <p:spPr>
          <a:xfrm>
            <a:off x="4957762" y="3497754"/>
            <a:ext cx="2276475" cy="3038475"/>
          </a:xfrm>
          <a:prstGeom prst="rect">
            <a:avLst/>
          </a:prstGeom>
        </p:spPr>
      </p:pic>
    </p:spTree>
    <p:extLst>
      <p:ext uri="{BB962C8B-B14F-4D97-AF65-F5344CB8AC3E}">
        <p14:creationId xmlns:p14="http://schemas.microsoft.com/office/powerpoint/2010/main" val="33720259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p:cNvSpPr/>
          <p:nvPr/>
        </p:nvSpPr>
        <p:spPr>
          <a:xfrm>
            <a:off x="643944" y="587087"/>
            <a:ext cx="8203842" cy="2031325"/>
          </a:xfrm>
          <a:prstGeom prst="rect">
            <a:avLst/>
          </a:prstGeom>
        </p:spPr>
        <p:txBody>
          <a:bodyPr wrap="square">
            <a:spAutoFit/>
          </a:bodyPr>
          <a:lstStyle/>
          <a:p>
            <a:r>
              <a:rPr lang="ro-RO" dirty="0" smtClean="0">
                <a:solidFill>
                  <a:schemeClr val="accent2">
                    <a:lumMod val="60000"/>
                    <a:lumOff val="40000"/>
                  </a:schemeClr>
                </a:solidFill>
              </a:rPr>
              <a:t>       Neajunsurile trocului au condus la apariția banilor, a posibilității de a cumpăra ceea ce îți dorești doar cu o bucată de metal. </a:t>
            </a:r>
          </a:p>
          <a:p>
            <a:r>
              <a:rPr lang="ro-RO" dirty="0" smtClean="0">
                <a:solidFill>
                  <a:schemeClr val="accent2">
                    <a:lumMod val="60000"/>
                    <a:lumOff val="40000"/>
                  </a:schemeClr>
                </a:solidFill>
              </a:rPr>
              <a:t>       A fost nevoie de apariția unui bun neutru, general valabil, pentru a putea să se obțină orice se dorește cu un efort mai mic. </a:t>
            </a:r>
            <a:br>
              <a:rPr lang="ro-RO" dirty="0" smtClean="0">
                <a:solidFill>
                  <a:schemeClr val="accent2">
                    <a:lumMod val="60000"/>
                    <a:lumOff val="40000"/>
                  </a:schemeClr>
                </a:solidFill>
              </a:rPr>
            </a:br>
            <a:r>
              <a:rPr lang="ro-RO" dirty="0" smtClean="0">
                <a:solidFill>
                  <a:schemeClr val="accent2">
                    <a:lumMod val="60000"/>
                    <a:lumOff val="40000"/>
                  </a:schemeClr>
                </a:solidFill>
              </a:rPr>
              <a:t>      Cu toate acestea banii au acum un dezavantaj: dacă nu ai suficienți bani, nu poți cumpăra ceea ce îți dorești. O modalitate de a îți permite este să economisești, să strângi bani pentru a obține, mai târziu acel bun. </a:t>
            </a:r>
            <a:endParaRPr lang="ro-RO" dirty="0">
              <a:solidFill>
                <a:schemeClr val="accent2">
                  <a:lumMod val="60000"/>
                  <a:lumOff val="40000"/>
                </a:schemeClr>
              </a:solidFill>
            </a:endParaRPr>
          </a:p>
        </p:txBody>
      </p:sp>
      <p:pic>
        <p:nvPicPr>
          <p:cNvPr id="3" name="Imagine 2"/>
          <p:cNvPicPr>
            <a:picLocks noChangeAspect="1"/>
          </p:cNvPicPr>
          <p:nvPr/>
        </p:nvPicPr>
        <p:blipFill>
          <a:blip r:embed="rId2"/>
          <a:stretch>
            <a:fillRect/>
          </a:stretch>
        </p:blipFill>
        <p:spPr>
          <a:xfrm>
            <a:off x="2511580" y="3143250"/>
            <a:ext cx="5429250" cy="3714750"/>
          </a:xfrm>
          <a:prstGeom prst="rect">
            <a:avLst/>
          </a:prstGeom>
        </p:spPr>
      </p:pic>
    </p:spTree>
    <p:extLst>
      <p:ext uri="{BB962C8B-B14F-4D97-AF65-F5344CB8AC3E}">
        <p14:creationId xmlns:p14="http://schemas.microsoft.com/office/powerpoint/2010/main" val="21768139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pPr algn="ctr"/>
            <a:r>
              <a:rPr lang="ro-RO" dirty="0" smtClean="0"/>
              <a:t>Am economisit bani pentru a călători</a:t>
            </a:r>
            <a:endParaRPr lang="ro-RO" dirty="0"/>
          </a:p>
        </p:txBody>
      </p:sp>
      <p:pic>
        <p:nvPicPr>
          <p:cNvPr id="6" name="Imagine 5"/>
          <p:cNvPicPr>
            <a:picLocks noChangeAspect="1"/>
          </p:cNvPicPr>
          <p:nvPr/>
        </p:nvPicPr>
        <p:blipFill>
          <a:blip r:embed="rId2"/>
          <a:stretch>
            <a:fillRect/>
          </a:stretch>
        </p:blipFill>
        <p:spPr>
          <a:xfrm>
            <a:off x="828272" y="2098116"/>
            <a:ext cx="2447925" cy="3267075"/>
          </a:xfrm>
          <a:prstGeom prst="rect">
            <a:avLst/>
          </a:prstGeom>
        </p:spPr>
      </p:pic>
      <p:pic>
        <p:nvPicPr>
          <p:cNvPr id="7" name="Imagine 6"/>
          <p:cNvPicPr>
            <a:picLocks noChangeAspect="1"/>
          </p:cNvPicPr>
          <p:nvPr/>
        </p:nvPicPr>
        <p:blipFill>
          <a:blip r:embed="rId3"/>
          <a:stretch>
            <a:fillRect/>
          </a:stretch>
        </p:blipFill>
        <p:spPr>
          <a:xfrm>
            <a:off x="3809731" y="1835615"/>
            <a:ext cx="2962275" cy="3952875"/>
          </a:xfrm>
          <a:prstGeom prst="rect">
            <a:avLst/>
          </a:prstGeom>
        </p:spPr>
      </p:pic>
      <p:pic>
        <p:nvPicPr>
          <p:cNvPr id="8" name="Imagine 7"/>
          <p:cNvPicPr>
            <a:picLocks noChangeAspect="1"/>
          </p:cNvPicPr>
          <p:nvPr/>
        </p:nvPicPr>
        <p:blipFill>
          <a:blip r:embed="rId4"/>
          <a:stretch>
            <a:fillRect/>
          </a:stretch>
        </p:blipFill>
        <p:spPr>
          <a:xfrm>
            <a:off x="7291032" y="2126127"/>
            <a:ext cx="2524125" cy="3371850"/>
          </a:xfrm>
          <a:prstGeom prst="rect">
            <a:avLst/>
          </a:prstGeom>
        </p:spPr>
      </p:pic>
    </p:spTree>
    <p:extLst>
      <p:ext uri="{BB962C8B-B14F-4D97-AF65-F5344CB8AC3E}">
        <p14:creationId xmlns:p14="http://schemas.microsoft.com/office/powerpoint/2010/main" val="18559496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normAutofit/>
          </a:bodyPr>
          <a:lstStyle/>
          <a:p>
            <a:r>
              <a:rPr lang="ro-RO" dirty="0" smtClean="0"/>
              <a:t>	</a:t>
            </a:r>
            <a:r>
              <a:rPr lang="ro-RO" sz="2200" dirty="0"/>
              <a:t>A</a:t>
            </a:r>
            <a:r>
              <a:rPr lang="ro-RO" sz="2200" dirty="0" smtClean="0"/>
              <a:t>m discutat, în cadrul atelierelor interactive cuprinse în programul național </a:t>
            </a:r>
            <a:r>
              <a:rPr lang="en-US" sz="2200" dirty="0" smtClean="0"/>
              <a:t>“</a:t>
            </a:r>
            <a:r>
              <a:rPr lang="ro-RO" sz="2200" dirty="0" smtClean="0"/>
              <a:t>Școala de bani</a:t>
            </a:r>
            <a:r>
              <a:rPr lang="en-US" sz="2200" dirty="0"/>
              <a:t> </a:t>
            </a:r>
            <a:r>
              <a:rPr lang="en-US" sz="2200" dirty="0" smtClean="0"/>
              <a:t>“</a:t>
            </a:r>
            <a:r>
              <a:rPr lang="ro-RO" sz="2200" dirty="0" smtClean="0"/>
              <a:t>, despre </a:t>
            </a:r>
            <a:r>
              <a:rPr lang="ro-RO" sz="2200" dirty="0"/>
              <a:t>administrarea eficientă a bugetului </a:t>
            </a:r>
            <a:r>
              <a:rPr lang="ro-RO" sz="2200" dirty="0" smtClean="0"/>
              <a:t>personal.</a:t>
            </a:r>
            <a:endParaRPr lang="ro-RO" sz="2200" dirty="0"/>
          </a:p>
        </p:txBody>
      </p:sp>
      <p:pic>
        <p:nvPicPr>
          <p:cNvPr id="3" name="I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8871" y="1930400"/>
            <a:ext cx="2721736" cy="2041302"/>
          </a:xfrm>
          <a:prstGeom prst="rect">
            <a:avLst/>
          </a:prstGeom>
        </p:spPr>
      </p:pic>
      <p:pic>
        <p:nvPicPr>
          <p:cNvPr id="4" name="I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8376" y="1930400"/>
            <a:ext cx="1957857" cy="2610476"/>
          </a:xfrm>
          <a:prstGeom prst="rect">
            <a:avLst/>
          </a:prstGeom>
        </p:spPr>
      </p:pic>
      <p:pic>
        <p:nvPicPr>
          <p:cNvPr id="5" name="Imagin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073" y="2279561"/>
            <a:ext cx="1946454" cy="2595272"/>
          </a:xfrm>
          <a:prstGeom prst="rect">
            <a:avLst/>
          </a:prstGeom>
        </p:spPr>
      </p:pic>
      <p:pic>
        <p:nvPicPr>
          <p:cNvPr id="6" name="Imagin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8871" y="4266125"/>
            <a:ext cx="3103810" cy="2327857"/>
          </a:xfrm>
          <a:prstGeom prst="rect">
            <a:avLst/>
          </a:prstGeom>
        </p:spPr>
      </p:pic>
    </p:spTree>
    <p:extLst>
      <p:ext uri="{BB962C8B-B14F-4D97-AF65-F5344CB8AC3E}">
        <p14:creationId xmlns:p14="http://schemas.microsoft.com/office/powerpoint/2010/main" val="2133123722"/>
      </p:ext>
    </p:extLst>
  </p:cSld>
  <p:clrMapOvr>
    <a:masterClrMapping/>
  </p:clrMapOvr>
  <p:timing>
    <p:tnLst>
      <p:par>
        <p:cTn id="1" dur="indefinite" restart="never" nodeType="tmRoot"/>
      </p:par>
    </p:tnLst>
  </p:timing>
</p:sld>
</file>

<file path=ppt/theme/theme1.xml><?xml version="1.0" encoding="utf-8"?>
<a:theme xmlns:a="http://schemas.openxmlformats.org/drawingml/2006/main" name="Fațetă">
  <a:themeElements>
    <a:clrScheme name="Fațetă">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țetă">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țetă">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179</TotalTime>
  <Words>229</Words>
  <Application>Microsoft Office PowerPoint</Application>
  <PresentationFormat>Ecran lat</PresentationFormat>
  <Paragraphs>23</Paragraphs>
  <Slides>11</Slides>
  <Notes>0</Notes>
  <HiddenSlides>0</HiddenSlides>
  <MMClips>0</MMClips>
  <ScaleCrop>false</ScaleCrop>
  <HeadingPairs>
    <vt:vector size="6" baseType="variant">
      <vt:variant>
        <vt:lpstr>Fonturi utilizate</vt:lpstr>
      </vt:variant>
      <vt:variant>
        <vt:i4>4</vt:i4>
      </vt:variant>
      <vt:variant>
        <vt:lpstr>Temă</vt:lpstr>
      </vt:variant>
      <vt:variant>
        <vt:i4>1</vt:i4>
      </vt:variant>
      <vt:variant>
        <vt:lpstr>Titluri diapozitive</vt:lpstr>
      </vt:variant>
      <vt:variant>
        <vt:i4>11</vt:i4>
      </vt:variant>
    </vt:vector>
  </HeadingPairs>
  <TitlesOfParts>
    <vt:vector size="16" baseType="lpstr">
      <vt:lpstr>Arial</vt:lpstr>
      <vt:lpstr>Trebuchet MS</vt:lpstr>
      <vt:lpstr>Wingdings</vt:lpstr>
      <vt:lpstr>Wingdings 3</vt:lpstr>
      <vt:lpstr>Fațetă</vt:lpstr>
      <vt:lpstr>BANII PE ÎNȚELESUL COPIILOR EDUCAȚIE FINANCIARĂ</vt:lpstr>
      <vt:lpstr>Cum a început povestea noastră</vt:lpstr>
      <vt:lpstr>Au fost doi ani minunați în care: </vt:lpstr>
      <vt:lpstr>Prezentare PowerPoint</vt:lpstr>
      <vt:lpstr> Am experimentat și noi schimbul de produse în cadrul activității “La început a fost trocul”.  Copiii au încântați să facă schimb de jucării sau dulciuri, realizând astfel care au fost beneficiile sau dezavantajele trocului. </vt:lpstr>
      <vt:lpstr>Prezentare PowerPoint</vt:lpstr>
      <vt:lpstr>Prezentare PowerPoint</vt:lpstr>
      <vt:lpstr>Am economisit bani pentru a călători</vt:lpstr>
      <vt:lpstr> Am discutat, în cadrul atelierelor interactive cuprinse în programul național “Școala de bani “, despre administrarea eficientă a bugetului personal.</vt:lpstr>
      <vt:lpstr>Am donat fructe, legume proaspete și conservate unor persoane nevoiașe</vt:lpstr>
      <vt:lpstr>“Educația financiară a copiilor trebuie să se realizeze încă de la o vârstă fragedă, atunci când aceștia încep să ceară prima bomboană, prima jucărie. Copiii trebuie să fie familiarizați cu banii, cu valoarea acestora, cum pot fi cheltuiți cu responsabilitate, cum pot fi economisiți, investiți sau donați în scop caritabil ”  Ligia Georgescu - Goloșoiu </vt:lpstr>
    </vt:vector>
  </TitlesOfParts>
  <Company>Unitate Scolara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Trocul</dc:title>
  <dc:creator>Mihaela</dc:creator>
  <cp:lastModifiedBy>Mihaela</cp:lastModifiedBy>
  <cp:revision>24</cp:revision>
  <dcterms:created xsi:type="dcterms:W3CDTF">2020-03-13T11:35:52Z</dcterms:created>
  <dcterms:modified xsi:type="dcterms:W3CDTF">2020-03-13T15:55:21Z</dcterms:modified>
</cp:coreProperties>
</file>