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0" r:id="rId3"/>
    <p:sldId id="266" r:id="rId4"/>
    <p:sldId id="265" r:id="rId5"/>
    <p:sldId id="264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AA"/>
    <a:srgbClr val="000000"/>
    <a:srgbClr val="F79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4660"/>
  </p:normalViewPr>
  <p:slideViewPr>
    <p:cSldViewPr snapToGrid="0">
      <p:cViewPr>
        <p:scale>
          <a:sx n="74" d="100"/>
          <a:sy n="74" d="100"/>
        </p:scale>
        <p:origin x="-57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D8D1571-815C-4330-9940-FB723099D7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4DDDB7-3AC9-41C0-B6F6-7238E8DD0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106A2-ADE3-4CF1-8E16-046AEE3E6F7B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6B86AE-B442-4E1A-8617-270C65BC1F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572491-E259-4213-A744-A277372E8C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3A2C-F7DA-4E2D-9CE7-38642155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13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D679315-5CBF-489D-B82B-E0D0B84AF0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431D0D-1EF7-4849-8DC2-EC037AB94CD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C470081-58E2-4C21-991D-15C2797E1A65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64EBFE8-6C5C-4A0C-9670-701A4BD97E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122446A-3103-4EFB-904A-D602698490F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2B5A70-6F71-401B-AC0F-F1932F8FF17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460632-4A75-4140-AC6D-E6C61CC4384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0548B1D-0759-4CED-ADC2-5EE66F677CA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12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C8CE0-8C58-4EF6-BCB2-426BE81F1B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0CBB6F-7FEA-4AA7-AEB2-786DBFB24D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A100DE-BF72-4CAC-B57C-648A6EAA70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2C2746-9A53-4B04-A977-41BA638B788F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316399-50CA-4D9D-9E52-F3F50A823A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9FBA8B-A909-4BBA-B627-8F6724CA8D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FAA169-B324-40F3-BC41-F89878E382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0359C-8985-427F-AD77-45D7601A82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468583-0D40-4065-BEA5-A5D175E22C0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D41623-7DB2-46BB-AB9A-8266C3AA82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FD82F-53C9-4C86-B659-5FE574965BD7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A67C4E-3143-44A8-A8B3-56F3D71418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FACD13-518A-4C30-9194-E533DF79B5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B68ED9-82F7-4181-97FF-AAC6C510B5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8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CAA20E1-5E49-4FED-991E-622928ABDF2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85161-BD06-44F5-BBCF-3A913C74450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0B2C9B-DA6D-4D4C-9AE2-3BCD781943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86682F-AF49-4DD5-924C-B3885CDD3323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BEFC6-C670-4DE1-A765-6BA838F0E6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1B09E-BE59-4EDA-865C-BF881F0245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F1D2C4-E651-4289-96FD-375D36FBCE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9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87146-B33B-460B-9EE8-46A6FA25F4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1301A-3731-4101-ACED-32E090506F6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2A885-92A7-40B0-B7E0-3DD58D5152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B2C7A1-86D6-4B61-BD77-8D4BE60A8A3C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D65B1F-3402-439C-90D0-110C378027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E758C9-E8CB-4039-8D84-FF7AF9B702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49B051-7A2E-410D-A24A-7BC3D062A1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8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3549F-4520-4F22-AAE9-C267914A8C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3CB4E7-805B-4A6A-8F3D-6163CAFA2A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99CB36-FEA8-4662-A48A-CB3828CDF0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DEBE82-A820-41E5-84FF-28F3B203635E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03EAFB-0974-42EA-A063-A13E282433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71D2A5-477C-4E4C-A97F-4E11259E0D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E53D0-55CB-4F24-ABD8-54D8F006C75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9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D026E-76FC-4C7A-B218-E21BF0DA8C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7A760-D1AA-40A9-A0EF-92FE8CCDEC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3286C2-CA59-49E1-A10C-C6977FFD7EC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0099A4-5F9D-46C4-92A7-5DF72F163D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773C1C-B82F-457D-8763-BBA4D5CE5C2C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00C6AE-B9E0-4ED4-AE88-74676C10B9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0F2AF-B6DD-451A-A626-350AB96A2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7BB289-7598-4BDB-B1BD-C74C1E44FC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7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AF1C51-656C-46FA-8E8C-1260E9019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B8663D-DF2C-4044-9E1E-A0001D0A9D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0ACE90-877F-4DB2-A1C7-C50E4FF442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05A23B-EC40-47E4-A93D-F3BFFB34B19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A310AD-DC48-4ACC-BBBD-6236E339C02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8989C3C-4C19-40A8-9225-CDCD9E85E4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BC4122-D34A-40ED-A552-E749FFB01EAE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F09DE-8F67-4E2E-A251-B16E575B8B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873F2C-A957-43E1-8526-CD2AD0D48C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FA2D6A-917A-4C2C-A856-E89C54D142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9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3ACB9-6241-4B78-B84E-37B0B44B89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1D22BD-0428-48EE-83C9-C43CE83173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6EF7C1-E437-4758-96A1-F90733B0876D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42ED00-9D73-45B9-9B85-0843D1C297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C5DCBB-4568-41D4-9948-E74EEC59F1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D2B85F-7C09-4F0E-AF3F-DB9F045C3F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5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0C141E-1BC7-42AD-A348-713F03E247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848715-D714-4F6B-838A-EA265EBAD082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6D8B88-F9C9-4943-B099-5AB37A15BA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DB67B5-0A47-4EC0-B8CA-CE96538FB9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5DFE36-B57D-44ED-B41A-F05124537F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93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42C9C-AD14-4C36-8DF6-391B9407B7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812D81-7673-443A-A1D6-A38C6752E1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732670-0B21-46FB-B128-9FD09C01D29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D527F8-E3A1-49CB-94BF-E5E7510C36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291471-60B2-4842-A022-50D1CB46BC5A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DBE2F-51FC-46CE-8A35-EEBCC1E8FC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C987CD-E59B-4E24-8DF1-3793447CC1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E807A-FA6F-4309-948E-5CB50D10BE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0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EEC2B-9255-4A0B-8249-4178EE3A8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E35A35-0813-4C03-A57B-07CE58C91E7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F14814-EB8A-40A4-92E8-05C70D86C0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8B544B-A3FE-4EA8-B21D-1C40282FA2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346405-619E-4623-86E8-7FD60E2A1142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6BFCC2-48D2-4BDC-8F06-8EF20F7CE5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64EC4B-8819-4EA4-9CDF-7657234591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FB3E8F-014C-4B21-A904-F8FFD0C787F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0EB9DF-F6EA-4404-A8DD-8483E9BD78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F376F-5128-4AB6-B2F3-1B88FE8140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16EC6-7588-461A-9E15-FA94E8EC2B7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006E106-4FE3-4DAF-B1C9-E2B5946497D6}" type="datetime1">
              <a:rPr lang="en-GB"/>
              <a:pPr lvl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AD07C-9744-478B-BD1B-2A7F5938E08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2830D-9A74-41DD-A75D-89146686723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BED7819-466E-408A-A63C-8A1AAAD3A19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2.wdp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.png"/><Relationship Id="rId5" Type="http://schemas.openxmlformats.org/officeDocument/2006/relationships/slide" Target="slide5.xml"/><Relationship Id="rId10" Type="http://schemas.microsoft.com/office/2007/relationships/hdphoto" Target="../media/hdphoto1.wdp"/><Relationship Id="rId4" Type="http://schemas.openxmlformats.org/officeDocument/2006/relationships/slide" Target="slide4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png"/><Relationship Id="rId18" Type="http://schemas.microsoft.com/office/2007/relationships/hdphoto" Target="../media/hdphoto5.wdp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microsoft.com/office/2007/relationships/hdphoto" Target="../media/hdphoto1.wdp"/><Relationship Id="rId17" Type="http://schemas.openxmlformats.org/officeDocument/2006/relationships/image" Target="../media/image8.png"/><Relationship Id="rId2" Type="http://schemas.openxmlformats.org/officeDocument/2006/relationships/slide" Target="slide2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4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1.wdp"/><Relationship Id="rId5" Type="http://schemas.openxmlformats.org/officeDocument/2006/relationships/slide" Target="slide5.xml"/><Relationship Id="rId10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microsoft.com/office/2007/relationships/hdphoto" Target="../media/hdphoto6.wdp"/><Relationship Id="rId4" Type="http://schemas.openxmlformats.org/officeDocument/2006/relationships/slide" Target="slide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microsoft.com/office/2007/relationships/hdphoto" Target="../media/hdphoto8.wd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microsoft.com/office/2007/relationships/hdphoto" Target="../media/hdphoto7.wdp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A1A62FDA-771C-4C6C-B0DC-642637E36110}"/>
              </a:ext>
            </a:extLst>
          </p:cNvPr>
          <p:cNvGrpSpPr/>
          <p:nvPr/>
        </p:nvGrpSpPr>
        <p:grpSpPr>
          <a:xfrm>
            <a:off x="-12191996" y="0"/>
            <a:ext cx="12191997" cy="6858000"/>
            <a:chOff x="-12191996" y="0"/>
            <a:chExt cx="12191997" cy="6858000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56A0B198-F627-451A-87A2-91379CDD0BD6}"/>
                </a:ext>
              </a:extLst>
            </p:cNvPr>
            <p:cNvGrpSpPr/>
            <p:nvPr/>
          </p:nvGrpSpPr>
          <p:grpSpPr>
            <a:xfrm>
              <a:off x="-12191996" y="0"/>
              <a:ext cx="12191997" cy="6858000"/>
              <a:chOff x="-12191996" y="0"/>
              <a:chExt cx="12191997" cy="6858000"/>
            </a:xfrm>
          </p:grpSpPr>
          <p:sp>
            <p:nvSpPr>
              <p:cNvPr id="4" name="Rectangle: Top Corners Rounded 2">
                <a:extLst>
                  <a:ext uri="{FF2B5EF4-FFF2-40B4-BE49-F238E27FC236}">
                    <a16:creationId xmlns:a16="http://schemas.microsoft.com/office/drawing/2014/main" xmlns="" id="{0CCA9643-3940-4537-B388-273DD7623DE9}"/>
                  </a:ext>
                </a:extLst>
              </p:cNvPr>
              <p:cNvSpPr/>
              <p:nvPr/>
            </p:nvSpPr>
            <p:spPr>
              <a:xfrm rot="5400013">
                <a:off x="-878399" y="-21598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" name="Rectangle: Single Corner Rounded 52">
                <a:extLst>
                  <a:ext uri="{FF2B5EF4-FFF2-40B4-BE49-F238E27FC236}">
                    <a16:creationId xmlns:a16="http://schemas.microsoft.com/office/drawing/2014/main" xmlns="" id="{2E64EBF8-0C5B-46A6-835B-7C25233C24B9}"/>
                  </a:ext>
                </a:extLst>
              </p:cNvPr>
              <p:cNvSpPr/>
              <p:nvPr/>
            </p:nvSpPr>
            <p:spPr>
              <a:xfrm flipV="1">
                <a:off x="-12191996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" name="TextBox 112">
              <a:extLst>
                <a:ext uri="{FF2B5EF4-FFF2-40B4-BE49-F238E27FC236}">
                  <a16:creationId xmlns:a16="http://schemas.microsoft.com/office/drawing/2014/main" xmlns="" id="{EF1BC78E-10EF-4235-9B4B-943E6BD082EE}"/>
                </a:ext>
              </a:extLst>
            </p:cNvPr>
            <p:cNvSpPr txBox="1"/>
            <p:nvPr/>
          </p:nvSpPr>
          <p:spPr>
            <a:xfrm>
              <a:off x="-892436" y="49057"/>
              <a:ext cx="830997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2" action="ppaction://hlinksldjump"/>
                </a:rPr>
                <a:t>I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xmlns="" id="{26362FB6-B3FD-4245-B67A-D9D5CF4B6442}"/>
                </a:ext>
              </a:extLst>
            </p:cNvPr>
            <p:cNvSpPr txBox="1"/>
            <p:nvPr/>
          </p:nvSpPr>
          <p:spPr>
            <a:xfrm rot="16200004">
              <a:off x="-2793473" y="3625834"/>
              <a:ext cx="27823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Concepte generale</a:t>
              </a:r>
            </a:p>
          </p:txBody>
        </p:sp>
      </p:grpSp>
      <p:grpSp>
        <p:nvGrpSpPr>
          <p:cNvPr id="8" name="Group 111">
            <a:extLst>
              <a:ext uri="{FF2B5EF4-FFF2-40B4-BE49-F238E27FC236}">
                <a16:creationId xmlns:a16="http://schemas.microsoft.com/office/drawing/2014/main" xmlns="" id="{9161FD7D-8DF5-4537-BA76-59D9EBC9C9FC}"/>
              </a:ext>
            </a:extLst>
          </p:cNvPr>
          <p:cNvGrpSpPr/>
          <p:nvPr/>
        </p:nvGrpSpPr>
        <p:grpSpPr>
          <a:xfrm>
            <a:off x="-13097463" y="0"/>
            <a:ext cx="12191998" cy="6858000"/>
            <a:chOff x="-13097463" y="0"/>
            <a:chExt cx="12191998" cy="6858000"/>
          </a:xfrm>
        </p:grpSpPr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xmlns="" id="{A5BD88CA-0810-40E0-BA0B-B4330AC1A195}"/>
                </a:ext>
              </a:extLst>
            </p:cNvPr>
            <p:cNvGrpSpPr/>
            <p:nvPr/>
          </p:nvGrpSpPr>
          <p:grpSpPr>
            <a:xfrm>
              <a:off x="-13097463" y="0"/>
              <a:ext cx="12191998" cy="6858000"/>
              <a:chOff x="-13097463" y="0"/>
              <a:chExt cx="12191998" cy="6858000"/>
            </a:xfrm>
          </p:grpSpPr>
          <p:sp>
            <p:nvSpPr>
              <p:cNvPr id="10" name="Rectangle: Top Corners Rounded 75">
                <a:extLst>
                  <a:ext uri="{FF2B5EF4-FFF2-40B4-BE49-F238E27FC236}">
                    <a16:creationId xmlns:a16="http://schemas.microsoft.com/office/drawing/2014/main" xmlns="" id="{2F87AD48-A5E6-4942-A3F2-00D3161AE128}"/>
                  </a:ext>
                </a:extLst>
              </p:cNvPr>
              <p:cNvSpPr/>
              <p:nvPr/>
            </p:nvSpPr>
            <p:spPr>
              <a:xfrm rot="5400013">
                <a:off x="-1783865" y="835204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: Single Corner Rounded 76">
                <a:extLst>
                  <a:ext uri="{FF2B5EF4-FFF2-40B4-BE49-F238E27FC236}">
                    <a16:creationId xmlns:a16="http://schemas.microsoft.com/office/drawing/2014/main" xmlns="" id="{C8730227-FADE-4C74-A177-80D4BB9434A7}"/>
                  </a:ext>
                </a:extLst>
              </p:cNvPr>
              <p:cNvSpPr/>
              <p:nvPr/>
            </p:nvSpPr>
            <p:spPr>
              <a:xfrm flipV="1">
                <a:off x="-13097463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2" name="TextBox 109">
              <a:extLst>
                <a:ext uri="{FF2B5EF4-FFF2-40B4-BE49-F238E27FC236}">
                  <a16:creationId xmlns:a16="http://schemas.microsoft.com/office/drawing/2014/main" xmlns="" id="{C75902D1-E0AE-4115-9DB8-22A27671BAEF}"/>
                </a:ext>
              </a:extLst>
            </p:cNvPr>
            <p:cNvSpPr txBox="1"/>
            <p:nvPr/>
          </p:nvSpPr>
          <p:spPr>
            <a:xfrm>
              <a:off x="-1795799" y="881216"/>
              <a:ext cx="593555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3" action="ppaction://hlinksldjump"/>
                </a:rPr>
                <a:t>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3" name="TextBox 110">
              <a:extLst>
                <a:ext uri="{FF2B5EF4-FFF2-40B4-BE49-F238E27FC236}">
                  <a16:creationId xmlns:a16="http://schemas.microsoft.com/office/drawing/2014/main" xmlns="" id="{08C95127-7D87-424F-9847-90C291F44A2B}"/>
                </a:ext>
              </a:extLst>
            </p:cNvPr>
            <p:cNvSpPr txBox="1"/>
            <p:nvPr/>
          </p:nvSpPr>
          <p:spPr>
            <a:xfrm rot="16200004">
              <a:off x="-4312213" y="4271944"/>
              <a:ext cx="4197626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Tipologia instrumentelor de plata fara numerar</a:t>
              </a:r>
            </a:p>
          </p:txBody>
        </p:sp>
      </p:grpSp>
      <p:grpSp>
        <p:nvGrpSpPr>
          <p:cNvPr id="14" name="Group 108">
            <a:extLst>
              <a:ext uri="{FF2B5EF4-FFF2-40B4-BE49-F238E27FC236}">
                <a16:creationId xmlns:a16="http://schemas.microsoft.com/office/drawing/2014/main" xmlns="" id="{BFBB0826-5C8A-45D7-8B6F-DC517756F4BF}"/>
              </a:ext>
            </a:extLst>
          </p:cNvPr>
          <p:cNvGrpSpPr/>
          <p:nvPr/>
        </p:nvGrpSpPr>
        <p:grpSpPr>
          <a:xfrm>
            <a:off x="-13997470" y="0"/>
            <a:ext cx="12192006" cy="6978526"/>
            <a:chOff x="-13997470" y="0"/>
            <a:chExt cx="12192006" cy="6978526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xmlns="" id="{6B31B1A9-8EB4-4ECA-BC7F-1BFB2CF22EA2}"/>
                </a:ext>
              </a:extLst>
            </p:cNvPr>
            <p:cNvGrpSpPr/>
            <p:nvPr/>
          </p:nvGrpSpPr>
          <p:grpSpPr>
            <a:xfrm>
              <a:off x="-13997470" y="0"/>
              <a:ext cx="12192006" cy="6858000"/>
              <a:chOff x="-13997470" y="0"/>
              <a:chExt cx="12192006" cy="6858000"/>
            </a:xfrm>
          </p:grpSpPr>
          <p:sp>
            <p:nvSpPr>
              <p:cNvPr id="16" name="Rectangle: Top Corners Rounded 78">
                <a:extLst>
                  <a:ext uri="{FF2B5EF4-FFF2-40B4-BE49-F238E27FC236}">
                    <a16:creationId xmlns:a16="http://schemas.microsoft.com/office/drawing/2014/main" xmlns="" id="{8DBD4761-82D4-4F70-8E27-10D9585F7C55}"/>
                  </a:ext>
                </a:extLst>
              </p:cNvPr>
              <p:cNvSpPr/>
              <p:nvPr/>
            </p:nvSpPr>
            <p:spPr>
              <a:xfrm rot="5400013">
                <a:off x="-2683864" y="1691777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: Single Corner Rounded 79">
                <a:extLst>
                  <a:ext uri="{FF2B5EF4-FFF2-40B4-BE49-F238E27FC236}">
                    <a16:creationId xmlns:a16="http://schemas.microsoft.com/office/drawing/2014/main" xmlns="" id="{9505B1EF-282C-4CE5-A4CB-41272FA2F756}"/>
                  </a:ext>
                </a:extLst>
              </p:cNvPr>
              <p:cNvSpPr/>
              <p:nvPr/>
            </p:nvSpPr>
            <p:spPr>
              <a:xfrm flipV="1">
                <a:off x="-1399747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xmlns="" id="{D2B71A9F-410C-41FC-BEFB-9630AD7C94EC}"/>
                </a:ext>
              </a:extLst>
            </p:cNvPr>
            <p:cNvSpPr txBox="1"/>
            <p:nvPr/>
          </p:nvSpPr>
          <p:spPr>
            <a:xfrm>
              <a:off x="-2700003" y="1757632"/>
              <a:ext cx="76272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 dirty="0">
                  <a:solidFill>
                    <a:srgbClr val="0070C0"/>
                  </a:solidFill>
                  <a:uFillTx/>
                  <a:latin typeface="Algerian" pitchFamily="82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III</a:t>
              </a:r>
              <a:endParaRPr lang="en-GB" sz="4400" b="0" i="0" u="none" strike="noStrike" kern="1200" cap="none" spc="0" baseline="0" dirty="0">
                <a:solidFill>
                  <a:srgbClr val="0070C0"/>
                </a:solidFill>
                <a:uFillTx/>
                <a:latin typeface="Algerian" pitchFamily="82"/>
              </a:endParaRPr>
            </a:p>
          </p:txBody>
        </p:sp>
        <p:sp>
          <p:nvSpPr>
            <p:cNvPr id="19" name="TextBox 107">
              <a:extLst>
                <a:ext uri="{FF2B5EF4-FFF2-40B4-BE49-F238E27FC236}">
                  <a16:creationId xmlns:a16="http://schemas.microsoft.com/office/drawing/2014/main" xmlns="" id="{D7217797-E309-472A-969F-9E2B897AC21B}"/>
                </a:ext>
              </a:extLst>
            </p:cNvPr>
            <p:cNvSpPr txBox="1"/>
            <p:nvPr/>
          </p:nvSpPr>
          <p:spPr>
            <a:xfrm rot="16200004">
              <a:off x="-4916517" y="4855336"/>
              <a:ext cx="353849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Transferul-credit(Ordin de plata)</a:t>
              </a: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xmlns="" id="{A7A860A7-A0BD-4FBB-98C7-6D4AA7104579}"/>
              </a:ext>
            </a:extLst>
          </p:cNvPr>
          <p:cNvGrpSpPr/>
          <p:nvPr/>
        </p:nvGrpSpPr>
        <p:grpSpPr>
          <a:xfrm>
            <a:off x="-14892000" y="-84271"/>
            <a:ext cx="12189272" cy="6942271"/>
            <a:chOff x="-14892000" y="-84271"/>
            <a:chExt cx="12189272" cy="6942271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xmlns="" id="{F332BD4A-93B0-4AA3-AEE6-9AFE22C2453C}"/>
                </a:ext>
              </a:extLst>
            </p:cNvPr>
            <p:cNvGrpSpPr/>
            <p:nvPr/>
          </p:nvGrpSpPr>
          <p:grpSpPr>
            <a:xfrm>
              <a:off x="-14892000" y="0"/>
              <a:ext cx="12189272" cy="6858000"/>
              <a:chOff x="-14892000" y="0"/>
              <a:chExt cx="12189272" cy="6858000"/>
            </a:xfrm>
          </p:grpSpPr>
          <p:sp>
            <p:nvSpPr>
              <p:cNvPr id="22" name="Rectangle: Top Corners Rounded 81">
                <a:extLst>
                  <a:ext uri="{FF2B5EF4-FFF2-40B4-BE49-F238E27FC236}">
                    <a16:creationId xmlns:a16="http://schemas.microsoft.com/office/drawing/2014/main" xmlns="" id="{99E2762C-5472-49F6-AEED-F8C8D7A8B042}"/>
                  </a:ext>
                </a:extLst>
              </p:cNvPr>
              <p:cNvSpPr/>
              <p:nvPr/>
            </p:nvSpPr>
            <p:spPr>
              <a:xfrm rot="5400013">
                <a:off x="-3581128" y="2555099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Rectangle: Single Corner Rounded 82">
                <a:extLst>
                  <a:ext uri="{FF2B5EF4-FFF2-40B4-BE49-F238E27FC236}">
                    <a16:creationId xmlns:a16="http://schemas.microsoft.com/office/drawing/2014/main" xmlns="" id="{53D6F804-F01E-4B4A-98C5-30329BD3CE42}"/>
                  </a:ext>
                </a:extLst>
              </p:cNvPr>
              <p:cNvSpPr/>
              <p:nvPr/>
            </p:nvSpPr>
            <p:spPr>
              <a:xfrm flipV="1">
                <a:off x="-1489200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" name="TextBox 103">
              <a:extLst>
                <a:ext uri="{FF2B5EF4-FFF2-40B4-BE49-F238E27FC236}">
                  <a16:creationId xmlns:a16="http://schemas.microsoft.com/office/drawing/2014/main" xmlns="" id="{6FB4E874-6A9C-4BA3-B7CD-92528F57AC08}"/>
                </a:ext>
              </a:extLst>
            </p:cNvPr>
            <p:cNvSpPr txBox="1"/>
            <p:nvPr/>
          </p:nvSpPr>
          <p:spPr>
            <a:xfrm rot="16200004">
              <a:off x="-5835759" y="1344813"/>
              <a:ext cx="3566050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Debitarea Directa(Direct debit)</a:t>
              </a:r>
            </a:p>
          </p:txBody>
        </p: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B50C9CE0-5438-4FBE-A7B9-298A4FAB4110}"/>
                </a:ext>
              </a:extLst>
            </p:cNvPr>
            <p:cNvSpPr txBox="1"/>
            <p:nvPr/>
          </p:nvSpPr>
          <p:spPr>
            <a:xfrm>
              <a:off x="-3602736" y="2620377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5" action="ppaction://hlinksldjump"/>
                </a:rPr>
                <a:t>IV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26" name="Group 102">
            <a:extLst>
              <a:ext uri="{FF2B5EF4-FFF2-40B4-BE49-F238E27FC236}">
                <a16:creationId xmlns:a16="http://schemas.microsoft.com/office/drawing/2014/main" xmlns="" id="{18F9378F-D310-4F65-9EDD-F88B764A1051}"/>
              </a:ext>
            </a:extLst>
          </p:cNvPr>
          <p:cNvGrpSpPr/>
          <p:nvPr/>
        </p:nvGrpSpPr>
        <p:grpSpPr>
          <a:xfrm>
            <a:off x="-15789264" y="-1"/>
            <a:ext cx="12192006" cy="6858001"/>
            <a:chOff x="-15789264" y="-1"/>
            <a:chExt cx="12192006" cy="6858001"/>
          </a:xfrm>
        </p:grpSpPr>
        <p:grpSp>
          <p:nvGrpSpPr>
            <p:cNvPr id="27" name="Group 83">
              <a:extLst>
                <a:ext uri="{FF2B5EF4-FFF2-40B4-BE49-F238E27FC236}">
                  <a16:creationId xmlns:a16="http://schemas.microsoft.com/office/drawing/2014/main" xmlns="" id="{2A898801-5DA9-4BC1-BF48-0C55D204C814}"/>
                </a:ext>
              </a:extLst>
            </p:cNvPr>
            <p:cNvGrpSpPr/>
            <p:nvPr/>
          </p:nvGrpSpPr>
          <p:grpSpPr>
            <a:xfrm>
              <a:off x="-15789264" y="0"/>
              <a:ext cx="12192006" cy="6858000"/>
              <a:chOff x="-15789264" y="0"/>
              <a:chExt cx="12192006" cy="6858000"/>
            </a:xfrm>
          </p:grpSpPr>
          <p:sp>
            <p:nvSpPr>
              <p:cNvPr id="28" name="Rectangle: Top Corners Rounded 84">
                <a:extLst>
                  <a:ext uri="{FF2B5EF4-FFF2-40B4-BE49-F238E27FC236}">
                    <a16:creationId xmlns:a16="http://schemas.microsoft.com/office/drawing/2014/main" xmlns="" id="{D6B6EE62-DF05-40C9-8FEF-446903A48166}"/>
                  </a:ext>
                </a:extLst>
              </p:cNvPr>
              <p:cNvSpPr/>
              <p:nvPr/>
            </p:nvSpPr>
            <p:spPr>
              <a:xfrm rot="5400013">
                <a:off x="-4475658" y="3375910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Rectangle: Single Corner Rounded 85">
                <a:extLst>
                  <a:ext uri="{FF2B5EF4-FFF2-40B4-BE49-F238E27FC236}">
                    <a16:creationId xmlns:a16="http://schemas.microsoft.com/office/drawing/2014/main" xmlns="" id="{6A5327C6-E6FD-4B34-AD41-BFEC70F27731}"/>
                  </a:ext>
                </a:extLst>
              </p:cNvPr>
              <p:cNvSpPr/>
              <p:nvPr/>
            </p:nvSpPr>
            <p:spPr>
              <a:xfrm flipV="1">
                <a:off x="-15789264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xmlns="" id="{9FF27F1F-ADD8-4ECB-AB26-0ED2D8A4AE38}"/>
                </a:ext>
              </a:extLst>
            </p:cNvPr>
            <p:cNvSpPr txBox="1"/>
            <p:nvPr/>
          </p:nvSpPr>
          <p:spPr>
            <a:xfrm rot="16200004">
              <a:off x="-7056446" y="1758441"/>
              <a:ext cx="4224765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Ordinul de plata(Standing order)</a:t>
              </a:r>
            </a:p>
          </p:txBody>
        </p:sp>
        <p:sp>
          <p:nvSpPr>
            <p:cNvPr id="31" name="TextBox 100">
              <a:extLst>
                <a:ext uri="{FF2B5EF4-FFF2-40B4-BE49-F238E27FC236}">
                  <a16:creationId xmlns:a16="http://schemas.microsoft.com/office/drawing/2014/main" xmlns="" id="{7D3A451A-91F3-48CA-BE67-6683F276E69C}"/>
                </a:ext>
              </a:extLst>
            </p:cNvPr>
            <p:cNvSpPr txBox="1"/>
            <p:nvPr/>
          </p:nvSpPr>
          <p:spPr>
            <a:xfrm>
              <a:off x="-4497266" y="3441179"/>
              <a:ext cx="4616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6" action="ppaction://hlinksldjump"/>
                </a:rPr>
                <a:t>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02CA6386-4C76-4A72-A009-AE79605967C3}"/>
              </a:ext>
            </a:extLst>
          </p:cNvPr>
          <p:cNvGrpSpPr/>
          <p:nvPr/>
        </p:nvGrpSpPr>
        <p:grpSpPr>
          <a:xfrm>
            <a:off x="-16691494" y="-2259"/>
            <a:ext cx="12191998" cy="6860259"/>
            <a:chOff x="-16691494" y="-2259"/>
            <a:chExt cx="12191998" cy="6860259"/>
          </a:xfrm>
        </p:grpSpPr>
        <p:grpSp>
          <p:nvGrpSpPr>
            <p:cNvPr id="33" name="Group 96">
              <a:extLst>
                <a:ext uri="{FF2B5EF4-FFF2-40B4-BE49-F238E27FC236}">
                  <a16:creationId xmlns:a16="http://schemas.microsoft.com/office/drawing/2014/main" xmlns="" id="{B9D2D30C-6BD6-44C7-A802-7E8F7C8C720B}"/>
                </a:ext>
              </a:extLst>
            </p:cNvPr>
            <p:cNvGrpSpPr/>
            <p:nvPr/>
          </p:nvGrpSpPr>
          <p:grpSpPr>
            <a:xfrm>
              <a:off x="-16691494" y="-2259"/>
              <a:ext cx="12191998" cy="6860259"/>
              <a:chOff x="-16691494" y="-2259"/>
              <a:chExt cx="12191998" cy="6860259"/>
            </a:xfrm>
          </p:grpSpPr>
          <p:grpSp>
            <p:nvGrpSpPr>
              <p:cNvPr id="34" name="Group 86">
                <a:extLst>
                  <a:ext uri="{FF2B5EF4-FFF2-40B4-BE49-F238E27FC236}">
                    <a16:creationId xmlns:a16="http://schemas.microsoft.com/office/drawing/2014/main" xmlns="" id="{645CE07C-FECB-4622-90C1-B3A89CDE25BD}"/>
                  </a:ext>
                </a:extLst>
              </p:cNvPr>
              <p:cNvGrpSpPr/>
              <p:nvPr/>
            </p:nvGrpSpPr>
            <p:grpSpPr>
              <a:xfrm>
                <a:off x="-16691494" y="0"/>
                <a:ext cx="12191998" cy="6858000"/>
                <a:chOff x="-16691494" y="0"/>
                <a:chExt cx="12191998" cy="6858000"/>
              </a:xfrm>
            </p:grpSpPr>
            <p:sp>
              <p:nvSpPr>
                <p:cNvPr id="35" name="Rectangle: Top Corners Rounded 87">
                  <a:extLst>
                    <a:ext uri="{FF2B5EF4-FFF2-40B4-BE49-F238E27FC236}">
                      <a16:creationId xmlns:a16="http://schemas.microsoft.com/office/drawing/2014/main" xmlns="" id="{24DB4275-4630-4456-9D48-BF302104EA55}"/>
                    </a:ext>
                  </a:extLst>
                </p:cNvPr>
                <p:cNvSpPr/>
                <p:nvPr/>
              </p:nvSpPr>
              <p:spPr>
                <a:xfrm rot="5400013">
                  <a:off x="-5377896" y="4232483"/>
                  <a:ext cx="856801" cy="899998"/>
                </a:xfrm>
                <a:custGeom>
                  <a:avLst>
                    <a:gd name="f9" fmla="val 27576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27576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: Single Corner Rounded 88">
                  <a:extLst>
                    <a:ext uri="{FF2B5EF4-FFF2-40B4-BE49-F238E27FC236}">
                      <a16:creationId xmlns:a16="http://schemas.microsoft.com/office/drawing/2014/main" xmlns="" id="{2DB5425E-FD8E-438A-A93D-5BDF88F945D3}"/>
                    </a:ext>
                  </a:extLst>
                </p:cNvPr>
                <p:cNvSpPr/>
                <p:nvPr/>
              </p:nvSpPr>
              <p:spPr>
                <a:xfrm flipV="1">
                  <a:off x="-16691494" y="0"/>
                  <a:ext cx="11291998" cy="6858000"/>
                </a:xfrm>
                <a:custGeom>
                  <a:avLst>
                    <a:gd name="f7" fmla="val 11250"/>
                  </a:avLst>
                  <a:gdLst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1250"/>
                    <a:gd name="f8" fmla="abs f3"/>
                    <a:gd name="f9" fmla="abs f4"/>
                    <a:gd name="f10" fmla="abs f5"/>
                    <a:gd name="f11" fmla="val f6"/>
                    <a:gd name="f12" fmla="val f7"/>
                    <a:gd name="f13" fmla="?: f8 f3 1"/>
                    <a:gd name="f14" fmla="?: f9 f4 1"/>
                    <a:gd name="f15" fmla="?: f10 f5 1"/>
                    <a:gd name="f16" fmla="*/ f13 1 21600"/>
                    <a:gd name="f17" fmla="*/ f14 1 21600"/>
                    <a:gd name="f18" fmla="*/ 21600 f13 1"/>
                    <a:gd name="f19" fmla="*/ 21600 f14 1"/>
                    <a:gd name="f20" fmla="min f17 f16"/>
                    <a:gd name="f21" fmla="*/ f18 1 f15"/>
                    <a:gd name="f22" fmla="*/ f19 1 f15"/>
                    <a:gd name="f23" fmla="val f21"/>
                    <a:gd name="f24" fmla="val f22"/>
                    <a:gd name="f25" fmla="*/ f11 f20 1"/>
                    <a:gd name="f26" fmla="+- f24 0 f11"/>
                    <a:gd name="f27" fmla="+- f23 0 f11"/>
                    <a:gd name="f28" fmla="*/ f24 f20 1"/>
                    <a:gd name="f29" fmla="*/ f23 f20 1"/>
                    <a:gd name="f30" fmla="min f27 f26"/>
                    <a:gd name="f31" fmla="*/ f30 f12 1"/>
                    <a:gd name="f32" fmla="*/ f31 1 100000"/>
                    <a:gd name="f33" fmla="+- f23 0 f32"/>
                    <a:gd name="f34" fmla="*/ f32 29289 1"/>
                    <a:gd name="f35" fmla="*/ f32 f20 1"/>
                    <a:gd name="f36" fmla="*/ f34 1 100000"/>
                    <a:gd name="f37" fmla="*/ f33 f20 1"/>
                    <a:gd name="f38" fmla="+- f23 0 f36"/>
                    <a:gd name="f39" fmla="*/ f38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5" t="f25" r="f39" b="f28"/>
                  <a:pathLst>
                    <a:path>
                      <a:moveTo>
                        <a:pt x="f25" y="f25"/>
                      </a:moveTo>
                      <a:lnTo>
                        <a:pt x="f37" y="f25"/>
                      </a:lnTo>
                      <a:arcTo wR="f35" hR="f35" stAng="f2" swAng="f1"/>
                      <a:lnTo>
                        <a:pt x="f29" y="f28"/>
                      </a:lnTo>
                      <a:lnTo>
                        <a:pt x="f25" y="f28"/>
                      </a:lnTo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7" name="TextBox 95">
                <a:extLst>
                  <a:ext uri="{FF2B5EF4-FFF2-40B4-BE49-F238E27FC236}">
                    <a16:creationId xmlns:a16="http://schemas.microsoft.com/office/drawing/2014/main" xmlns="" id="{76F2C9F1-771C-41DB-99D1-10A8164B03D5}"/>
                  </a:ext>
                </a:extLst>
              </p:cNvPr>
              <p:cNvSpPr txBox="1"/>
              <p:nvPr/>
            </p:nvSpPr>
            <p:spPr>
              <a:xfrm rot="16200004">
                <a:off x="-8334828" y="2171197"/>
                <a:ext cx="5054794" cy="7078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Algerian" pitchFamily="82"/>
                  </a:rPr>
                  <a:t>Instrumente de plata in format electronic</a:t>
                </a:r>
              </a:p>
            </p:txBody>
          </p:sp>
        </p:grpSp>
        <p:sp>
          <p:nvSpPr>
            <p:cNvPr id="38" name="TextBox 97">
              <a:extLst>
                <a:ext uri="{FF2B5EF4-FFF2-40B4-BE49-F238E27FC236}">
                  <a16:creationId xmlns:a16="http://schemas.microsoft.com/office/drawing/2014/main" xmlns="" id="{5FD2765E-117C-4C03-ACC1-431B3DB772A4}"/>
                </a:ext>
              </a:extLst>
            </p:cNvPr>
            <p:cNvSpPr txBox="1"/>
            <p:nvPr/>
          </p:nvSpPr>
          <p:spPr>
            <a:xfrm>
              <a:off x="-5399495" y="4283104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 dirty="0">
                  <a:solidFill>
                    <a:srgbClr val="0070C0"/>
                  </a:solidFill>
                  <a:uFillTx/>
                  <a:latin typeface="Algerian" pitchFamily="82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VI</a:t>
              </a:r>
              <a:endParaRPr lang="en-GB" sz="4400" b="0" i="0" u="none" strike="noStrike" kern="1200" cap="none" spc="0" baseline="0" dirty="0">
                <a:solidFill>
                  <a:srgbClr val="0070C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9" name="Group 116">
            <a:extLst>
              <a:ext uri="{FF2B5EF4-FFF2-40B4-BE49-F238E27FC236}">
                <a16:creationId xmlns:a16="http://schemas.microsoft.com/office/drawing/2014/main" xmlns="" id="{B83BF2F6-186D-4D32-836A-62A23AE7C39A}"/>
              </a:ext>
            </a:extLst>
          </p:cNvPr>
          <p:cNvGrpSpPr/>
          <p:nvPr/>
        </p:nvGrpSpPr>
        <p:grpSpPr>
          <a:xfrm>
            <a:off x="-17589270" y="0"/>
            <a:ext cx="12216064" cy="6858000"/>
            <a:chOff x="-17589270" y="0"/>
            <a:chExt cx="12216064" cy="6858000"/>
          </a:xfrm>
        </p:grpSpPr>
        <p:grpSp>
          <p:nvGrpSpPr>
            <p:cNvPr id="40" name="Group 89">
              <a:extLst>
                <a:ext uri="{FF2B5EF4-FFF2-40B4-BE49-F238E27FC236}">
                  <a16:creationId xmlns:a16="http://schemas.microsoft.com/office/drawing/2014/main" xmlns="" id="{00CE0C72-DEE6-441F-9E38-030E0132BF07}"/>
                </a:ext>
              </a:extLst>
            </p:cNvPr>
            <p:cNvGrpSpPr/>
            <p:nvPr/>
          </p:nvGrpSpPr>
          <p:grpSpPr>
            <a:xfrm>
              <a:off x="-17589270" y="0"/>
              <a:ext cx="12192007" cy="6858000"/>
              <a:chOff x="-17589270" y="0"/>
              <a:chExt cx="12192007" cy="6858000"/>
            </a:xfrm>
          </p:grpSpPr>
          <p:sp>
            <p:nvSpPr>
              <p:cNvPr id="41" name="Rectangle: Top Corners Rounded 90">
                <a:extLst>
                  <a:ext uri="{FF2B5EF4-FFF2-40B4-BE49-F238E27FC236}">
                    <a16:creationId xmlns:a16="http://schemas.microsoft.com/office/drawing/2014/main" xmlns="" id="{75D0D1ED-D04B-46B6-801F-5EA4AECBE0A8}"/>
                  </a:ext>
                </a:extLst>
              </p:cNvPr>
              <p:cNvSpPr/>
              <p:nvPr/>
            </p:nvSpPr>
            <p:spPr>
              <a:xfrm rot="5400013">
                <a:off x="-6275663" y="5059805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: Single Corner Rounded 91">
                <a:extLst>
                  <a:ext uri="{FF2B5EF4-FFF2-40B4-BE49-F238E27FC236}">
                    <a16:creationId xmlns:a16="http://schemas.microsoft.com/office/drawing/2014/main" xmlns="" id="{D76FDA77-6684-4560-83C6-39EF606C4489}"/>
                  </a:ext>
                </a:extLst>
              </p:cNvPr>
              <p:cNvSpPr/>
              <p:nvPr/>
            </p:nvSpPr>
            <p:spPr>
              <a:xfrm flipV="1">
                <a:off x="-1758927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3" name="TextBox 115">
              <a:extLst>
                <a:ext uri="{FF2B5EF4-FFF2-40B4-BE49-F238E27FC236}">
                  <a16:creationId xmlns:a16="http://schemas.microsoft.com/office/drawing/2014/main" xmlns="" id="{1AA6C7B6-FCEE-418E-9B3C-7786203FAE26}"/>
                </a:ext>
              </a:extLst>
            </p:cNvPr>
            <p:cNvSpPr txBox="1"/>
            <p:nvPr/>
          </p:nvSpPr>
          <p:spPr>
            <a:xfrm>
              <a:off x="-6287606" y="5126592"/>
              <a:ext cx="91440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8" action="ppaction://hlinksldjump"/>
                </a:rPr>
                <a:t>VII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C4361C9-784F-4BAC-8C1A-D69E549DDD67}"/>
              </a:ext>
            </a:extLst>
          </p:cNvPr>
          <p:cNvSpPr/>
          <p:nvPr/>
        </p:nvSpPr>
        <p:spPr>
          <a:xfrm>
            <a:off x="1615446" y="1096719"/>
            <a:ext cx="8961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Algerian" panose="04020705040A02060702" pitchFamily="82" charset="0"/>
              </a:rPr>
              <a:t>Instrumente</a:t>
            </a:r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Algerian" panose="04020705040A02060702" pitchFamily="82" charset="0"/>
              </a:rPr>
              <a:t> de </a:t>
            </a:r>
            <a:r>
              <a:rPr lang="en-US" sz="6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Algerian" panose="04020705040A02060702" pitchFamily="82" charset="0"/>
              </a:rPr>
              <a:t>plata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784 -0.00162 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0 L 0.51706 -0.00162 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125E-6 3.7037E-6 L 0.51602 -0.00718 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58333E-6 0 L 0.5164 -0.00069 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6 0 L 0.5164 -0.00162 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1.48148E-6 L 0.5168 -0.00232 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33333E-6 0 L 0.5155 -0.00463 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BBDE1EAD-7FB4-463E-A886-55784CCB63F5}"/>
              </a:ext>
            </a:extLst>
          </p:cNvPr>
          <p:cNvGrpSpPr/>
          <p:nvPr/>
        </p:nvGrpSpPr>
        <p:grpSpPr>
          <a:xfrm>
            <a:off x="-5923894" y="0"/>
            <a:ext cx="12192005" cy="6858000"/>
            <a:chOff x="-5923894" y="0"/>
            <a:chExt cx="12192005" cy="6858000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EE889600-7C0B-4B33-9E45-61EC5506A8C3}"/>
                </a:ext>
              </a:extLst>
            </p:cNvPr>
            <p:cNvGrpSpPr/>
            <p:nvPr/>
          </p:nvGrpSpPr>
          <p:grpSpPr>
            <a:xfrm>
              <a:off x="-5923894" y="0"/>
              <a:ext cx="12192005" cy="6858000"/>
              <a:chOff x="-5923894" y="0"/>
              <a:chExt cx="12192005" cy="6858000"/>
            </a:xfrm>
          </p:grpSpPr>
          <p:sp>
            <p:nvSpPr>
              <p:cNvPr id="4" name="Rectangle: Top Corners Rounded 2">
                <a:extLst>
                  <a:ext uri="{FF2B5EF4-FFF2-40B4-BE49-F238E27FC236}">
                    <a16:creationId xmlns:a16="http://schemas.microsoft.com/office/drawing/2014/main" xmlns="" id="{9D3482AC-FC30-4D33-B329-40E837625EEA}"/>
                  </a:ext>
                </a:extLst>
              </p:cNvPr>
              <p:cNvSpPr/>
              <p:nvPr/>
            </p:nvSpPr>
            <p:spPr>
              <a:xfrm rot="5400013">
                <a:off x="5389711" y="-21598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" name="Rectangle: Single Corner Rounded 52">
                <a:extLst>
                  <a:ext uri="{FF2B5EF4-FFF2-40B4-BE49-F238E27FC236}">
                    <a16:creationId xmlns:a16="http://schemas.microsoft.com/office/drawing/2014/main" xmlns="" id="{5BD2AE1E-71EA-473C-B2FC-05A2FE4C1FA3}"/>
                  </a:ext>
                </a:extLst>
              </p:cNvPr>
              <p:cNvSpPr/>
              <p:nvPr/>
            </p:nvSpPr>
            <p:spPr>
              <a:xfrm flipV="1">
                <a:off x="-5923894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" name="TextBox 112">
              <a:extLst>
                <a:ext uri="{FF2B5EF4-FFF2-40B4-BE49-F238E27FC236}">
                  <a16:creationId xmlns:a16="http://schemas.microsoft.com/office/drawing/2014/main" xmlns="" id="{7EEA805A-8894-4656-8461-069152F48257}"/>
                </a:ext>
              </a:extLst>
            </p:cNvPr>
            <p:cNvSpPr txBox="1"/>
            <p:nvPr/>
          </p:nvSpPr>
          <p:spPr>
            <a:xfrm>
              <a:off x="5375675" y="49057"/>
              <a:ext cx="830997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2" action="ppaction://hlinksldjump"/>
                </a:rPr>
                <a:t>I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xmlns="" id="{25F27608-7C20-4A25-B0FB-EDCFED5D570B}"/>
                </a:ext>
              </a:extLst>
            </p:cNvPr>
            <p:cNvSpPr txBox="1"/>
            <p:nvPr/>
          </p:nvSpPr>
          <p:spPr>
            <a:xfrm rot="16200004">
              <a:off x="3474628" y="3625834"/>
              <a:ext cx="27823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Concepte generale</a:t>
              </a:r>
            </a:p>
          </p:txBody>
        </p:sp>
      </p:grpSp>
      <p:grpSp>
        <p:nvGrpSpPr>
          <p:cNvPr id="8" name="Group 111">
            <a:extLst>
              <a:ext uri="{FF2B5EF4-FFF2-40B4-BE49-F238E27FC236}">
                <a16:creationId xmlns:a16="http://schemas.microsoft.com/office/drawing/2014/main" xmlns="" id="{11D0DB6D-EFD9-4CE2-9D57-F2E9840F5B91}"/>
              </a:ext>
            </a:extLst>
          </p:cNvPr>
          <p:cNvGrpSpPr/>
          <p:nvPr/>
        </p:nvGrpSpPr>
        <p:grpSpPr>
          <a:xfrm>
            <a:off x="-6829360" y="0"/>
            <a:ext cx="12192005" cy="6858000"/>
            <a:chOff x="-6829360" y="0"/>
            <a:chExt cx="12192005" cy="6858000"/>
          </a:xfrm>
        </p:grpSpPr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xmlns="" id="{09DC0779-2DC9-431C-B092-E4730DFEF6C3}"/>
                </a:ext>
              </a:extLst>
            </p:cNvPr>
            <p:cNvGrpSpPr/>
            <p:nvPr/>
          </p:nvGrpSpPr>
          <p:grpSpPr>
            <a:xfrm>
              <a:off x="-6829360" y="0"/>
              <a:ext cx="12192005" cy="6858000"/>
              <a:chOff x="-6829360" y="0"/>
              <a:chExt cx="12192005" cy="6858000"/>
            </a:xfrm>
          </p:grpSpPr>
          <p:sp>
            <p:nvSpPr>
              <p:cNvPr id="10" name="Rectangle: Top Corners Rounded 75">
                <a:extLst>
                  <a:ext uri="{FF2B5EF4-FFF2-40B4-BE49-F238E27FC236}">
                    <a16:creationId xmlns:a16="http://schemas.microsoft.com/office/drawing/2014/main" xmlns="" id="{D152DD01-C49C-4DC7-B72F-66F301E587A7}"/>
                  </a:ext>
                </a:extLst>
              </p:cNvPr>
              <p:cNvSpPr/>
              <p:nvPr/>
            </p:nvSpPr>
            <p:spPr>
              <a:xfrm rot="5400013">
                <a:off x="4484245" y="835204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: Single Corner Rounded 76">
                <a:extLst>
                  <a:ext uri="{FF2B5EF4-FFF2-40B4-BE49-F238E27FC236}">
                    <a16:creationId xmlns:a16="http://schemas.microsoft.com/office/drawing/2014/main" xmlns="" id="{1701A294-DF1C-44CC-BE69-0804BF0998DD}"/>
                  </a:ext>
                </a:extLst>
              </p:cNvPr>
              <p:cNvSpPr/>
              <p:nvPr/>
            </p:nvSpPr>
            <p:spPr>
              <a:xfrm flipV="1">
                <a:off x="-682936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2" name="TextBox 109">
              <a:extLst>
                <a:ext uri="{FF2B5EF4-FFF2-40B4-BE49-F238E27FC236}">
                  <a16:creationId xmlns:a16="http://schemas.microsoft.com/office/drawing/2014/main" xmlns="" id="{82A8F175-34A9-435C-8884-757D687FCD61}"/>
                </a:ext>
              </a:extLst>
            </p:cNvPr>
            <p:cNvSpPr txBox="1"/>
            <p:nvPr/>
          </p:nvSpPr>
          <p:spPr>
            <a:xfrm>
              <a:off x="4472302" y="881216"/>
              <a:ext cx="593555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3" action="ppaction://hlinksldjump"/>
                </a:rPr>
                <a:t>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3" name="TextBox 110">
              <a:extLst>
                <a:ext uri="{FF2B5EF4-FFF2-40B4-BE49-F238E27FC236}">
                  <a16:creationId xmlns:a16="http://schemas.microsoft.com/office/drawing/2014/main" xmlns="" id="{70F186CC-0C06-45D0-A268-746ACB87D65C}"/>
                </a:ext>
              </a:extLst>
            </p:cNvPr>
            <p:cNvSpPr txBox="1"/>
            <p:nvPr/>
          </p:nvSpPr>
          <p:spPr>
            <a:xfrm rot="16200004">
              <a:off x="1955888" y="4271944"/>
              <a:ext cx="4197626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Tipologia instrumentelor de plata fara numerar</a:t>
              </a:r>
            </a:p>
          </p:txBody>
        </p:sp>
      </p:grpSp>
      <p:grpSp>
        <p:nvGrpSpPr>
          <p:cNvPr id="14" name="Group 108">
            <a:extLst>
              <a:ext uri="{FF2B5EF4-FFF2-40B4-BE49-F238E27FC236}">
                <a16:creationId xmlns:a16="http://schemas.microsoft.com/office/drawing/2014/main" xmlns="" id="{442FB7F7-084C-4CB5-9009-A50678C9278A}"/>
              </a:ext>
            </a:extLst>
          </p:cNvPr>
          <p:cNvGrpSpPr/>
          <p:nvPr/>
        </p:nvGrpSpPr>
        <p:grpSpPr>
          <a:xfrm>
            <a:off x="-7729359" y="0"/>
            <a:ext cx="12192006" cy="6978526"/>
            <a:chOff x="-7729359" y="0"/>
            <a:chExt cx="12192006" cy="6978526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xmlns="" id="{B39BEA9B-D7C0-475F-BE7B-F04D8168AD0F}"/>
                </a:ext>
              </a:extLst>
            </p:cNvPr>
            <p:cNvGrpSpPr/>
            <p:nvPr/>
          </p:nvGrpSpPr>
          <p:grpSpPr>
            <a:xfrm>
              <a:off x="-7729359" y="0"/>
              <a:ext cx="12192006" cy="6858000"/>
              <a:chOff x="-7729359" y="0"/>
              <a:chExt cx="12192006" cy="6858000"/>
            </a:xfrm>
          </p:grpSpPr>
          <p:sp>
            <p:nvSpPr>
              <p:cNvPr id="16" name="Rectangle: Top Corners Rounded 78">
                <a:extLst>
                  <a:ext uri="{FF2B5EF4-FFF2-40B4-BE49-F238E27FC236}">
                    <a16:creationId xmlns:a16="http://schemas.microsoft.com/office/drawing/2014/main" xmlns="" id="{1C68F236-2894-4763-A44F-41AE123CE533}"/>
                  </a:ext>
                </a:extLst>
              </p:cNvPr>
              <p:cNvSpPr/>
              <p:nvPr/>
            </p:nvSpPr>
            <p:spPr>
              <a:xfrm rot="5400013">
                <a:off x="3584247" y="1691777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: Single Corner Rounded 79">
                <a:extLst>
                  <a:ext uri="{FF2B5EF4-FFF2-40B4-BE49-F238E27FC236}">
                    <a16:creationId xmlns:a16="http://schemas.microsoft.com/office/drawing/2014/main" xmlns="" id="{CB595200-085F-410E-A164-FF86D5CAC6A9}"/>
                  </a:ext>
                </a:extLst>
              </p:cNvPr>
              <p:cNvSpPr/>
              <p:nvPr/>
            </p:nvSpPr>
            <p:spPr>
              <a:xfrm flipV="1">
                <a:off x="-772935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xmlns="" id="{2652E734-9283-443C-A7F6-150D5A53E099}"/>
                </a:ext>
              </a:extLst>
            </p:cNvPr>
            <p:cNvSpPr txBox="1"/>
            <p:nvPr/>
          </p:nvSpPr>
          <p:spPr>
            <a:xfrm>
              <a:off x="3568107" y="1757632"/>
              <a:ext cx="76272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4" action="ppaction://hlinksldjump"/>
                </a:rPr>
                <a:t>III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9" name="TextBox 107">
              <a:extLst>
                <a:ext uri="{FF2B5EF4-FFF2-40B4-BE49-F238E27FC236}">
                  <a16:creationId xmlns:a16="http://schemas.microsoft.com/office/drawing/2014/main" xmlns="" id="{120F8321-62A9-4DA6-834D-F3D45F352EFE}"/>
                </a:ext>
              </a:extLst>
            </p:cNvPr>
            <p:cNvSpPr txBox="1"/>
            <p:nvPr/>
          </p:nvSpPr>
          <p:spPr>
            <a:xfrm rot="16200004">
              <a:off x="1351585" y="4855336"/>
              <a:ext cx="353849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Transferul-credit(Ordin de plata)</a:t>
              </a: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xmlns="" id="{F0BE7171-BE37-41BD-9EC6-17F0D964DE65}"/>
              </a:ext>
            </a:extLst>
          </p:cNvPr>
          <p:cNvGrpSpPr/>
          <p:nvPr/>
        </p:nvGrpSpPr>
        <p:grpSpPr>
          <a:xfrm>
            <a:off x="-8623889" y="-84271"/>
            <a:ext cx="12189262" cy="6942271"/>
            <a:chOff x="-8623889" y="-84271"/>
            <a:chExt cx="12189262" cy="6942271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xmlns="" id="{36E8D93E-3A27-4F80-9813-6B8B7A5ECDFE}"/>
                </a:ext>
              </a:extLst>
            </p:cNvPr>
            <p:cNvGrpSpPr/>
            <p:nvPr/>
          </p:nvGrpSpPr>
          <p:grpSpPr>
            <a:xfrm>
              <a:off x="-8623889" y="0"/>
              <a:ext cx="12189262" cy="6858000"/>
              <a:chOff x="-8623889" y="0"/>
              <a:chExt cx="12189262" cy="6858000"/>
            </a:xfrm>
          </p:grpSpPr>
          <p:sp>
            <p:nvSpPr>
              <p:cNvPr id="22" name="Rectangle: Top Corners Rounded 81">
                <a:extLst>
                  <a:ext uri="{FF2B5EF4-FFF2-40B4-BE49-F238E27FC236}">
                    <a16:creationId xmlns:a16="http://schemas.microsoft.com/office/drawing/2014/main" xmlns="" id="{1C1D5A0F-DC17-4764-AD29-D5A6838E331D}"/>
                  </a:ext>
                </a:extLst>
              </p:cNvPr>
              <p:cNvSpPr/>
              <p:nvPr/>
            </p:nvSpPr>
            <p:spPr>
              <a:xfrm rot="5400013">
                <a:off x="2686973" y="2555099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Rectangle: Single Corner Rounded 82">
                <a:extLst>
                  <a:ext uri="{FF2B5EF4-FFF2-40B4-BE49-F238E27FC236}">
                    <a16:creationId xmlns:a16="http://schemas.microsoft.com/office/drawing/2014/main" xmlns="" id="{115B439D-2E63-42C3-9AC7-6F4EEBAFE128}"/>
                  </a:ext>
                </a:extLst>
              </p:cNvPr>
              <p:cNvSpPr/>
              <p:nvPr/>
            </p:nvSpPr>
            <p:spPr>
              <a:xfrm flipV="1">
                <a:off x="-862388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" name="TextBox 103">
              <a:extLst>
                <a:ext uri="{FF2B5EF4-FFF2-40B4-BE49-F238E27FC236}">
                  <a16:creationId xmlns:a16="http://schemas.microsoft.com/office/drawing/2014/main" xmlns="" id="{5E6565A6-1EE0-4AF5-8358-2AACF8359E6F}"/>
                </a:ext>
              </a:extLst>
            </p:cNvPr>
            <p:cNvSpPr txBox="1"/>
            <p:nvPr/>
          </p:nvSpPr>
          <p:spPr>
            <a:xfrm rot="16200004">
              <a:off x="432342" y="1344813"/>
              <a:ext cx="3566050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Debitarea Directa(Direct debit)</a:t>
              </a:r>
            </a:p>
          </p:txBody>
        </p: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EAA856F1-ABB0-4CBC-A13B-0DB9D684F6F3}"/>
                </a:ext>
              </a:extLst>
            </p:cNvPr>
            <p:cNvSpPr txBox="1"/>
            <p:nvPr/>
          </p:nvSpPr>
          <p:spPr>
            <a:xfrm>
              <a:off x="2665375" y="2620377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5" action="ppaction://hlinksldjump"/>
                </a:rPr>
                <a:t>IV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26" name="Group 102">
            <a:extLst>
              <a:ext uri="{FF2B5EF4-FFF2-40B4-BE49-F238E27FC236}">
                <a16:creationId xmlns:a16="http://schemas.microsoft.com/office/drawing/2014/main" xmlns="" id="{68058F8A-5C22-47D7-8891-9BBE707FD4DF}"/>
              </a:ext>
            </a:extLst>
          </p:cNvPr>
          <p:cNvGrpSpPr/>
          <p:nvPr/>
        </p:nvGrpSpPr>
        <p:grpSpPr>
          <a:xfrm>
            <a:off x="-9521162" y="-1"/>
            <a:ext cx="12192005" cy="6858001"/>
            <a:chOff x="-9521162" y="-1"/>
            <a:chExt cx="12192005" cy="6858001"/>
          </a:xfrm>
        </p:grpSpPr>
        <p:grpSp>
          <p:nvGrpSpPr>
            <p:cNvPr id="27" name="Group 83">
              <a:extLst>
                <a:ext uri="{FF2B5EF4-FFF2-40B4-BE49-F238E27FC236}">
                  <a16:creationId xmlns:a16="http://schemas.microsoft.com/office/drawing/2014/main" xmlns="" id="{21773AA2-9E97-47EF-95EE-D6DF5EF1D4DF}"/>
                </a:ext>
              </a:extLst>
            </p:cNvPr>
            <p:cNvGrpSpPr/>
            <p:nvPr/>
          </p:nvGrpSpPr>
          <p:grpSpPr>
            <a:xfrm>
              <a:off x="-9521162" y="0"/>
              <a:ext cx="12192005" cy="6858000"/>
              <a:chOff x="-9521162" y="0"/>
              <a:chExt cx="12192005" cy="6858000"/>
            </a:xfrm>
          </p:grpSpPr>
          <p:sp>
            <p:nvSpPr>
              <p:cNvPr id="28" name="Rectangle: Top Corners Rounded 84">
                <a:extLst>
                  <a:ext uri="{FF2B5EF4-FFF2-40B4-BE49-F238E27FC236}">
                    <a16:creationId xmlns:a16="http://schemas.microsoft.com/office/drawing/2014/main" xmlns="" id="{235DC288-6F0E-44E9-A928-8F74AA067C05}"/>
                  </a:ext>
                </a:extLst>
              </p:cNvPr>
              <p:cNvSpPr/>
              <p:nvPr/>
            </p:nvSpPr>
            <p:spPr>
              <a:xfrm rot="5400013">
                <a:off x="1792443" y="3375910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Rectangle: Single Corner Rounded 85">
                <a:extLst>
                  <a:ext uri="{FF2B5EF4-FFF2-40B4-BE49-F238E27FC236}">
                    <a16:creationId xmlns:a16="http://schemas.microsoft.com/office/drawing/2014/main" xmlns="" id="{E7F54BE9-D561-4FDD-BEFA-F0EDE8F35DC9}"/>
                  </a:ext>
                </a:extLst>
              </p:cNvPr>
              <p:cNvSpPr/>
              <p:nvPr/>
            </p:nvSpPr>
            <p:spPr>
              <a:xfrm flipV="1">
                <a:off x="-9521162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xmlns="" id="{09E8FFEF-0262-4C23-87E9-F5CD17F7FBEB}"/>
                </a:ext>
              </a:extLst>
            </p:cNvPr>
            <p:cNvSpPr txBox="1"/>
            <p:nvPr/>
          </p:nvSpPr>
          <p:spPr>
            <a:xfrm rot="16200004">
              <a:off x="-788344" y="1758441"/>
              <a:ext cx="4224765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Ordinul de plata(Standing order)</a:t>
              </a:r>
            </a:p>
          </p:txBody>
        </p:sp>
        <p:sp>
          <p:nvSpPr>
            <p:cNvPr id="31" name="TextBox 100">
              <a:extLst>
                <a:ext uri="{FF2B5EF4-FFF2-40B4-BE49-F238E27FC236}">
                  <a16:creationId xmlns:a16="http://schemas.microsoft.com/office/drawing/2014/main" xmlns="" id="{0DD67126-5407-46D4-A921-68051B173DAF}"/>
                </a:ext>
              </a:extLst>
            </p:cNvPr>
            <p:cNvSpPr txBox="1"/>
            <p:nvPr/>
          </p:nvSpPr>
          <p:spPr>
            <a:xfrm>
              <a:off x="1770836" y="3441179"/>
              <a:ext cx="4616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6" action="ppaction://hlinksldjump"/>
                </a:rPr>
                <a:t>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CDCBC77B-117F-4A0E-BA00-16F1AA64268C}"/>
              </a:ext>
            </a:extLst>
          </p:cNvPr>
          <p:cNvGrpSpPr/>
          <p:nvPr/>
        </p:nvGrpSpPr>
        <p:grpSpPr>
          <a:xfrm>
            <a:off x="-10423391" y="-2259"/>
            <a:ext cx="12192005" cy="6860259"/>
            <a:chOff x="-10423391" y="-2259"/>
            <a:chExt cx="12192005" cy="6860259"/>
          </a:xfrm>
        </p:grpSpPr>
        <p:grpSp>
          <p:nvGrpSpPr>
            <p:cNvPr id="33" name="Group 96">
              <a:extLst>
                <a:ext uri="{FF2B5EF4-FFF2-40B4-BE49-F238E27FC236}">
                  <a16:creationId xmlns:a16="http://schemas.microsoft.com/office/drawing/2014/main" xmlns="" id="{803E6BAC-3EC8-4C47-8E32-22A5BAE5F9F2}"/>
                </a:ext>
              </a:extLst>
            </p:cNvPr>
            <p:cNvGrpSpPr/>
            <p:nvPr/>
          </p:nvGrpSpPr>
          <p:grpSpPr>
            <a:xfrm>
              <a:off x="-10423391" y="-2259"/>
              <a:ext cx="12192005" cy="6860259"/>
              <a:chOff x="-10423391" y="-2259"/>
              <a:chExt cx="12192005" cy="6860259"/>
            </a:xfrm>
          </p:grpSpPr>
          <p:grpSp>
            <p:nvGrpSpPr>
              <p:cNvPr id="34" name="Group 86">
                <a:extLst>
                  <a:ext uri="{FF2B5EF4-FFF2-40B4-BE49-F238E27FC236}">
                    <a16:creationId xmlns:a16="http://schemas.microsoft.com/office/drawing/2014/main" xmlns="" id="{D85645D5-4C5C-4273-87D6-07C496E6DB19}"/>
                  </a:ext>
                </a:extLst>
              </p:cNvPr>
              <p:cNvGrpSpPr/>
              <p:nvPr/>
            </p:nvGrpSpPr>
            <p:grpSpPr>
              <a:xfrm>
                <a:off x="-10423391" y="0"/>
                <a:ext cx="12192005" cy="6858000"/>
                <a:chOff x="-10423391" y="0"/>
                <a:chExt cx="12192005" cy="6858000"/>
              </a:xfrm>
            </p:grpSpPr>
            <p:sp>
              <p:nvSpPr>
                <p:cNvPr id="35" name="Rectangle: Top Corners Rounded 87">
                  <a:extLst>
                    <a:ext uri="{FF2B5EF4-FFF2-40B4-BE49-F238E27FC236}">
                      <a16:creationId xmlns:a16="http://schemas.microsoft.com/office/drawing/2014/main" xmlns="" id="{04A7F2E2-3F03-48A3-8328-8F781788D1FC}"/>
                    </a:ext>
                  </a:extLst>
                </p:cNvPr>
                <p:cNvSpPr/>
                <p:nvPr/>
              </p:nvSpPr>
              <p:spPr>
                <a:xfrm rot="5400013">
                  <a:off x="890214" y="4232483"/>
                  <a:ext cx="856801" cy="899998"/>
                </a:xfrm>
                <a:custGeom>
                  <a:avLst>
                    <a:gd name="f9" fmla="val 27576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27576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: Single Corner Rounded 88">
                  <a:extLst>
                    <a:ext uri="{FF2B5EF4-FFF2-40B4-BE49-F238E27FC236}">
                      <a16:creationId xmlns:a16="http://schemas.microsoft.com/office/drawing/2014/main" xmlns="" id="{EAD7C59E-D6F3-42B1-ACB9-FCF1FD15A46D}"/>
                    </a:ext>
                  </a:extLst>
                </p:cNvPr>
                <p:cNvSpPr/>
                <p:nvPr/>
              </p:nvSpPr>
              <p:spPr>
                <a:xfrm flipV="1">
                  <a:off x="-10423391" y="0"/>
                  <a:ext cx="11291998" cy="6858000"/>
                </a:xfrm>
                <a:custGeom>
                  <a:avLst>
                    <a:gd name="f7" fmla="val 11250"/>
                  </a:avLst>
                  <a:gdLst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1250"/>
                    <a:gd name="f8" fmla="abs f3"/>
                    <a:gd name="f9" fmla="abs f4"/>
                    <a:gd name="f10" fmla="abs f5"/>
                    <a:gd name="f11" fmla="val f6"/>
                    <a:gd name="f12" fmla="val f7"/>
                    <a:gd name="f13" fmla="?: f8 f3 1"/>
                    <a:gd name="f14" fmla="?: f9 f4 1"/>
                    <a:gd name="f15" fmla="?: f10 f5 1"/>
                    <a:gd name="f16" fmla="*/ f13 1 21600"/>
                    <a:gd name="f17" fmla="*/ f14 1 21600"/>
                    <a:gd name="f18" fmla="*/ 21600 f13 1"/>
                    <a:gd name="f19" fmla="*/ 21600 f14 1"/>
                    <a:gd name="f20" fmla="min f17 f16"/>
                    <a:gd name="f21" fmla="*/ f18 1 f15"/>
                    <a:gd name="f22" fmla="*/ f19 1 f15"/>
                    <a:gd name="f23" fmla="val f21"/>
                    <a:gd name="f24" fmla="val f22"/>
                    <a:gd name="f25" fmla="*/ f11 f20 1"/>
                    <a:gd name="f26" fmla="+- f24 0 f11"/>
                    <a:gd name="f27" fmla="+- f23 0 f11"/>
                    <a:gd name="f28" fmla="*/ f24 f20 1"/>
                    <a:gd name="f29" fmla="*/ f23 f20 1"/>
                    <a:gd name="f30" fmla="min f27 f26"/>
                    <a:gd name="f31" fmla="*/ f30 f12 1"/>
                    <a:gd name="f32" fmla="*/ f31 1 100000"/>
                    <a:gd name="f33" fmla="+- f23 0 f32"/>
                    <a:gd name="f34" fmla="*/ f32 29289 1"/>
                    <a:gd name="f35" fmla="*/ f32 f20 1"/>
                    <a:gd name="f36" fmla="*/ f34 1 100000"/>
                    <a:gd name="f37" fmla="*/ f33 f20 1"/>
                    <a:gd name="f38" fmla="+- f23 0 f36"/>
                    <a:gd name="f39" fmla="*/ f38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5" t="f25" r="f39" b="f28"/>
                  <a:pathLst>
                    <a:path>
                      <a:moveTo>
                        <a:pt x="f25" y="f25"/>
                      </a:moveTo>
                      <a:lnTo>
                        <a:pt x="f37" y="f25"/>
                      </a:lnTo>
                      <a:arcTo wR="f35" hR="f35" stAng="f2" swAng="f1"/>
                      <a:lnTo>
                        <a:pt x="f29" y="f28"/>
                      </a:lnTo>
                      <a:lnTo>
                        <a:pt x="f25" y="f28"/>
                      </a:lnTo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7" name="TextBox 95">
                <a:extLst>
                  <a:ext uri="{FF2B5EF4-FFF2-40B4-BE49-F238E27FC236}">
                    <a16:creationId xmlns:a16="http://schemas.microsoft.com/office/drawing/2014/main" xmlns="" id="{C7CA90BE-BBAE-475D-9FD0-6363736C232E}"/>
                  </a:ext>
                </a:extLst>
              </p:cNvPr>
              <p:cNvSpPr txBox="1"/>
              <p:nvPr/>
            </p:nvSpPr>
            <p:spPr>
              <a:xfrm rot="16200004">
                <a:off x="-2066727" y="2171197"/>
                <a:ext cx="5054794" cy="7078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Algerian" pitchFamily="82"/>
                  </a:rPr>
                  <a:t>Instrumente de plata in format electronic</a:t>
                </a:r>
              </a:p>
            </p:txBody>
          </p:sp>
        </p:grpSp>
        <p:sp>
          <p:nvSpPr>
            <p:cNvPr id="38" name="TextBox 97">
              <a:extLst>
                <a:ext uri="{FF2B5EF4-FFF2-40B4-BE49-F238E27FC236}">
                  <a16:creationId xmlns:a16="http://schemas.microsoft.com/office/drawing/2014/main" xmlns="" id="{574E19BE-6080-4AF8-A7F7-AB56919A4632}"/>
                </a:ext>
              </a:extLst>
            </p:cNvPr>
            <p:cNvSpPr txBox="1"/>
            <p:nvPr/>
          </p:nvSpPr>
          <p:spPr>
            <a:xfrm>
              <a:off x="868606" y="4283104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7" action="ppaction://hlinksldjump"/>
                </a:rPr>
                <a:t>VI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9" name="Group 116">
            <a:extLst>
              <a:ext uri="{FF2B5EF4-FFF2-40B4-BE49-F238E27FC236}">
                <a16:creationId xmlns:a16="http://schemas.microsoft.com/office/drawing/2014/main" xmlns="" id="{8B0F6F10-4338-4DAF-87C4-BE0B057FA0BB}"/>
              </a:ext>
            </a:extLst>
          </p:cNvPr>
          <p:cNvGrpSpPr/>
          <p:nvPr/>
        </p:nvGrpSpPr>
        <p:grpSpPr>
          <a:xfrm>
            <a:off x="-11321158" y="0"/>
            <a:ext cx="12216063" cy="6858000"/>
            <a:chOff x="-11321158" y="0"/>
            <a:chExt cx="12216063" cy="6858000"/>
          </a:xfrm>
        </p:grpSpPr>
        <p:grpSp>
          <p:nvGrpSpPr>
            <p:cNvPr id="40" name="Group 89">
              <a:extLst>
                <a:ext uri="{FF2B5EF4-FFF2-40B4-BE49-F238E27FC236}">
                  <a16:creationId xmlns:a16="http://schemas.microsoft.com/office/drawing/2014/main" xmlns="" id="{D5D8B320-DBE0-4283-8316-372344C44553}"/>
                </a:ext>
              </a:extLst>
            </p:cNvPr>
            <p:cNvGrpSpPr/>
            <p:nvPr/>
          </p:nvGrpSpPr>
          <p:grpSpPr>
            <a:xfrm>
              <a:off x="-11321158" y="0"/>
              <a:ext cx="12192005" cy="6858000"/>
              <a:chOff x="-11321158" y="0"/>
              <a:chExt cx="12192005" cy="6858000"/>
            </a:xfrm>
          </p:grpSpPr>
          <p:sp>
            <p:nvSpPr>
              <p:cNvPr id="41" name="Rectangle: Top Corners Rounded 90">
                <a:extLst>
                  <a:ext uri="{FF2B5EF4-FFF2-40B4-BE49-F238E27FC236}">
                    <a16:creationId xmlns:a16="http://schemas.microsoft.com/office/drawing/2014/main" xmlns="" id="{E3BD0287-EA23-42B6-9E18-237B9394E567}"/>
                  </a:ext>
                </a:extLst>
              </p:cNvPr>
              <p:cNvSpPr/>
              <p:nvPr/>
            </p:nvSpPr>
            <p:spPr>
              <a:xfrm rot="5400013">
                <a:off x="-7553" y="5059805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: Single Corner Rounded 91">
                <a:extLst>
                  <a:ext uri="{FF2B5EF4-FFF2-40B4-BE49-F238E27FC236}">
                    <a16:creationId xmlns:a16="http://schemas.microsoft.com/office/drawing/2014/main" xmlns="" id="{45631091-DE4B-44FA-A723-7E8D797E2149}"/>
                  </a:ext>
                </a:extLst>
              </p:cNvPr>
              <p:cNvSpPr/>
              <p:nvPr/>
            </p:nvSpPr>
            <p:spPr>
              <a:xfrm flipV="1">
                <a:off x="-11321158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3" name="TextBox 115">
              <a:extLst>
                <a:ext uri="{FF2B5EF4-FFF2-40B4-BE49-F238E27FC236}">
                  <a16:creationId xmlns:a16="http://schemas.microsoft.com/office/drawing/2014/main" xmlns="" id="{D469FA4B-5BB8-40E1-B1EC-6588217A5880}"/>
                </a:ext>
              </a:extLst>
            </p:cNvPr>
            <p:cNvSpPr txBox="1"/>
            <p:nvPr/>
          </p:nvSpPr>
          <p:spPr>
            <a:xfrm>
              <a:off x="-19495" y="5126592"/>
              <a:ext cx="91440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8" action="ppaction://hlinksldjump"/>
                </a:rPr>
                <a:t>VII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8166018-7870-4BF7-AD43-C785D7461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97325" l="10000" r="90000">
                        <a14:foregroundMark x1="50000" y1="16255" x2="50000" y2="3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2813" y="1887454"/>
            <a:ext cx="4089839" cy="24845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649E56E-C0CA-4033-A485-B0D9B0FB80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97325" l="10000" r="90000">
                        <a14:foregroundMark x1="50000" y1="16255" x2="50000" y2="3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9195" y="1887454"/>
            <a:ext cx="4089839" cy="2484577"/>
          </a:xfrm>
          <a:prstGeom prst="rect">
            <a:avLst/>
          </a:prstGeom>
        </p:spPr>
      </p:pic>
      <p:pic>
        <p:nvPicPr>
          <p:cNvPr id="51" name="Picture 2" descr="Image result for bank vector png">
            <a:extLst>
              <a:ext uri="{FF2B5EF4-FFF2-40B4-BE49-F238E27FC236}">
                <a16:creationId xmlns:a16="http://schemas.microsoft.com/office/drawing/2014/main" xmlns="" id="{89B326E7-2D2C-470F-8F23-40FFA2B7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02" y="2284972"/>
            <a:ext cx="1689542" cy="16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bank vector png">
            <a:extLst>
              <a:ext uri="{FF2B5EF4-FFF2-40B4-BE49-F238E27FC236}">
                <a16:creationId xmlns:a16="http://schemas.microsoft.com/office/drawing/2014/main" xmlns="" id="{54FA3217-D4C8-49B1-9044-D01076BF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9" y="2284972"/>
            <a:ext cx="1689542" cy="16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xmlns="" id="{29D34A42-57CA-4E5F-9874-028A902A003B}"/>
              </a:ext>
            </a:extLst>
          </p:cNvPr>
          <p:cNvSpPr/>
          <p:nvPr/>
        </p:nvSpPr>
        <p:spPr>
          <a:xfrm>
            <a:off x="2280269" y="2837655"/>
            <a:ext cx="1193533" cy="8083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xmlns="" id="{D03EDF34-3814-4B67-A9AB-A1A59B98518F}"/>
              </a:ext>
            </a:extLst>
          </p:cNvPr>
          <p:cNvSpPr/>
          <p:nvPr/>
        </p:nvSpPr>
        <p:spPr>
          <a:xfrm>
            <a:off x="5176576" y="2837654"/>
            <a:ext cx="1193533" cy="8083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xmlns="" id="{71D08585-1362-4502-96CD-BA3F1866A07E}"/>
              </a:ext>
            </a:extLst>
          </p:cNvPr>
          <p:cNvSpPr/>
          <p:nvPr/>
        </p:nvSpPr>
        <p:spPr>
          <a:xfrm>
            <a:off x="8059651" y="2862963"/>
            <a:ext cx="1193533" cy="8083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FADC39C-5375-4E2D-97C1-1884D31824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3111" y1="76444" x2="63111" y2="76444"/>
                        <a14:foregroundMark x1="62222" y1="88444" x2="62222" y2="88444"/>
                        <a14:foregroundMark x1="55111" y1="42667" x2="55111" y2="42667"/>
                        <a14:foregroundMark x1="67556" y1="48444" x2="67556" y2="48444"/>
                        <a14:foregroundMark x1="31111" y1="28000" x2="31111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9776" y="2284972"/>
            <a:ext cx="624876" cy="6248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7EC5BD8-3958-45AD-AF36-AD9BCAAC87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3111" y1="76444" x2="63111" y2="76444"/>
                        <a14:foregroundMark x1="62222" y1="88444" x2="62222" y2="88444"/>
                        <a14:foregroundMark x1="55111" y1="42667" x2="55111" y2="42667"/>
                        <a14:foregroundMark x1="67556" y1="48444" x2="67556" y2="48444"/>
                        <a14:foregroundMark x1="31111" y1="28000" x2="31111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2483" y="2284972"/>
            <a:ext cx="624876" cy="624876"/>
          </a:xfrm>
          <a:prstGeom prst="rect">
            <a:avLst/>
          </a:prstGeom>
        </p:spPr>
      </p:pic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xmlns="" id="{E0B81EBA-79B0-4760-94B0-4F086B6B84CC}"/>
              </a:ext>
            </a:extLst>
          </p:cNvPr>
          <p:cNvSpPr/>
          <p:nvPr/>
        </p:nvSpPr>
        <p:spPr>
          <a:xfrm rot="10800000" flipH="1">
            <a:off x="1435498" y="5322231"/>
            <a:ext cx="1689542" cy="716120"/>
          </a:xfrm>
          <a:prstGeom prst="wedgeRectCallout">
            <a:avLst>
              <a:gd name="adj1" fmla="val -45322"/>
              <a:gd name="adj2" fmla="val 1691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xmlns="" id="{294E0674-697C-4EC2-92BA-CCCF6C71228D}"/>
              </a:ext>
            </a:extLst>
          </p:cNvPr>
          <p:cNvSpPr/>
          <p:nvPr/>
        </p:nvSpPr>
        <p:spPr>
          <a:xfrm rot="10800000" flipH="1" flipV="1">
            <a:off x="2629031" y="1093752"/>
            <a:ext cx="1689542" cy="716120"/>
          </a:xfrm>
          <a:prstGeom prst="wedgeRectCallout">
            <a:avLst>
              <a:gd name="adj1" fmla="val -45322"/>
              <a:gd name="adj2" fmla="val 19361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xmlns="" id="{753681E9-E013-4093-B856-427F46EA00B4}"/>
              </a:ext>
            </a:extLst>
          </p:cNvPr>
          <p:cNvSpPr/>
          <p:nvPr/>
        </p:nvSpPr>
        <p:spPr>
          <a:xfrm rot="10800000" flipH="1">
            <a:off x="4083800" y="4939871"/>
            <a:ext cx="1689542" cy="716120"/>
          </a:xfrm>
          <a:prstGeom prst="wedgeRectCallout">
            <a:avLst>
              <a:gd name="adj1" fmla="val -48148"/>
              <a:gd name="adj2" fmla="val 1780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Speech Bubble: Rectangle 60">
            <a:extLst>
              <a:ext uri="{FF2B5EF4-FFF2-40B4-BE49-F238E27FC236}">
                <a16:creationId xmlns:a16="http://schemas.microsoft.com/office/drawing/2014/main" xmlns="" id="{CD71DB11-4D90-4EFD-BDEA-A5FC479D6005}"/>
              </a:ext>
            </a:extLst>
          </p:cNvPr>
          <p:cNvSpPr/>
          <p:nvPr/>
        </p:nvSpPr>
        <p:spPr>
          <a:xfrm rot="10800000" flipH="1">
            <a:off x="5176576" y="1093752"/>
            <a:ext cx="1623205" cy="716120"/>
          </a:xfrm>
          <a:prstGeom prst="wedgeRectCallout">
            <a:avLst>
              <a:gd name="adj1" fmla="val 3372"/>
              <a:gd name="adj2" fmla="val -1708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Speech Bubble: Rectangle 61">
            <a:extLst>
              <a:ext uri="{FF2B5EF4-FFF2-40B4-BE49-F238E27FC236}">
                <a16:creationId xmlns:a16="http://schemas.microsoft.com/office/drawing/2014/main" xmlns="" id="{CB4B94FF-C10F-423E-8DA2-3ECB9D2DC6DE}"/>
              </a:ext>
            </a:extLst>
          </p:cNvPr>
          <p:cNvSpPr/>
          <p:nvPr/>
        </p:nvSpPr>
        <p:spPr>
          <a:xfrm rot="10800000" flipH="1">
            <a:off x="5824653" y="4951462"/>
            <a:ext cx="1689542" cy="716120"/>
          </a:xfrm>
          <a:prstGeom prst="wedgeRectCallout">
            <a:avLst>
              <a:gd name="adj1" fmla="val 52636"/>
              <a:gd name="adj2" fmla="val 18027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xmlns="" id="{D383382A-6ED9-4D3F-80AC-AE33C333F6B9}"/>
              </a:ext>
            </a:extLst>
          </p:cNvPr>
          <p:cNvSpPr/>
          <p:nvPr/>
        </p:nvSpPr>
        <p:spPr>
          <a:xfrm rot="10800000">
            <a:off x="8472953" y="5322231"/>
            <a:ext cx="1689542" cy="716120"/>
          </a:xfrm>
          <a:prstGeom prst="wedgeRectCallout">
            <a:avLst>
              <a:gd name="adj1" fmla="val -45322"/>
              <a:gd name="adj2" fmla="val 1691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xmlns="" id="{7F56791D-DA91-45F1-B2EA-F293DBA3B5C2}"/>
              </a:ext>
            </a:extLst>
          </p:cNvPr>
          <p:cNvSpPr/>
          <p:nvPr/>
        </p:nvSpPr>
        <p:spPr>
          <a:xfrm rot="10800000" flipV="1">
            <a:off x="7882588" y="1121193"/>
            <a:ext cx="1689542" cy="716120"/>
          </a:xfrm>
          <a:prstGeom prst="wedgeRectCallout">
            <a:avLst>
              <a:gd name="adj1" fmla="val -15181"/>
              <a:gd name="adj2" fmla="val 1758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092A2E7-8594-40EE-8B04-BD04F4861972}"/>
              </a:ext>
            </a:extLst>
          </p:cNvPr>
          <p:cNvSpPr txBox="1"/>
          <p:nvPr/>
        </p:nvSpPr>
        <p:spPr>
          <a:xfrm>
            <a:off x="2662115" y="1151468"/>
            <a:ext cx="1623205" cy="3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Ordin</a:t>
            </a:r>
            <a:r>
              <a:rPr lang="en-GB" sz="2000" dirty="0">
                <a:solidFill>
                  <a:srgbClr val="FFF7AA"/>
                </a:solidFill>
                <a:latin typeface="Baskerville Old Face" panose="02020602080505020303" pitchFamily="18" charset="0"/>
              </a:rPr>
              <a:t> de Plata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C9F60E6-FBE1-4783-8E21-F7BE87B4B347}"/>
              </a:ext>
            </a:extLst>
          </p:cNvPr>
          <p:cNvSpPr/>
          <p:nvPr/>
        </p:nvSpPr>
        <p:spPr>
          <a:xfrm>
            <a:off x="1656252" y="4014472"/>
            <a:ext cx="8270065" cy="1569660"/>
          </a:xfrm>
          <a:prstGeom prst="rect">
            <a:avLst/>
          </a:prstGeom>
          <a:solidFill>
            <a:srgbClr val="FFF7A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Ordinul</a:t>
            </a:r>
            <a:r>
              <a:rPr lang="en-GB" sz="24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b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este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modalitatea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efectuare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a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unei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plăti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/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încasări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constând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din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transmiterea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unei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sume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bani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la </a:t>
            </a:r>
            <a:r>
              <a:rPr lang="en-GB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persona</a:t>
            </a:r>
            <a:r>
              <a:rPr lang="ro-RO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(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fizică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/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juridică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) care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efectuează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către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persoană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care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primește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suma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respectivă</a:t>
            </a:r>
            <a:endParaRPr lang="en-GB" sz="24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382B7C8-04B5-4D8B-88DC-FA03E396C262}"/>
              </a:ext>
            </a:extLst>
          </p:cNvPr>
          <p:cNvSpPr txBox="1"/>
          <p:nvPr/>
        </p:nvSpPr>
        <p:spPr>
          <a:xfrm>
            <a:off x="5199776" y="1105817"/>
            <a:ext cx="1689542" cy="66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7AA"/>
                </a:solidFill>
                <a:latin typeface="Baskerville Old Face" panose="02020602080505020303" pitchFamily="18" charset="0"/>
              </a:rPr>
              <a:t>Transfer de </a:t>
            </a:r>
            <a:r>
              <a:rPr lang="en-GB" sz="2000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fonduri</a:t>
            </a:r>
            <a:endParaRPr lang="en-GB" sz="2000" dirty="0">
              <a:solidFill>
                <a:srgbClr val="FFF7A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62C824F-FC27-48CE-AEF9-4C5F20F87F3E}"/>
              </a:ext>
            </a:extLst>
          </p:cNvPr>
          <p:cNvSpPr txBox="1"/>
          <p:nvPr/>
        </p:nvSpPr>
        <p:spPr>
          <a:xfrm>
            <a:off x="7873961" y="1121193"/>
            <a:ext cx="1689542" cy="66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Platirea</a:t>
            </a:r>
            <a:r>
              <a:rPr lang="en-GB" sz="2000" dirty="0">
                <a:solidFill>
                  <a:srgbClr val="FFF7AA"/>
                </a:solidFill>
                <a:latin typeface="Baskerville Old Face" panose="02020602080505020303" pitchFamily="18" charset="0"/>
              </a:rPr>
              <a:t> </a:t>
            </a:r>
            <a:r>
              <a:rPr lang="en-GB" sz="2000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Beneficiarului</a:t>
            </a:r>
            <a:endParaRPr lang="en-GB" sz="2000" dirty="0">
              <a:solidFill>
                <a:srgbClr val="FFF7A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9D74144-E7DD-432C-9322-D992677F9DE4}"/>
              </a:ext>
            </a:extLst>
          </p:cNvPr>
          <p:cNvSpPr txBox="1"/>
          <p:nvPr/>
        </p:nvSpPr>
        <p:spPr>
          <a:xfrm>
            <a:off x="8709129" y="5479573"/>
            <a:ext cx="1217188" cy="3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Beneficiar</a:t>
            </a:r>
            <a:endParaRPr lang="en-GB" sz="2000" dirty="0">
              <a:solidFill>
                <a:srgbClr val="FFF7A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8F1B055-9E70-49FB-BA00-7E536A5CEC2C}"/>
              </a:ext>
            </a:extLst>
          </p:cNvPr>
          <p:cNvSpPr txBox="1"/>
          <p:nvPr/>
        </p:nvSpPr>
        <p:spPr>
          <a:xfrm>
            <a:off x="1784413" y="5479573"/>
            <a:ext cx="991713" cy="3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Platitor</a:t>
            </a:r>
            <a:endParaRPr lang="en-GB" sz="2000" dirty="0">
              <a:solidFill>
                <a:srgbClr val="FFF7A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9042E0D-37BD-4622-AD5D-29169E4F74CF}"/>
              </a:ext>
            </a:extLst>
          </p:cNvPr>
          <p:cNvSpPr txBox="1"/>
          <p:nvPr/>
        </p:nvSpPr>
        <p:spPr>
          <a:xfrm>
            <a:off x="4285404" y="4951462"/>
            <a:ext cx="1362639" cy="66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7AA"/>
                </a:solidFill>
                <a:latin typeface="Baskerville Old Face" panose="02020602080505020303" pitchFamily="18" charset="0"/>
              </a:rPr>
              <a:t>Banca </a:t>
            </a:r>
            <a:r>
              <a:rPr lang="en-GB" sz="2000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initiatoare</a:t>
            </a:r>
            <a:endParaRPr lang="en-GB" sz="2000" dirty="0">
              <a:solidFill>
                <a:srgbClr val="FFF7A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9B34CA5-ADC4-458B-9FB8-296A1B90AD27}"/>
              </a:ext>
            </a:extLst>
          </p:cNvPr>
          <p:cNvSpPr txBox="1"/>
          <p:nvPr/>
        </p:nvSpPr>
        <p:spPr>
          <a:xfrm>
            <a:off x="5974948" y="5002296"/>
            <a:ext cx="1539247" cy="66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7AA"/>
                </a:solidFill>
                <a:latin typeface="Baskerville Old Face" panose="02020602080505020303" pitchFamily="18" charset="0"/>
              </a:rPr>
              <a:t>Banca </a:t>
            </a:r>
            <a:r>
              <a:rPr lang="en-GB" sz="2000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destinatara</a:t>
            </a:r>
            <a:endParaRPr lang="en-GB" sz="2000" dirty="0">
              <a:solidFill>
                <a:srgbClr val="FFF7A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0F6FEF1-6F57-4AD6-812D-99D4BF7FBFB1}"/>
              </a:ext>
            </a:extLst>
          </p:cNvPr>
          <p:cNvSpPr/>
          <p:nvPr/>
        </p:nvSpPr>
        <p:spPr>
          <a:xfrm>
            <a:off x="1264509" y="616926"/>
            <a:ext cx="9209196" cy="830997"/>
          </a:xfrm>
          <a:prstGeom prst="rect">
            <a:avLst/>
          </a:prstGeom>
          <a:solidFill>
            <a:srgbClr val="FFF7AA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poate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fi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definită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ca o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acțiune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inițiată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un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plătitor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cu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scopul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a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retrage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fonduri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pentru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a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un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beneficiar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EC98944-B556-461F-BB9A-FC10D802243F}"/>
              </a:ext>
            </a:extLst>
          </p:cNvPr>
          <p:cNvSpPr/>
          <p:nvPr/>
        </p:nvSpPr>
        <p:spPr>
          <a:xfrm>
            <a:off x="1264509" y="1558750"/>
            <a:ext cx="9209196" cy="830997"/>
          </a:xfrm>
          <a:prstGeom prst="rect">
            <a:avLst/>
          </a:prstGeom>
          <a:solidFill>
            <a:srgbClr val="FFF7A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Plătitorul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este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acea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parte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dintr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-o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tranzacție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care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transferă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fondurile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Beneficiarul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este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destinatarul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final al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fondurilor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75DCFFE-20DC-4861-AE1F-6CED9CC189A5}"/>
              </a:ext>
            </a:extLst>
          </p:cNvPr>
          <p:cNvSpPr/>
          <p:nvPr/>
        </p:nvSpPr>
        <p:spPr>
          <a:xfrm>
            <a:off x="1437321" y="2639005"/>
            <a:ext cx="8838355" cy="1200329"/>
          </a:xfrm>
          <a:prstGeom prst="rect">
            <a:avLst/>
          </a:prstGeom>
          <a:solidFill>
            <a:srgbClr val="FFF7A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Instrumentele</a:t>
            </a:r>
            <a:r>
              <a:rPr lang="en-GB" sz="2400" b="1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b="1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reprezintă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un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dispozitiv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și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/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sau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un set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proceduri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convenite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între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un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plătitor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și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un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beneficiar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folosit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către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utilizatorul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serviciilor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pentru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a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iniția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un </a:t>
            </a: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Ordin</a:t>
            </a:r>
            <a:r>
              <a:rPr lang="en-GB" sz="2400" b="1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003BB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859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6 1.48148E-6 L -0.07435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7 0 L -0.1455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875E-6 0 L -0.22071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3.7037E-6 L -0.29258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0 L -0.3664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7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2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7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7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4 0 L -3.95833E-6 0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14 -0.00023 L 8.33333E-7 1.48148E-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32 -0.00903 L 4.375E-6 1.85185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231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00602 L -1.10589E-17 -7.40741E-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39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31 -0.00023 L 1.47994E-17 1.48148E-6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5 1.48148E-6 L 2.70833E-6 1.48148E-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5" grpId="1"/>
      <p:bldP spid="77" grpId="0" animBg="1"/>
      <p:bldP spid="77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7DBC6AFA-7240-4083-B678-195D15F7B2A9}"/>
              </a:ext>
            </a:extLst>
          </p:cNvPr>
          <p:cNvGrpSpPr/>
          <p:nvPr/>
        </p:nvGrpSpPr>
        <p:grpSpPr>
          <a:xfrm>
            <a:off x="-5923894" y="0"/>
            <a:ext cx="12192005" cy="6858000"/>
            <a:chOff x="-5923894" y="0"/>
            <a:chExt cx="12192005" cy="6858000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9980BD18-6EEE-4F51-9FCB-E5FCE819414D}"/>
                </a:ext>
              </a:extLst>
            </p:cNvPr>
            <p:cNvGrpSpPr/>
            <p:nvPr/>
          </p:nvGrpSpPr>
          <p:grpSpPr>
            <a:xfrm>
              <a:off x="-5923894" y="0"/>
              <a:ext cx="12192005" cy="6858000"/>
              <a:chOff x="-5923894" y="0"/>
              <a:chExt cx="12192005" cy="6858000"/>
            </a:xfrm>
          </p:grpSpPr>
          <p:sp>
            <p:nvSpPr>
              <p:cNvPr id="4" name="Rectangle: Top Corners Rounded 2">
                <a:extLst>
                  <a:ext uri="{FF2B5EF4-FFF2-40B4-BE49-F238E27FC236}">
                    <a16:creationId xmlns:a16="http://schemas.microsoft.com/office/drawing/2014/main" xmlns="" id="{22524976-8336-4C07-A7DE-DFD625CCF943}"/>
                  </a:ext>
                </a:extLst>
              </p:cNvPr>
              <p:cNvSpPr/>
              <p:nvPr/>
            </p:nvSpPr>
            <p:spPr>
              <a:xfrm rot="5400013">
                <a:off x="5389711" y="-21598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" name="Rectangle: Single Corner Rounded 52">
                <a:extLst>
                  <a:ext uri="{FF2B5EF4-FFF2-40B4-BE49-F238E27FC236}">
                    <a16:creationId xmlns:a16="http://schemas.microsoft.com/office/drawing/2014/main" xmlns="" id="{DE5F4DB1-AF17-47BA-B904-CEA81F269F2B}"/>
                  </a:ext>
                </a:extLst>
              </p:cNvPr>
              <p:cNvSpPr/>
              <p:nvPr/>
            </p:nvSpPr>
            <p:spPr>
              <a:xfrm flipV="1">
                <a:off x="-5923894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" name="TextBox 112">
              <a:extLst>
                <a:ext uri="{FF2B5EF4-FFF2-40B4-BE49-F238E27FC236}">
                  <a16:creationId xmlns:a16="http://schemas.microsoft.com/office/drawing/2014/main" xmlns="" id="{BE21B07A-4E12-41EE-A9F7-B2A80FA9F39E}"/>
                </a:ext>
              </a:extLst>
            </p:cNvPr>
            <p:cNvSpPr txBox="1"/>
            <p:nvPr/>
          </p:nvSpPr>
          <p:spPr>
            <a:xfrm>
              <a:off x="5375675" y="49057"/>
              <a:ext cx="830997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2" action="ppaction://hlinksldjump"/>
                </a:rPr>
                <a:t>I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xmlns="" id="{06AA5C86-1A55-44AA-A139-6FD3DF113383}"/>
                </a:ext>
              </a:extLst>
            </p:cNvPr>
            <p:cNvSpPr txBox="1"/>
            <p:nvPr/>
          </p:nvSpPr>
          <p:spPr>
            <a:xfrm rot="16200004">
              <a:off x="3474628" y="3625834"/>
              <a:ext cx="27823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Concepte generale</a:t>
              </a:r>
            </a:p>
          </p:txBody>
        </p:sp>
      </p:grpSp>
      <p:grpSp>
        <p:nvGrpSpPr>
          <p:cNvPr id="8" name="Group 111">
            <a:extLst>
              <a:ext uri="{FF2B5EF4-FFF2-40B4-BE49-F238E27FC236}">
                <a16:creationId xmlns:a16="http://schemas.microsoft.com/office/drawing/2014/main" xmlns="" id="{9B907901-CA7C-4242-876E-00BE4AE1DD38}"/>
              </a:ext>
            </a:extLst>
          </p:cNvPr>
          <p:cNvGrpSpPr/>
          <p:nvPr/>
        </p:nvGrpSpPr>
        <p:grpSpPr>
          <a:xfrm>
            <a:off x="-6829360" y="0"/>
            <a:ext cx="12192005" cy="6858000"/>
            <a:chOff x="-6829360" y="0"/>
            <a:chExt cx="12192005" cy="6858000"/>
          </a:xfrm>
        </p:grpSpPr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xmlns="" id="{66D33379-8C86-48AC-81FC-DC32874F4DAD}"/>
                </a:ext>
              </a:extLst>
            </p:cNvPr>
            <p:cNvGrpSpPr/>
            <p:nvPr/>
          </p:nvGrpSpPr>
          <p:grpSpPr>
            <a:xfrm>
              <a:off x="-6829360" y="0"/>
              <a:ext cx="12192005" cy="6858000"/>
              <a:chOff x="-6829360" y="0"/>
              <a:chExt cx="12192005" cy="6858000"/>
            </a:xfrm>
          </p:grpSpPr>
          <p:sp>
            <p:nvSpPr>
              <p:cNvPr id="10" name="Rectangle: Top Corners Rounded 75">
                <a:extLst>
                  <a:ext uri="{FF2B5EF4-FFF2-40B4-BE49-F238E27FC236}">
                    <a16:creationId xmlns:a16="http://schemas.microsoft.com/office/drawing/2014/main" xmlns="" id="{2AA194E5-D128-418D-BD78-112B0676488F}"/>
                  </a:ext>
                </a:extLst>
              </p:cNvPr>
              <p:cNvSpPr/>
              <p:nvPr/>
            </p:nvSpPr>
            <p:spPr>
              <a:xfrm rot="5400013">
                <a:off x="4484245" y="835204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: Single Corner Rounded 76">
                <a:extLst>
                  <a:ext uri="{FF2B5EF4-FFF2-40B4-BE49-F238E27FC236}">
                    <a16:creationId xmlns:a16="http://schemas.microsoft.com/office/drawing/2014/main" xmlns="" id="{84F3362A-028B-4C9D-ABD4-94CF44FE998C}"/>
                  </a:ext>
                </a:extLst>
              </p:cNvPr>
              <p:cNvSpPr/>
              <p:nvPr/>
            </p:nvSpPr>
            <p:spPr>
              <a:xfrm flipV="1">
                <a:off x="-682936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2" name="TextBox 109">
              <a:extLst>
                <a:ext uri="{FF2B5EF4-FFF2-40B4-BE49-F238E27FC236}">
                  <a16:creationId xmlns:a16="http://schemas.microsoft.com/office/drawing/2014/main" xmlns="" id="{4EA12BFB-644A-4501-801D-D3378B15062B}"/>
                </a:ext>
              </a:extLst>
            </p:cNvPr>
            <p:cNvSpPr txBox="1"/>
            <p:nvPr/>
          </p:nvSpPr>
          <p:spPr>
            <a:xfrm>
              <a:off x="4472302" y="881216"/>
              <a:ext cx="593555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3" action="ppaction://hlinksldjump"/>
                </a:rPr>
                <a:t>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3" name="TextBox 110">
              <a:extLst>
                <a:ext uri="{FF2B5EF4-FFF2-40B4-BE49-F238E27FC236}">
                  <a16:creationId xmlns:a16="http://schemas.microsoft.com/office/drawing/2014/main" xmlns="" id="{0817B3D0-D40D-46A1-9791-A1B176E95B93}"/>
                </a:ext>
              </a:extLst>
            </p:cNvPr>
            <p:cNvSpPr txBox="1"/>
            <p:nvPr/>
          </p:nvSpPr>
          <p:spPr>
            <a:xfrm rot="16200004">
              <a:off x="1955888" y="4271944"/>
              <a:ext cx="4197626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Tipologia</a:t>
              </a: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lgerian" pitchFamily="82"/>
                </a:rPr>
                <a:t> </a:t>
              </a: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instrumentelor</a:t>
              </a: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lgerian" pitchFamily="82"/>
                </a:rPr>
                <a:t> de </a:t>
              </a: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plata</a:t>
              </a: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lgerian" pitchFamily="82"/>
                </a:rPr>
                <a:t> </a:t>
              </a: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fara</a:t>
              </a: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lgerian" pitchFamily="82"/>
                </a:rPr>
                <a:t> </a:t>
              </a: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numerar</a:t>
              </a:r>
              <a:endPara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14" name="Group 108">
            <a:extLst>
              <a:ext uri="{FF2B5EF4-FFF2-40B4-BE49-F238E27FC236}">
                <a16:creationId xmlns:a16="http://schemas.microsoft.com/office/drawing/2014/main" xmlns="" id="{C0CFBD70-E220-429F-BAFC-8C78A7C12CE0}"/>
              </a:ext>
            </a:extLst>
          </p:cNvPr>
          <p:cNvGrpSpPr/>
          <p:nvPr/>
        </p:nvGrpSpPr>
        <p:grpSpPr>
          <a:xfrm>
            <a:off x="-7729359" y="0"/>
            <a:ext cx="12192006" cy="6978526"/>
            <a:chOff x="-7729359" y="0"/>
            <a:chExt cx="12192006" cy="6978526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xmlns="" id="{AF46C663-9711-4174-BA17-E29AA60C766C}"/>
                </a:ext>
              </a:extLst>
            </p:cNvPr>
            <p:cNvGrpSpPr/>
            <p:nvPr/>
          </p:nvGrpSpPr>
          <p:grpSpPr>
            <a:xfrm>
              <a:off x="-7729359" y="0"/>
              <a:ext cx="12192006" cy="6858000"/>
              <a:chOff x="-7729359" y="0"/>
              <a:chExt cx="12192006" cy="6858000"/>
            </a:xfrm>
          </p:grpSpPr>
          <p:sp>
            <p:nvSpPr>
              <p:cNvPr id="16" name="Rectangle: Top Corners Rounded 78">
                <a:extLst>
                  <a:ext uri="{FF2B5EF4-FFF2-40B4-BE49-F238E27FC236}">
                    <a16:creationId xmlns:a16="http://schemas.microsoft.com/office/drawing/2014/main" xmlns="" id="{D242A25B-13FC-47C1-87ED-69A1C7854113}"/>
                  </a:ext>
                </a:extLst>
              </p:cNvPr>
              <p:cNvSpPr/>
              <p:nvPr/>
            </p:nvSpPr>
            <p:spPr>
              <a:xfrm rot="5400013">
                <a:off x="3584247" y="1691777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: Single Corner Rounded 79">
                <a:extLst>
                  <a:ext uri="{FF2B5EF4-FFF2-40B4-BE49-F238E27FC236}">
                    <a16:creationId xmlns:a16="http://schemas.microsoft.com/office/drawing/2014/main" xmlns="" id="{3A4E28E7-A179-4673-9C8A-C914BA2C36CB}"/>
                  </a:ext>
                </a:extLst>
              </p:cNvPr>
              <p:cNvSpPr/>
              <p:nvPr/>
            </p:nvSpPr>
            <p:spPr>
              <a:xfrm flipV="1">
                <a:off x="-772935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xmlns="" id="{3B35AF95-E87B-4905-8296-CB910D839A22}"/>
                </a:ext>
              </a:extLst>
            </p:cNvPr>
            <p:cNvSpPr txBox="1"/>
            <p:nvPr/>
          </p:nvSpPr>
          <p:spPr>
            <a:xfrm>
              <a:off x="3568107" y="1757632"/>
              <a:ext cx="76272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4" action="ppaction://hlinksldjump"/>
                </a:rPr>
                <a:t>III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9" name="TextBox 107">
              <a:extLst>
                <a:ext uri="{FF2B5EF4-FFF2-40B4-BE49-F238E27FC236}">
                  <a16:creationId xmlns:a16="http://schemas.microsoft.com/office/drawing/2014/main" xmlns="" id="{DAC31560-3601-44F7-9F80-01E8F7D033D2}"/>
                </a:ext>
              </a:extLst>
            </p:cNvPr>
            <p:cNvSpPr txBox="1"/>
            <p:nvPr/>
          </p:nvSpPr>
          <p:spPr>
            <a:xfrm rot="16200004">
              <a:off x="1351585" y="4855336"/>
              <a:ext cx="353849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Transferul-credit(Ordin de plata)</a:t>
              </a: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xmlns="" id="{8F8B4044-916C-4C89-A8DA-F9A8E5D65F3E}"/>
              </a:ext>
            </a:extLst>
          </p:cNvPr>
          <p:cNvGrpSpPr/>
          <p:nvPr/>
        </p:nvGrpSpPr>
        <p:grpSpPr>
          <a:xfrm>
            <a:off x="-8623889" y="-84271"/>
            <a:ext cx="12189262" cy="6942271"/>
            <a:chOff x="-8623889" y="-84271"/>
            <a:chExt cx="12189262" cy="6942271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xmlns="" id="{7030BB54-36DF-4444-9769-8771AF24A2B7}"/>
                </a:ext>
              </a:extLst>
            </p:cNvPr>
            <p:cNvGrpSpPr/>
            <p:nvPr/>
          </p:nvGrpSpPr>
          <p:grpSpPr>
            <a:xfrm>
              <a:off x="-8623889" y="0"/>
              <a:ext cx="12189262" cy="6858000"/>
              <a:chOff x="-8623889" y="0"/>
              <a:chExt cx="12189262" cy="6858000"/>
            </a:xfrm>
          </p:grpSpPr>
          <p:sp>
            <p:nvSpPr>
              <p:cNvPr id="22" name="Rectangle: Top Corners Rounded 81">
                <a:extLst>
                  <a:ext uri="{FF2B5EF4-FFF2-40B4-BE49-F238E27FC236}">
                    <a16:creationId xmlns:a16="http://schemas.microsoft.com/office/drawing/2014/main" xmlns="" id="{D3D7B047-150C-46A4-A156-AC87687293B8}"/>
                  </a:ext>
                </a:extLst>
              </p:cNvPr>
              <p:cNvSpPr/>
              <p:nvPr/>
            </p:nvSpPr>
            <p:spPr>
              <a:xfrm rot="5400013">
                <a:off x="2686973" y="2555099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Rectangle: Single Corner Rounded 82">
                <a:extLst>
                  <a:ext uri="{FF2B5EF4-FFF2-40B4-BE49-F238E27FC236}">
                    <a16:creationId xmlns:a16="http://schemas.microsoft.com/office/drawing/2014/main" xmlns="" id="{BA4F7F5C-85A4-43A2-951D-4CCA321D8476}"/>
                  </a:ext>
                </a:extLst>
              </p:cNvPr>
              <p:cNvSpPr/>
              <p:nvPr/>
            </p:nvSpPr>
            <p:spPr>
              <a:xfrm flipV="1">
                <a:off x="-862388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" name="TextBox 103">
              <a:extLst>
                <a:ext uri="{FF2B5EF4-FFF2-40B4-BE49-F238E27FC236}">
                  <a16:creationId xmlns:a16="http://schemas.microsoft.com/office/drawing/2014/main" xmlns="" id="{441339F3-5658-4C39-9754-F93DE7B52A20}"/>
                </a:ext>
              </a:extLst>
            </p:cNvPr>
            <p:cNvSpPr txBox="1"/>
            <p:nvPr/>
          </p:nvSpPr>
          <p:spPr>
            <a:xfrm rot="16200004">
              <a:off x="432342" y="1344813"/>
              <a:ext cx="3566050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Debitarea Directa(Direct debit)</a:t>
              </a:r>
            </a:p>
          </p:txBody>
        </p: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B89B4FB0-66A8-4E6F-AF7E-CCD938498572}"/>
                </a:ext>
              </a:extLst>
            </p:cNvPr>
            <p:cNvSpPr txBox="1"/>
            <p:nvPr/>
          </p:nvSpPr>
          <p:spPr>
            <a:xfrm>
              <a:off x="2665375" y="2620377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5" action="ppaction://hlinksldjump"/>
                </a:rPr>
                <a:t>IV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26" name="Group 102">
            <a:extLst>
              <a:ext uri="{FF2B5EF4-FFF2-40B4-BE49-F238E27FC236}">
                <a16:creationId xmlns:a16="http://schemas.microsoft.com/office/drawing/2014/main" xmlns="" id="{E5DF5E05-9C8A-4548-A2F2-D5F368149196}"/>
              </a:ext>
            </a:extLst>
          </p:cNvPr>
          <p:cNvGrpSpPr/>
          <p:nvPr/>
        </p:nvGrpSpPr>
        <p:grpSpPr>
          <a:xfrm>
            <a:off x="-9521162" y="-1"/>
            <a:ext cx="12192005" cy="6858001"/>
            <a:chOff x="-9521162" y="-1"/>
            <a:chExt cx="12192005" cy="6858001"/>
          </a:xfrm>
        </p:grpSpPr>
        <p:grpSp>
          <p:nvGrpSpPr>
            <p:cNvPr id="27" name="Group 83">
              <a:extLst>
                <a:ext uri="{FF2B5EF4-FFF2-40B4-BE49-F238E27FC236}">
                  <a16:creationId xmlns:a16="http://schemas.microsoft.com/office/drawing/2014/main" xmlns="" id="{C7240E52-0081-4DAF-AAFE-64289BBBB919}"/>
                </a:ext>
              </a:extLst>
            </p:cNvPr>
            <p:cNvGrpSpPr/>
            <p:nvPr/>
          </p:nvGrpSpPr>
          <p:grpSpPr>
            <a:xfrm>
              <a:off x="-9521162" y="0"/>
              <a:ext cx="12192005" cy="6858000"/>
              <a:chOff x="-9521162" y="0"/>
              <a:chExt cx="12192005" cy="6858000"/>
            </a:xfrm>
          </p:grpSpPr>
          <p:sp>
            <p:nvSpPr>
              <p:cNvPr id="28" name="Rectangle: Top Corners Rounded 84">
                <a:extLst>
                  <a:ext uri="{FF2B5EF4-FFF2-40B4-BE49-F238E27FC236}">
                    <a16:creationId xmlns:a16="http://schemas.microsoft.com/office/drawing/2014/main" xmlns="" id="{DA3D4342-E2F0-4E12-8EA1-6F46DCFD1C2D}"/>
                  </a:ext>
                </a:extLst>
              </p:cNvPr>
              <p:cNvSpPr/>
              <p:nvPr/>
            </p:nvSpPr>
            <p:spPr>
              <a:xfrm rot="5400013">
                <a:off x="1792443" y="3375910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Rectangle: Single Corner Rounded 85">
                <a:extLst>
                  <a:ext uri="{FF2B5EF4-FFF2-40B4-BE49-F238E27FC236}">
                    <a16:creationId xmlns:a16="http://schemas.microsoft.com/office/drawing/2014/main" xmlns="" id="{B3DD13EA-B6CA-4F5B-8FD7-F5BBCD92D72B}"/>
                  </a:ext>
                </a:extLst>
              </p:cNvPr>
              <p:cNvSpPr/>
              <p:nvPr/>
            </p:nvSpPr>
            <p:spPr>
              <a:xfrm flipV="1">
                <a:off x="-9521162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xmlns="" id="{A05407C1-8E84-463E-9BC9-B0224EF6AA4C}"/>
                </a:ext>
              </a:extLst>
            </p:cNvPr>
            <p:cNvSpPr txBox="1"/>
            <p:nvPr/>
          </p:nvSpPr>
          <p:spPr>
            <a:xfrm rot="16200004">
              <a:off x="-788344" y="1758441"/>
              <a:ext cx="4224765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Ordinul de plata(Standing order)</a:t>
              </a:r>
            </a:p>
          </p:txBody>
        </p:sp>
        <p:sp>
          <p:nvSpPr>
            <p:cNvPr id="31" name="TextBox 100">
              <a:extLst>
                <a:ext uri="{FF2B5EF4-FFF2-40B4-BE49-F238E27FC236}">
                  <a16:creationId xmlns:a16="http://schemas.microsoft.com/office/drawing/2014/main" xmlns="" id="{6CB115C0-8BDB-401A-B102-8AE3DFBE50A8}"/>
                </a:ext>
              </a:extLst>
            </p:cNvPr>
            <p:cNvSpPr txBox="1"/>
            <p:nvPr/>
          </p:nvSpPr>
          <p:spPr>
            <a:xfrm>
              <a:off x="1770836" y="3441179"/>
              <a:ext cx="4616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6" action="ppaction://hlinksldjump"/>
                </a:rPr>
                <a:t>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9AAF3A4A-0AE1-44A6-926A-70FBA305B2BA}"/>
              </a:ext>
            </a:extLst>
          </p:cNvPr>
          <p:cNvGrpSpPr/>
          <p:nvPr/>
        </p:nvGrpSpPr>
        <p:grpSpPr>
          <a:xfrm>
            <a:off x="-10423391" y="-2259"/>
            <a:ext cx="12192005" cy="6860259"/>
            <a:chOff x="-10423391" y="-2259"/>
            <a:chExt cx="12192005" cy="6860259"/>
          </a:xfrm>
        </p:grpSpPr>
        <p:grpSp>
          <p:nvGrpSpPr>
            <p:cNvPr id="33" name="Group 96">
              <a:extLst>
                <a:ext uri="{FF2B5EF4-FFF2-40B4-BE49-F238E27FC236}">
                  <a16:creationId xmlns:a16="http://schemas.microsoft.com/office/drawing/2014/main" xmlns="" id="{B3D6F15F-020E-4470-A704-A5AB32D5A971}"/>
                </a:ext>
              </a:extLst>
            </p:cNvPr>
            <p:cNvGrpSpPr/>
            <p:nvPr/>
          </p:nvGrpSpPr>
          <p:grpSpPr>
            <a:xfrm>
              <a:off x="-10423391" y="-2259"/>
              <a:ext cx="12192005" cy="6860259"/>
              <a:chOff x="-10423391" y="-2259"/>
              <a:chExt cx="12192005" cy="6860259"/>
            </a:xfrm>
          </p:grpSpPr>
          <p:grpSp>
            <p:nvGrpSpPr>
              <p:cNvPr id="34" name="Group 86">
                <a:extLst>
                  <a:ext uri="{FF2B5EF4-FFF2-40B4-BE49-F238E27FC236}">
                    <a16:creationId xmlns:a16="http://schemas.microsoft.com/office/drawing/2014/main" xmlns="" id="{45581205-E861-47DA-AB78-34942F869539}"/>
                  </a:ext>
                </a:extLst>
              </p:cNvPr>
              <p:cNvGrpSpPr/>
              <p:nvPr/>
            </p:nvGrpSpPr>
            <p:grpSpPr>
              <a:xfrm>
                <a:off x="-10423391" y="0"/>
                <a:ext cx="12192005" cy="6858000"/>
                <a:chOff x="-10423391" y="0"/>
                <a:chExt cx="12192005" cy="6858000"/>
              </a:xfrm>
            </p:grpSpPr>
            <p:sp>
              <p:nvSpPr>
                <p:cNvPr id="35" name="Rectangle: Top Corners Rounded 87">
                  <a:extLst>
                    <a:ext uri="{FF2B5EF4-FFF2-40B4-BE49-F238E27FC236}">
                      <a16:creationId xmlns:a16="http://schemas.microsoft.com/office/drawing/2014/main" xmlns="" id="{C0D36A50-3033-4AA1-A777-0D9311888F10}"/>
                    </a:ext>
                  </a:extLst>
                </p:cNvPr>
                <p:cNvSpPr/>
                <p:nvPr/>
              </p:nvSpPr>
              <p:spPr>
                <a:xfrm rot="5400013">
                  <a:off x="890214" y="4232483"/>
                  <a:ext cx="856801" cy="899998"/>
                </a:xfrm>
                <a:custGeom>
                  <a:avLst>
                    <a:gd name="f9" fmla="val 27576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27576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: Single Corner Rounded 88">
                  <a:extLst>
                    <a:ext uri="{FF2B5EF4-FFF2-40B4-BE49-F238E27FC236}">
                      <a16:creationId xmlns:a16="http://schemas.microsoft.com/office/drawing/2014/main" xmlns="" id="{14962000-1206-444D-B6A0-285C7B75D8CC}"/>
                    </a:ext>
                  </a:extLst>
                </p:cNvPr>
                <p:cNvSpPr/>
                <p:nvPr/>
              </p:nvSpPr>
              <p:spPr>
                <a:xfrm flipV="1">
                  <a:off x="-10423391" y="0"/>
                  <a:ext cx="11291998" cy="6858000"/>
                </a:xfrm>
                <a:custGeom>
                  <a:avLst>
                    <a:gd name="f7" fmla="val 11250"/>
                  </a:avLst>
                  <a:gdLst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1250"/>
                    <a:gd name="f8" fmla="abs f3"/>
                    <a:gd name="f9" fmla="abs f4"/>
                    <a:gd name="f10" fmla="abs f5"/>
                    <a:gd name="f11" fmla="val f6"/>
                    <a:gd name="f12" fmla="val f7"/>
                    <a:gd name="f13" fmla="?: f8 f3 1"/>
                    <a:gd name="f14" fmla="?: f9 f4 1"/>
                    <a:gd name="f15" fmla="?: f10 f5 1"/>
                    <a:gd name="f16" fmla="*/ f13 1 21600"/>
                    <a:gd name="f17" fmla="*/ f14 1 21600"/>
                    <a:gd name="f18" fmla="*/ 21600 f13 1"/>
                    <a:gd name="f19" fmla="*/ 21600 f14 1"/>
                    <a:gd name="f20" fmla="min f17 f16"/>
                    <a:gd name="f21" fmla="*/ f18 1 f15"/>
                    <a:gd name="f22" fmla="*/ f19 1 f15"/>
                    <a:gd name="f23" fmla="val f21"/>
                    <a:gd name="f24" fmla="val f22"/>
                    <a:gd name="f25" fmla="*/ f11 f20 1"/>
                    <a:gd name="f26" fmla="+- f24 0 f11"/>
                    <a:gd name="f27" fmla="+- f23 0 f11"/>
                    <a:gd name="f28" fmla="*/ f24 f20 1"/>
                    <a:gd name="f29" fmla="*/ f23 f20 1"/>
                    <a:gd name="f30" fmla="min f27 f26"/>
                    <a:gd name="f31" fmla="*/ f30 f12 1"/>
                    <a:gd name="f32" fmla="*/ f31 1 100000"/>
                    <a:gd name="f33" fmla="+- f23 0 f32"/>
                    <a:gd name="f34" fmla="*/ f32 29289 1"/>
                    <a:gd name="f35" fmla="*/ f32 f20 1"/>
                    <a:gd name="f36" fmla="*/ f34 1 100000"/>
                    <a:gd name="f37" fmla="*/ f33 f20 1"/>
                    <a:gd name="f38" fmla="+- f23 0 f36"/>
                    <a:gd name="f39" fmla="*/ f38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5" t="f25" r="f39" b="f28"/>
                  <a:pathLst>
                    <a:path>
                      <a:moveTo>
                        <a:pt x="f25" y="f25"/>
                      </a:moveTo>
                      <a:lnTo>
                        <a:pt x="f37" y="f25"/>
                      </a:lnTo>
                      <a:arcTo wR="f35" hR="f35" stAng="f2" swAng="f1"/>
                      <a:lnTo>
                        <a:pt x="f29" y="f28"/>
                      </a:lnTo>
                      <a:lnTo>
                        <a:pt x="f25" y="f28"/>
                      </a:lnTo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7" name="TextBox 95">
                <a:extLst>
                  <a:ext uri="{FF2B5EF4-FFF2-40B4-BE49-F238E27FC236}">
                    <a16:creationId xmlns:a16="http://schemas.microsoft.com/office/drawing/2014/main" xmlns="" id="{D08D9880-6325-4961-AF65-4B4CA56B368D}"/>
                  </a:ext>
                </a:extLst>
              </p:cNvPr>
              <p:cNvSpPr txBox="1"/>
              <p:nvPr/>
            </p:nvSpPr>
            <p:spPr>
              <a:xfrm rot="16200004">
                <a:off x="-2066727" y="2171197"/>
                <a:ext cx="5054794" cy="7078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Algerian" pitchFamily="82"/>
                  </a:rPr>
                  <a:t>Instrumente de plata in format electronic</a:t>
                </a:r>
              </a:p>
            </p:txBody>
          </p:sp>
        </p:grpSp>
        <p:sp>
          <p:nvSpPr>
            <p:cNvPr id="38" name="TextBox 97">
              <a:extLst>
                <a:ext uri="{FF2B5EF4-FFF2-40B4-BE49-F238E27FC236}">
                  <a16:creationId xmlns:a16="http://schemas.microsoft.com/office/drawing/2014/main" xmlns="" id="{94BC7E12-F191-4FA6-AEF4-E10B18FD48CB}"/>
                </a:ext>
              </a:extLst>
            </p:cNvPr>
            <p:cNvSpPr txBox="1"/>
            <p:nvPr/>
          </p:nvSpPr>
          <p:spPr>
            <a:xfrm>
              <a:off x="868606" y="4283104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7" action="ppaction://hlinksldjump"/>
                </a:rPr>
                <a:t>VI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9" name="Group 116">
            <a:extLst>
              <a:ext uri="{FF2B5EF4-FFF2-40B4-BE49-F238E27FC236}">
                <a16:creationId xmlns:a16="http://schemas.microsoft.com/office/drawing/2014/main" xmlns="" id="{005E8991-0030-447E-BECD-E8F01EB15A3F}"/>
              </a:ext>
            </a:extLst>
          </p:cNvPr>
          <p:cNvGrpSpPr/>
          <p:nvPr/>
        </p:nvGrpSpPr>
        <p:grpSpPr>
          <a:xfrm>
            <a:off x="-11321158" y="0"/>
            <a:ext cx="12216063" cy="6858000"/>
            <a:chOff x="-11321158" y="0"/>
            <a:chExt cx="12216063" cy="6858000"/>
          </a:xfrm>
        </p:grpSpPr>
        <p:grpSp>
          <p:nvGrpSpPr>
            <p:cNvPr id="40" name="Group 89">
              <a:extLst>
                <a:ext uri="{FF2B5EF4-FFF2-40B4-BE49-F238E27FC236}">
                  <a16:creationId xmlns:a16="http://schemas.microsoft.com/office/drawing/2014/main" xmlns="" id="{400A39C5-FED8-497A-8435-7584C88E2D13}"/>
                </a:ext>
              </a:extLst>
            </p:cNvPr>
            <p:cNvGrpSpPr/>
            <p:nvPr/>
          </p:nvGrpSpPr>
          <p:grpSpPr>
            <a:xfrm>
              <a:off x="-11321158" y="0"/>
              <a:ext cx="12192005" cy="6858000"/>
              <a:chOff x="-11321158" y="0"/>
              <a:chExt cx="12192005" cy="6858000"/>
            </a:xfrm>
          </p:grpSpPr>
          <p:sp>
            <p:nvSpPr>
              <p:cNvPr id="41" name="Rectangle: Top Corners Rounded 90">
                <a:extLst>
                  <a:ext uri="{FF2B5EF4-FFF2-40B4-BE49-F238E27FC236}">
                    <a16:creationId xmlns:a16="http://schemas.microsoft.com/office/drawing/2014/main" xmlns="" id="{0FA14B0D-0D29-4C37-BC71-B1794A0A2B9D}"/>
                  </a:ext>
                </a:extLst>
              </p:cNvPr>
              <p:cNvSpPr/>
              <p:nvPr/>
            </p:nvSpPr>
            <p:spPr>
              <a:xfrm rot="5400013">
                <a:off x="-7553" y="5059805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: Single Corner Rounded 91">
                <a:extLst>
                  <a:ext uri="{FF2B5EF4-FFF2-40B4-BE49-F238E27FC236}">
                    <a16:creationId xmlns:a16="http://schemas.microsoft.com/office/drawing/2014/main" xmlns="" id="{3E516712-0723-40B6-8F83-20E2F897830B}"/>
                  </a:ext>
                </a:extLst>
              </p:cNvPr>
              <p:cNvSpPr/>
              <p:nvPr/>
            </p:nvSpPr>
            <p:spPr>
              <a:xfrm flipV="1">
                <a:off x="-11321158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3" name="TextBox 115">
              <a:extLst>
                <a:ext uri="{FF2B5EF4-FFF2-40B4-BE49-F238E27FC236}">
                  <a16:creationId xmlns:a16="http://schemas.microsoft.com/office/drawing/2014/main" xmlns="" id="{582585B0-03ED-4480-B00D-F0C2EA612992}"/>
                </a:ext>
              </a:extLst>
            </p:cNvPr>
            <p:cNvSpPr txBox="1"/>
            <p:nvPr/>
          </p:nvSpPr>
          <p:spPr>
            <a:xfrm>
              <a:off x="-19495" y="5126592"/>
              <a:ext cx="91440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8" action="ppaction://hlinksldjump"/>
                </a:rPr>
                <a:t>VII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EF5716E-8737-4596-BD81-D2E84C03683C}"/>
              </a:ext>
            </a:extLst>
          </p:cNvPr>
          <p:cNvSpPr/>
          <p:nvPr/>
        </p:nvSpPr>
        <p:spPr>
          <a:xfrm>
            <a:off x="3158672" y="193797"/>
            <a:ext cx="609600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Cele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mai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utilizate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instrumente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sunt: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Transfer-credit (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ordin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Debitare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direct (direct debit);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Ordin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programată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(Standing Order);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Cardul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Cecul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Biletul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ordin</a:t>
            </a:r>
            <a:r>
              <a:rPr lang="en-GB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79CEBCC-7225-4F1B-829B-4E794F9DEB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3041" y="3005979"/>
            <a:ext cx="7487262" cy="385202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C95B211-1FFF-41AA-87E2-5727A0F31769}"/>
              </a:ext>
            </a:extLst>
          </p:cNvPr>
          <p:cNvGrpSpPr/>
          <p:nvPr/>
        </p:nvGrpSpPr>
        <p:grpSpPr>
          <a:xfrm>
            <a:off x="917926" y="2610165"/>
            <a:ext cx="9919405" cy="3893109"/>
            <a:chOff x="1125477" y="2744243"/>
            <a:chExt cx="10111488" cy="3968497"/>
          </a:xfrm>
        </p:grpSpPr>
        <p:sp>
          <p:nvSpPr>
            <p:cNvPr id="48" name="Speech Bubble: Rectangle 47">
              <a:extLst>
                <a:ext uri="{FF2B5EF4-FFF2-40B4-BE49-F238E27FC236}">
                  <a16:creationId xmlns:a16="http://schemas.microsoft.com/office/drawing/2014/main" xmlns="" id="{9A554DCD-FFF0-400F-B463-9F352A389FD7}"/>
                </a:ext>
              </a:extLst>
            </p:cNvPr>
            <p:cNvSpPr/>
            <p:nvPr/>
          </p:nvSpPr>
          <p:spPr>
            <a:xfrm rot="10800000" flipH="1" flipV="1">
              <a:off x="9359890" y="5498904"/>
              <a:ext cx="1357817" cy="537724"/>
            </a:xfrm>
            <a:prstGeom prst="wedgeRectCallout">
              <a:avLst>
                <a:gd name="adj1" fmla="val -96508"/>
                <a:gd name="adj2" fmla="val 2613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peech Bubble: Rectangle 48">
              <a:extLst>
                <a:ext uri="{FF2B5EF4-FFF2-40B4-BE49-F238E27FC236}">
                  <a16:creationId xmlns:a16="http://schemas.microsoft.com/office/drawing/2014/main" xmlns="" id="{AC9E9FDC-1D7C-4D0D-AD5B-2E7485241841}"/>
                </a:ext>
              </a:extLst>
            </p:cNvPr>
            <p:cNvSpPr/>
            <p:nvPr/>
          </p:nvSpPr>
          <p:spPr>
            <a:xfrm rot="10800000" flipV="1">
              <a:off x="1681843" y="5572606"/>
              <a:ext cx="1042502" cy="464900"/>
            </a:xfrm>
            <a:prstGeom prst="wedgeRectCallout">
              <a:avLst>
                <a:gd name="adj1" fmla="val -96508"/>
                <a:gd name="adj2" fmla="val 2613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Speech Bubble: Rectangle 49">
              <a:extLst>
                <a:ext uri="{FF2B5EF4-FFF2-40B4-BE49-F238E27FC236}">
                  <a16:creationId xmlns:a16="http://schemas.microsoft.com/office/drawing/2014/main" xmlns="" id="{F08FB1C2-92B8-4239-A8C9-54A3431603B6}"/>
                </a:ext>
              </a:extLst>
            </p:cNvPr>
            <p:cNvSpPr/>
            <p:nvPr/>
          </p:nvSpPr>
          <p:spPr>
            <a:xfrm rot="10800000">
              <a:off x="9505556" y="2816777"/>
              <a:ext cx="1473470" cy="775393"/>
            </a:xfrm>
            <a:prstGeom prst="wedgeRectCallout">
              <a:avLst>
                <a:gd name="adj1" fmla="val 67006"/>
                <a:gd name="adj2" fmla="val -1071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Speech Bubble: Rectangle 50">
              <a:extLst>
                <a:ext uri="{FF2B5EF4-FFF2-40B4-BE49-F238E27FC236}">
                  <a16:creationId xmlns:a16="http://schemas.microsoft.com/office/drawing/2014/main" xmlns="" id="{052A4C99-A6CB-4BB2-B771-282381AABF6F}"/>
                </a:ext>
              </a:extLst>
            </p:cNvPr>
            <p:cNvSpPr/>
            <p:nvPr/>
          </p:nvSpPr>
          <p:spPr>
            <a:xfrm rot="10800000" flipH="1">
              <a:off x="1310925" y="2816779"/>
              <a:ext cx="1261404" cy="775392"/>
            </a:xfrm>
            <a:prstGeom prst="wedgeRectCallout">
              <a:avLst>
                <a:gd name="adj1" fmla="val 67006"/>
                <a:gd name="adj2" fmla="val -1071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EC2ADDE-F784-48A5-8F57-1396112EC438}"/>
                </a:ext>
              </a:extLst>
            </p:cNvPr>
            <p:cNvSpPr/>
            <p:nvPr/>
          </p:nvSpPr>
          <p:spPr>
            <a:xfrm>
              <a:off x="5412054" y="3454435"/>
              <a:ext cx="1150508" cy="9071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7EA77BA-96A8-4697-BCB5-23883DBE2062}"/>
                </a:ext>
              </a:extLst>
            </p:cNvPr>
            <p:cNvSpPr txBox="1"/>
            <p:nvPr/>
          </p:nvSpPr>
          <p:spPr>
            <a:xfrm>
              <a:off x="1212973" y="2749630"/>
              <a:ext cx="1443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Banca </a:t>
              </a:r>
              <a:r>
                <a:rPr lang="en-GB" sz="24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initiatoare</a:t>
              </a:r>
              <a:endParaRPr lang="en-GB" sz="2400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F97C5D8E-F096-4000-86D6-35757418E38E}"/>
                </a:ext>
              </a:extLst>
            </p:cNvPr>
            <p:cNvCxnSpPr>
              <a:cxnSpLocks/>
            </p:cNvCxnSpPr>
            <p:nvPr/>
          </p:nvCxnSpPr>
          <p:spPr>
            <a:xfrm>
              <a:off x="4017356" y="3835119"/>
              <a:ext cx="139469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9D3534B5-B8C6-493E-9C32-DBE134A1A6BA}"/>
                </a:ext>
              </a:extLst>
            </p:cNvPr>
            <p:cNvCxnSpPr>
              <a:cxnSpLocks/>
            </p:cNvCxnSpPr>
            <p:nvPr/>
          </p:nvCxnSpPr>
          <p:spPr>
            <a:xfrm>
              <a:off x="6562562" y="3835118"/>
              <a:ext cx="139469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2008C88-AA9F-4600-86A2-EADC41D74F78}"/>
                </a:ext>
              </a:extLst>
            </p:cNvPr>
            <p:cNvSpPr txBox="1"/>
            <p:nvPr/>
          </p:nvSpPr>
          <p:spPr>
            <a:xfrm>
              <a:off x="9247616" y="2744243"/>
              <a:ext cx="1989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Banca </a:t>
              </a:r>
              <a:r>
                <a:rPr lang="en-GB" sz="24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destinatoare</a:t>
              </a:r>
              <a:r>
                <a:rPr lang="en-GB" sz="2400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20814BA-D990-48D3-A41C-4E67BDAF6FEC}"/>
                </a:ext>
              </a:extLst>
            </p:cNvPr>
            <p:cNvSpPr txBox="1"/>
            <p:nvPr/>
          </p:nvSpPr>
          <p:spPr>
            <a:xfrm>
              <a:off x="5334551" y="3359348"/>
              <a:ext cx="13055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Compense</a:t>
              </a:r>
              <a:r>
                <a:rPr lang="en-GB" sz="2000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&amp; </a:t>
              </a:r>
              <a:r>
                <a:rPr lang="en-GB" sz="20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Decontare</a:t>
              </a:r>
              <a:endParaRPr lang="en-GB" sz="2000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176BDC40-44C2-4F50-B6B7-D948592871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9161" y="4167994"/>
              <a:ext cx="0" cy="11693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F3E44794-06CF-4532-9F71-9E5EB7B3B877}"/>
                </a:ext>
              </a:extLst>
            </p:cNvPr>
            <p:cNvCxnSpPr>
              <a:cxnSpLocks/>
            </p:cNvCxnSpPr>
            <p:nvPr/>
          </p:nvCxnSpPr>
          <p:spPr>
            <a:xfrm>
              <a:off x="8356909" y="4167994"/>
              <a:ext cx="0" cy="11693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EB1E6EFE-3AF9-47E8-BE4E-314F4C30BDF7}"/>
                </a:ext>
              </a:extLst>
            </p:cNvPr>
            <p:cNvCxnSpPr>
              <a:cxnSpLocks/>
            </p:cNvCxnSpPr>
            <p:nvPr/>
          </p:nvCxnSpPr>
          <p:spPr>
            <a:xfrm>
              <a:off x="4017356" y="5797115"/>
              <a:ext cx="3939905" cy="706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39018B64-B18D-4373-A5CD-08916AA096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7356" y="5564435"/>
              <a:ext cx="3946949" cy="82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B1D80403-C12A-490F-9C28-76B9FB8047F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64751" y="4739689"/>
              <a:ext cx="1155205" cy="7062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679F246F-D85B-4BE0-B8CE-09A60A6E7C8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190448" y="4739690"/>
              <a:ext cx="1155205" cy="7062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1CE757B-73EB-4AAC-B350-444A51906DE8}"/>
                </a:ext>
              </a:extLst>
            </p:cNvPr>
            <p:cNvSpPr txBox="1"/>
            <p:nvPr/>
          </p:nvSpPr>
          <p:spPr>
            <a:xfrm>
              <a:off x="9144000" y="5498904"/>
              <a:ext cx="1746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Beneficiar</a:t>
              </a:r>
              <a:endParaRPr lang="en-GB" sz="2400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25D71C64-D5FD-4005-8628-039EA32499DD}"/>
                </a:ext>
              </a:extLst>
            </p:cNvPr>
            <p:cNvSpPr txBox="1"/>
            <p:nvPr/>
          </p:nvSpPr>
          <p:spPr>
            <a:xfrm>
              <a:off x="1629367" y="5609925"/>
              <a:ext cx="1068328" cy="36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Platitor</a:t>
              </a:r>
              <a:endParaRPr lang="en-GB" sz="2400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66" name="Speech Bubble: Rectangle 65">
              <a:extLst>
                <a:ext uri="{FF2B5EF4-FFF2-40B4-BE49-F238E27FC236}">
                  <a16:creationId xmlns:a16="http://schemas.microsoft.com/office/drawing/2014/main" xmlns="" id="{28F85400-85CC-44CC-86F9-C197272F7F26}"/>
                </a:ext>
              </a:extLst>
            </p:cNvPr>
            <p:cNvSpPr/>
            <p:nvPr/>
          </p:nvSpPr>
          <p:spPr>
            <a:xfrm rot="10800000">
              <a:off x="1125477" y="4094127"/>
              <a:ext cx="1261403" cy="539638"/>
            </a:xfrm>
            <a:prstGeom prst="wedgeRectCallout">
              <a:avLst>
                <a:gd name="adj1" fmla="val -103265"/>
                <a:gd name="adj2" fmla="val -890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peech Bubble: Rectangle 66">
              <a:extLst>
                <a:ext uri="{FF2B5EF4-FFF2-40B4-BE49-F238E27FC236}">
                  <a16:creationId xmlns:a16="http://schemas.microsoft.com/office/drawing/2014/main" xmlns="" id="{69558636-C8B6-42FE-B8F6-9F24979D082F}"/>
                </a:ext>
              </a:extLst>
            </p:cNvPr>
            <p:cNvSpPr/>
            <p:nvPr/>
          </p:nvSpPr>
          <p:spPr>
            <a:xfrm rot="10800000" flipH="1">
              <a:off x="9559561" y="4096041"/>
              <a:ext cx="1213915" cy="537723"/>
            </a:xfrm>
            <a:prstGeom prst="wedgeRectCallout">
              <a:avLst>
                <a:gd name="adj1" fmla="val -103265"/>
                <a:gd name="adj2" fmla="val -890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Speech Bubble: Rectangle 67">
              <a:extLst>
                <a:ext uri="{FF2B5EF4-FFF2-40B4-BE49-F238E27FC236}">
                  <a16:creationId xmlns:a16="http://schemas.microsoft.com/office/drawing/2014/main" xmlns="" id="{568DBB61-3B9A-4B69-8595-3DA6FFD3099B}"/>
                </a:ext>
              </a:extLst>
            </p:cNvPr>
            <p:cNvSpPr/>
            <p:nvPr/>
          </p:nvSpPr>
          <p:spPr>
            <a:xfrm rot="10800000">
              <a:off x="6627760" y="4136538"/>
              <a:ext cx="1100192" cy="719459"/>
            </a:xfrm>
            <a:prstGeom prst="wedgeRectCallout">
              <a:avLst>
                <a:gd name="adj1" fmla="val -103265"/>
                <a:gd name="adj2" fmla="val -890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Speech Bubble: Rectangle 68">
              <a:extLst>
                <a:ext uri="{FF2B5EF4-FFF2-40B4-BE49-F238E27FC236}">
                  <a16:creationId xmlns:a16="http://schemas.microsoft.com/office/drawing/2014/main" xmlns="" id="{0D757404-2351-4E02-8BC1-97E4892A0248}"/>
                </a:ext>
              </a:extLst>
            </p:cNvPr>
            <p:cNvSpPr/>
            <p:nvPr/>
          </p:nvSpPr>
          <p:spPr>
            <a:xfrm rot="10800000" flipH="1">
              <a:off x="4111863" y="4141070"/>
              <a:ext cx="1042502" cy="907174"/>
            </a:xfrm>
            <a:prstGeom prst="wedgeRectCallout">
              <a:avLst>
                <a:gd name="adj1" fmla="val -79651"/>
                <a:gd name="adj2" fmla="val -4637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Speech Bubble: Rectangle 69">
              <a:extLst>
                <a:ext uri="{FF2B5EF4-FFF2-40B4-BE49-F238E27FC236}">
                  <a16:creationId xmlns:a16="http://schemas.microsoft.com/office/drawing/2014/main" xmlns="" id="{C142C6AA-651E-463C-90E1-B62A828D132E}"/>
                </a:ext>
              </a:extLst>
            </p:cNvPr>
            <p:cNvSpPr/>
            <p:nvPr/>
          </p:nvSpPr>
          <p:spPr>
            <a:xfrm rot="10800000" flipH="1">
              <a:off x="4403922" y="6247840"/>
              <a:ext cx="2788186" cy="464900"/>
            </a:xfrm>
            <a:prstGeom prst="wedgeRectCallout">
              <a:avLst>
                <a:gd name="adj1" fmla="val 22411"/>
                <a:gd name="adj2" fmla="val 12613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peech Bubble: Rectangle 70">
              <a:extLst>
                <a:ext uri="{FF2B5EF4-FFF2-40B4-BE49-F238E27FC236}">
                  <a16:creationId xmlns:a16="http://schemas.microsoft.com/office/drawing/2014/main" xmlns="" id="{6CE10D87-00C8-4F90-AB06-3333D76FB307}"/>
                </a:ext>
              </a:extLst>
            </p:cNvPr>
            <p:cNvSpPr/>
            <p:nvPr/>
          </p:nvSpPr>
          <p:spPr>
            <a:xfrm rot="10800000" flipV="1">
              <a:off x="5192932" y="4862406"/>
              <a:ext cx="1752039" cy="464900"/>
            </a:xfrm>
            <a:prstGeom prst="wedgeRectCallout">
              <a:avLst>
                <a:gd name="adj1" fmla="val 19400"/>
                <a:gd name="adj2" fmla="val 883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C77C016D-4C69-40F9-BFB7-B50BC2688102}"/>
                </a:ext>
              </a:extLst>
            </p:cNvPr>
            <p:cNvSpPr txBox="1"/>
            <p:nvPr/>
          </p:nvSpPr>
          <p:spPr>
            <a:xfrm>
              <a:off x="1135224" y="4041989"/>
              <a:ext cx="1261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Debitare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fonduri</a:t>
              </a:r>
              <a:endParaRPr lang="en-GB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CC5C002-706D-4267-9797-6B5E7AAC731B}"/>
                </a:ext>
              </a:extLst>
            </p:cNvPr>
            <p:cNvSpPr txBox="1"/>
            <p:nvPr/>
          </p:nvSpPr>
          <p:spPr>
            <a:xfrm>
              <a:off x="6636848" y="4151536"/>
              <a:ext cx="1070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Creditare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fonduri</a:t>
              </a:r>
              <a:endParaRPr lang="en-GB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1220A58-0354-41D8-80BB-DC512CC65EB4}"/>
                </a:ext>
              </a:extLst>
            </p:cNvPr>
            <p:cNvSpPr txBox="1"/>
            <p:nvPr/>
          </p:nvSpPr>
          <p:spPr>
            <a:xfrm>
              <a:off x="4511322" y="6295624"/>
              <a:ext cx="257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Vanzare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de </a:t>
              </a:r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bunuti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/</a:t>
              </a:r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servici</a:t>
              </a:r>
              <a:endParaRPr lang="en-GB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34AE0D6-A445-42F4-8C02-A0F85D5481C7}"/>
                </a:ext>
              </a:extLst>
            </p:cNvPr>
            <p:cNvSpPr txBox="1"/>
            <p:nvPr/>
          </p:nvSpPr>
          <p:spPr>
            <a:xfrm>
              <a:off x="9616486" y="4079111"/>
              <a:ext cx="1101222" cy="517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Plată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de debit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C0D02F07-D78F-4CEF-AE03-A68188AC9CA5}"/>
                </a:ext>
              </a:extLst>
            </p:cNvPr>
            <p:cNvSpPr txBox="1"/>
            <p:nvPr/>
          </p:nvSpPr>
          <p:spPr>
            <a:xfrm>
              <a:off x="4981403" y="4910668"/>
              <a:ext cx="2175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Plată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de debit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8E79EC83-8A99-4EE3-B255-D22EC6304EB3}"/>
                </a:ext>
              </a:extLst>
            </p:cNvPr>
            <p:cNvSpPr/>
            <p:nvPr/>
          </p:nvSpPr>
          <p:spPr>
            <a:xfrm>
              <a:off x="3980993" y="4124280"/>
              <a:ext cx="12840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Plată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de tip transfer-credit</a:t>
              </a:r>
            </a:p>
          </p:txBody>
        </p:sp>
        <p:pic>
          <p:nvPicPr>
            <p:cNvPr id="78" name="Picture 2" descr="Image result for bank vector png">
              <a:extLst>
                <a:ext uri="{FF2B5EF4-FFF2-40B4-BE49-F238E27FC236}">
                  <a16:creationId xmlns:a16="http://schemas.microsoft.com/office/drawing/2014/main" xmlns="" id="{F19C48D8-8FF9-48AD-8DF4-A4666BB25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604" y="2904168"/>
              <a:ext cx="1353571" cy="135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Image result for bank vector png">
              <a:extLst>
                <a:ext uri="{FF2B5EF4-FFF2-40B4-BE49-F238E27FC236}">
                  <a16:creationId xmlns:a16="http://schemas.microsoft.com/office/drawing/2014/main" xmlns="" id="{DD8FF6A6-DE92-4B89-AD0C-1975474DA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615" y="2904168"/>
              <a:ext cx="1353571" cy="135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4B4B0DA0-720A-4548-B97E-CDFFFDCD2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383" l="37625" r="62625">
                          <a14:foregroundMark x1="51000" y1="13580" x2="51000" y2="13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7688" y="5284738"/>
              <a:ext cx="1679399" cy="102023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BFA1300E-B465-4E50-9B8C-1D873FF47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383" l="37625" r="62625">
                          <a14:foregroundMark x1="51000" y1="13580" x2="51000" y2="13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859" y="5280000"/>
              <a:ext cx="1679399" cy="1020235"/>
            </a:xfrm>
            <a:prstGeom prst="rect">
              <a:avLst/>
            </a:prstGeom>
          </p:spPr>
        </p:pic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CCEFAFB9-90E7-4081-A05F-785E7F10AE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02" b="100000" l="0" r="99824">
                        <a14:foregroundMark x1="40493" y1="88889" x2="40493" y2="88889"/>
                        <a14:foregroundMark x1="73239" y1="90090" x2="29401" y2="91892"/>
                        <a14:foregroundMark x1="33099" y1="4505" x2="52817" y2="5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7871" y="2877969"/>
            <a:ext cx="6492706" cy="380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8A5B8734-3F9C-40C4-9EB2-820B2E090B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backgroundMark x1="1036" y1="1020" x2="98964" y2="680"/>
                        <a14:backgroundMark x1="691" y1="98299" x2="99482" y2="98980"/>
                        <a14:backgroundMark x1="691" y1="98299" x2="518" y2="680"/>
                        <a14:backgroundMark x1="99482" y1="1361" x2="99827" y2="98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049" y="2970256"/>
            <a:ext cx="7256564" cy="368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1A317B3-E75A-449A-AF6B-8E7B1802EF27}"/>
              </a:ext>
            </a:extLst>
          </p:cNvPr>
          <p:cNvGrpSpPr/>
          <p:nvPr/>
        </p:nvGrpSpPr>
        <p:grpSpPr>
          <a:xfrm>
            <a:off x="1118618" y="3633927"/>
            <a:ext cx="9446553" cy="2666966"/>
            <a:chOff x="1324942" y="3507347"/>
            <a:chExt cx="10097251" cy="285067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7DD325E5-1B96-43B6-A445-152B1CCA9583}"/>
                </a:ext>
              </a:extLst>
            </p:cNvPr>
            <p:cNvGrpSpPr/>
            <p:nvPr/>
          </p:nvGrpSpPr>
          <p:grpSpPr>
            <a:xfrm>
              <a:off x="1324942" y="3507347"/>
              <a:ext cx="5056790" cy="2808660"/>
              <a:chOff x="3151414" y="1453244"/>
              <a:chExt cx="6188529" cy="3437255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xmlns="" id="{4ECD2668-C4AA-4D1F-AF90-AF5BA00FE488}"/>
                  </a:ext>
                </a:extLst>
              </p:cNvPr>
              <p:cNvSpPr/>
              <p:nvPr/>
            </p:nvSpPr>
            <p:spPr>
              <a:xfrm>
                <a:off x="3151414" y="1453244"/>
                <a:ext cx="6188529" cy="34372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9000">
                    <a:srgbClr val="00B0F0"/>
                  </a:gs>
                  <a:gs pos="69000">
                    <a:srgbClr val="002060">
                      <a:alpha val="85000"/>
                    </a:srgbClr>
                  </a:gs>
                  <a:gs pos="100000">
                    <a:srgbClr val="7030A0">
                      <a:alpha val="89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074DE31B-4CE9-4450-B1B3-E9CC168B2BF3}"/>
                  </a:ext>
                </a:extLst>
              </p:cNvPr>
              <p:cNvSpPr txBox="1"/>
              <p:nvPr/>
            </p:nvSpPr>
            <p:spPr>
              <a:xfrm>
                <a:off x="4237264" y="1894114"/>
                <a:ext cx="2632698" cy="56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7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Bernard MT Condensed" panose="02050806060905020404" pitchFamily="18" charset="0"/>
                  </a:rPr>
                  <a:t>Card de credit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1BC73F4C-3AFE-4FBF-83FD-67626F155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100000" l="0" r="100000">
                            <a14:foregroundMark x1="22266" y1="26172" x2="22266" y2="26172"/>
                            <a14:foregroundMark x1="72266" y1="46875" x2="72266" y2="46875"/>
                            <a14:foregroundMark x1="78516" y1="26953" x2="78516" y2="26953"/>
                            <a14:foregroundMark x1="58203" y1="17578" x2="58203" y2="17578"/>
                            <a14:foregroundMark x1="64453" y1="10938" x2="64453" y2="10938"/>
                            <a14:foregroundMark x1="71484" y1="63281" x2="71484" y2="63281"/>
                            <a14:foregroundMark x1="33984" y1="73828" x2="33984" y2="73828"/>
                            <a14:backgroundMark x1="73438" y1="21094" x2="73438" y2="21094"/>
                            <a14:backgroundMark x1="82813" y1="30469" x2="82813" y2="30469"/>
                            <a14:backgroundMark x1="92578" y1="53906" x2="92578" y2="53906"/>
                            <a14:backgroundMark x1="90234" y1="50391" x2="90234" y2="50391"/>
                            <a14:backgroundMark x1="90625" y1="62891" x2="90625" y2="62891"/>
                            <a14:backgroundMark x1="85547" y1="73047" x2="85547" y2="73047"/>
                            <a14:backgroundMark x1="83594" y1="75000" x2="83594" y2="75000"/>
                            <a14:backgroundMark x1="16016" y1="48047" x2="16016" y2="48047"/>
                            <a14:backgroundMark x1="13672" y1="48828" x2="13672" y2="48828"/>
                            <a14:backgroundMark x1="24609" y1="52734" x2="24609" y2="52734"/>
                            <a14:backgroundMark x1="24609" y1="55078" x2="24609" y2="55078"/>
                            <a14:backgroundMark x1="33203" y1="26172" x2="33203" y2="26172"/>
                            <a14:backgroundMark x1="63672" y1="25781" x2="63672" y2="25781"/>
                            <a14:backgroundMark x1="67969" y1="35156" x2="67969" y2="35156"/>
                            <a14:backgroundMark x1="75000" y1="34766" x2="75000" y2="34766"/>
                            <a14:backgroundMark x1="73828" y1="32422" x2="73828" y2="32422"/>
                            <a14:backgroundMark x1="82031" y1="35156" x2="82031" y2="35156"/>
                            <a14:backgroundMark x1="80859" y1="36328" x2="80859" y2="36328"/>
                            <a14:backgroundMark x1="75000" y1="15234" x2="75000" y2="15234"/>
                            <a14:backgroundMark x1="36328" y1="19141" x2="36328" y2="19141"/>
                            <a14:backgroundMark x1="34375" y1="16797" x2="34375" y2="16797"/>
                            <a14:backgroundMark x1="36328" y1="16016" x2="36328" y2="16016"/>
                            <a14:backgroundMark x1="35547" y1="17969" x2="35547" y2="17969"/>
                            <a14:backgroundMark x1="50391" y1="30859" x2="50391" y2="30859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35676" y="1723198"/>
                <a:ext cx="901588" cy="901588"/>
              </a:xfrm>
              <a:prstGeom prst="rect">
                <a:avLst/>
              </a:prstGeom>
            </p:spPr>
          </p:pic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xmlns="" id="{51F925B4-25DD-4A9C-8D4B-48D366613499}"/>
                  </a:ext>
                </a:extLst>
              </p:cNvPr>
              <p:cNvSpPr/>
              <p:nvPr/>
            </p:nvSpPr>
            <p:spPr>
              <a:xfrm>
                <a:off x="7954738" y="1947960"/>
                <a:ext cx="544530" cy="45206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  <a:alpha val="71000"/>
                    </a:schemeClr>
                  </a:gs>
                  <a:gs pos="21000">
                    <a:schemeClr val="bg2">
                      <a:lumMod val="75000"/>
                      <a:alpha val="71000"/>
                    </a:schemeClr>
                  </a:gs>
                  <a:gs pos="100000">
                    <a:schemeClr val="bg2">
                      <a:lumMod val="90000"/>
                      <a:alpha val="71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15C1143F-9CBA-4AC3-8A8A-1986B7D47D42}"/>
                  </a:ext>
                </a:extLst>
              </p:cNvPr>
              <p:cNvSpPr txBox="1"/>
              <p:nvPr/>
            </p:nvSpPr>
            <p:spPr>
              <a:xfrm>
                <a:off x="3602872" y="3172867"/>
                <a:ext cx="5285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gradFill flip="none" rotWithShape="1">
                      <a:gsLst>
                        <a:gs pos="24000">
                          <a:schemeClr val="tx1"/>
                        </a:gs>
                        <a:gs pos="69000">
                          <a:schemeClr val="bg2"/>
                        </a:gs>
                        <a:gs pos="100000">
                          <a:schemeClr val="bg2">
                            <a:lumMod val="75000"/>
                          </a:schemeClr>
                        </a:gs>
                      </a:gsLst>
                      <a:lin ang="16200000" scaled="0"/>
                      <a:tileRect/>
                    </a:gradFill>
                    <a:effectLst>
                      <a:reflection blurRad="6350" stA="60000" endA="900" endPos="58000" dir="5400000" sy="-100000" algn="bl" rotWithShape="0"/>
                    </a:effectLst>
                  </a:rPr>
                  <a:t>1234  5678  9101  1121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55DFA723-1343-4152-975B-90532C87B04A}"/>
                  </a:ext>
                </a:extLst>
              </p:cNvPr>
              <p:cNvSpPr txBox="1"/>
              <p:nvPr/>
            </p:nvSpPr>
            <p:spPr>
              <a:xfrm>
                <a:off x="8182038" y="3985516"/>
                <a:ext cx="843717" cy="414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2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14/99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44C9AFE7-A714-426D-B51B-DE2667997EDE}"/>
                  </a:ext>
                </a:extLst>
              </p:cNvPr>
              <p:cNvSpPr txBox="1"/>
              <p:nvPr/>
            </p:nvSpPr>
            <p:spPr>
              <a:xfrm>
                <a:off x="4206431" y="4017283"/>
                <a:ext cx="2920591" cy="45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2">
                        <a:lumMod val="50000"/>
                      </a:schemeClr>
                    </a:solidFill>
                    <a:latin typeface="Bernard MT Condensed" panose="02050806060905020404" pitchFamily="18" charset="0"/>
                    <a:cs typeface="Aharoni" panose="02010803020104030203" pitchFamily="2" charset="-79"/>
                  </a:rPr>
                  <a:t>Gheorghe C. Popescu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592A8832-53A9-4424-A79F-DF7A1BF00B0C}"/>
                </a:ext>
              </a:extLst>
            </p:cNvPr>
            <p:cNvGrpSpPr/>
            <p:nvPr/>
          </p:nvGrpSpPr>
          <p:grpSpPr>
            <a:xfrm>
              <a:off x="6365404" y="3549359"/>
              <a:ext cx="5056789" cy="2808660"/>
              <a:chOff x="2478289" y="3175440"/>
              <a:chExt cx="6188529" cy="343725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E866169B-C5F6-4B3D-A05E-90E6DB967F38}"/>
                  </a:ext>
                </a:extLst>
              </p:cNvPr>
              <p:cNvSpPr/>
              <p:nvPr/>
            </p:nvSpPr>
            <p:spPr>
              <a:xfrm>
                <a:off x="2478289" y="3175440"/>
                <a:ext cx="6188529" cy="3437255"/>
              </a:xfrm>
              <a:prstGeom prst="roundRect">
                <a:avLst/>
              </a:prstGeom>
              <a:gradFill flip="none" rotWithShape="1">
                <a:gsLst>
                  <a:gs pos="24000">
                    <a:srgbClr val="00B0F0">
                      <a:alpha val="71000"/>
                    </a:srgbClr>
                  </a:gs>
                  <a:gs pos="69000">
                    <a:srgbClr val="002060">
                      <a:alpha val="71000"/>
                    </a:srgbClr>
                  </a:gs>
                  <a:gs pos="100000">
                    <a:srgbClr val="7030A0">
                      <a:alpha val="71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7EBED50B-F112-41F9-9283-44C7BE718F32}"/>
                  </a:ext>
                </a:extLst>
              </p:cNvPr>
              <p:cNvSpPr/>
              <p:nvPr/>
            </p:nvSpPr>
            <p:spPr>
              <a:xfrm>
                <a:off x="2498271" y="3680460"/>
                <a:ext cx="6168547" cy="6655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F6380083-A4DC-44F1-AEEB-28F726FBCF12}"/>
                  </a:ext>
                </a:extLst>
              </p:cNvPr>
              <p:cNvSpPr/>
              <p:nvPr/>
            </p:nvSpPr>
            <p:spPr>
              <a:xfrm>
                <a:off x="2899480" y="4567095"/>
                <a:ext cx="5346145" cy="665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DF4AF773-6112-4C92-B07F-1D58E2ED6CF0}"/>
                  </a:ext>
                </a:extLst>
              </p:cNvPr>
              <p:cNvSpPr txBox="1"/>
              <p:nvPr/>
            </p:nvSpPr>
            <p:spPr>
              <a:xfrm>
                <a:off x="2763949" y="4233022"/>
                <a:ext cx="2673075" cy="3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Semnatura</a:t>
                </a:r>
                <a:r>
                  <a:rPr lang="en-GB" sz="1400" dirty="0"/>
                  <a:t> </a:t>
                </a:r>
                <a:r>
                  <a:rPr lang="en-GB" sz="1400" dirty="0" err="1"/>
                  <a:t>Autorizare</a:t>
                </a:r>
                <a:endParaRPr lang="en-GB" sz="1400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927F3915-8BAA-41C7-B97B-1624ED6060D2}"/>
                  </a:ext>
                </a:extLst>
              </p:cNvPr>
              <p:cNvSpPr txBox="1"/>
              <p:nvPr/>
            </p:nvSpPr>
            <p:spPr>
              <a:xfrm>
                <a:off x="7121208" y="4548485"/>
                <a:ext cx="1286954" cy="37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1234 567</a:t>
                </a: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571FDC77-B0DD-4907-A2F8-133D9BDF8D73}"/>
                  </a:ext>
                </a:extLst>
              </p:cNvPr>
              <p:cNvSpPr/>
              <p:nvPr/>
            </p:nvSpPr>
            <p:spPr>
              <a:xfrm>
                <a:off x="4735586" y="4753041"/>
                <a:ext cx="1693915" cy="181979"/>
              </a:xfrm>
              <a:custGeom>
                <a:avLst/>
                <a:gdLst>
                  <a:gd name="connsiteX0" fmla="*/ 204281 w 1247626"/>
                  <a:gd name="connsiteY0" fmla="*/ 0 h 544937"/>
                  <a:gd name="connsiteX1" fmla="*/ 145915 w 1247626"/>
                  <a:gd name="connsiteY1" fmla="*/ 38910 h 544937"/>
                  <a:gd name="connsiteX2" fmla="*/ 126460 w 1247626"/>
                  <a:gd name="connsiteY2" fmla="*/ 68093 h 544937"/>
                  <a:gd name="connsiteX3" fmla="*/ 77821 w 1247626"/>
                  <a:gd name="connsiteY3" fmla="*/ 116732 h 544937"/>
                  <a:gd name="connsiteX4" fmla="*/ 48638 w 1247626"/>
                  <a:gd name="connsiteY4" fmla="*/ 145915 h 544937"/>
                  <a:gd name="connsiteX5" fmla="*/ 0 w 1247626"/>
                  <a:gd name="connsiteY5" fmla="*/ 204281 h 544937"/>
                  <a:gd name="connsiteX6" fmla="*/ 29183 w 1247626"/>
                  <a:gd name="connsiteY6" fmla="*/ 214008 h 544937"/>
                  <a:gd name="connsiteX7" fmla="*/ 272374 w 1247626"/>
                  <a:gd name="connsiteY7" fmla="*/ 194553 h 544937"/>
                  <a:gd name="connsiteX8" fmla="*/ 311285 w 1247626"/>
                  <a:gd name="connsiteY8" fmla="*/ 175098 h 544937"/>
                  <a:gd name="connsiteX9" fmla="*/ 340468 w 1247626"/>
                  <a:gd name="connsiteY9" fmla="*/ 165370 h 544937"/>
                  <a:gd name="connsiteX10" fmla="*/ 398834 w 1247626"/>
                  <a:gd name="connsiteY10" fmla="*/ 126459 h 544937"/>
                  <a:gd name="connsiteX11" fmla="*/ 350196 w 1247626"/>
                  <a:gd name="connsiteY11" fmla="*/ 155642 h 544937"/>
                  <a:gd name="connsiteX12" fmla="*/ 282102 w 1247626"/>
                  <a:gd name="connsiteY12" fmla="*/ 214008 h 544937"/>
                  <a:gd name="connsiteX13" fmla="*/ 252919 w 1247626"/>
                  <a:gd name="connsiteY13" fmla="*/ 243191 h 544937"/>
                  <a:gd name="connsiteX14" fmla="*/ 223736 w 1247626"/>
                  <a:gd name="connsiteY14" fmla="*/ 262646 h 544937"/>
                  <a:gd name="connsiteX15" fmla="*/ 233464 w 1247626"/>
                  <a:gd name="connsiteY15" fmla="*/ 291829 h 544937"/>
                  <a:gd name="connsiteX16" fmla="*/ 359923 w 1247626"/>
                  <a:gd name="connsiteY16" fmla="*/ 311285 h 544937"/>
                  <a:gd name="connsiteX17" fmla="*/ 291830 w 1247626"/>
                  <a:gd name="connsiteY17" fmla="*/ 389106 h 544937"/>
                  <a:gd name="connsiteX18" fmla="*/ 272374 w 1247626"/>
                  <a:gd name="connsiteY18" fmla="*/ 418289 h 544937"/>
                  <a:gd name="connsiteX19" fmla="*/ 233464 w 1247626"/>
                  <a:gd name="connsiteY19" fmla="*/ 437744 h 544937"/>
                  <a:gd name="connsiteX20" fmla="*/ 204281 w 1247626"/>
                  <a:gd name="connsiteY20" fmla="*/ 457200 h 544937"/>
                  <a:gd name="connsiteX21" fmla="*/ 165370 w 1247626"/>
                  <a:gd name="connsiteY21" fmla="*/ 476655 h 544937"/>
                  <a:gd name="connsiteX22" fmla="*/ 126460 w 1247626"/>
                  <a:gd name="connsiteY22" fmla="*/ 486383 h 544937"/>
                  <a:gd name="connsiteX23" fmla="*/ 204281 w 1247626"/>
                  <a:gd name="connsiteY23" fmla="*/ 476655 h 544937"/>
                  <a:gd name="connsiteX24" fmla="*/ 233464 w 1247626"/>
                  <a:gd name="connsiteY24" fmla="*/ 466927 h 544937"/>
                  <a:gd name="connsiteX25" fmla="*/ 272374 w 1247626"/>
                  <a:gd name="connsiteY25" fmla="*/ 457200 h 544937"/>
                  <a:gd name="connsiteX26" fmla="*/ 350196 w 1247626"/>
                  <a:gd name="connsiteY26" fmla="*/ 428017 h 544937"/>
                  <a:gd name="connsiteX27" fmla="*/ 418289 w 1247626"/>
                  <a:gd name="connsiteY27" fmla="*/ 398834 h 544937"/>
                  <a:gd name="connsiteX28" fmla="*/ 447472 w 1247626"/>
                  <a:gd name="connsiteY28" fmla="*/ 379378 h 544937"/>
                  <a:gd name="connsiteX29" fmla="*/ 476655 w 1247626"/>
                  <a:gd name="connsiteY29" fmla="*/ 369651 h 544937"/>
                  <a:gd name="connsiteX30" fmla="*/ 573932 w 1247626"/>
                  <a:gd name="connsiteY30" fmla="*/ 321012 h 544937"/>
                  <a:gd name="connsiteX31" fmla="*/ 671209 w 1247626"/>
                  <a:gd name="connsiteY31" fmla="*/ 233463 h 544937"/>
                  <a:gd name="connsiteX32" fmla="*/ 719847 w 1247626"/>
                  <a:gd name="connsiteY32" fmla="*/ 175098 h 544937"/>
                  <a:gd name="connsiteX33" fmla="*/ 739302 w 1247626"/>
                  <a:gd name="connsiteY33" fmla="*/ 204281 h 544937"/>
                  <a:gd name="connsiteX34" fmla="*/ 700391 w 1247626"/>
                  <a:gd name="connsiteY34" fmla="*/ 252919 h 544937"/>
                  <a:gd name="connsiteX35" fmla="*/ 642026 w 1247626"/>
                  <a:gd name="connsiteY35" fmla="*/ 330740 h 544937"/>
                  <a:gd name="connsiteX36" fmla="*/ 622570 w 1247626"/>
                  <a:gd name="connsiteY36" fmla="*/ 350195 h 544937"/>
                  <a:gd name="connsiteX37" fmla="*/ 583660 w 1247626"/>
                  <a:gd name="connsiteY37" fmla="*/ 369651 h 544937"/>
                  <a:gd name="connsiteX38" fmla="*/ 525294 w 1247626"/>
                  <a:gd name="connsiteY38" fmla="*/ 408561 h 544937"/>
                  <a:gd name="connsiteX39" fmla="*/ 496111 w 1247626"/>
                  <a:gd name="connsiteY39" fmla="*/ 418289 h 544937"/>
                  <a:gd name="connsiteX40" fmla="*/ 554477 w 1247626"/>
                  <a:gd name="connsiteY40" fmla="*/ 408561 h 544937"/>
                  <a:gd name="connsiteX41" fmla="*/ 778213 w 1247626"/>
                  <a:gd name="connsiteY41" fmla="*/ 418289 h 544937"/>
                  <a:gd name="connsiteX42" fmla="*/ 797668 w 1247626"/>
                  <a:gd name="connsiteY42" fmla="*/ 535021 h 544937"/>
                  <a:gd name="connsiteX43" fmla="*/ 933855 w 1247626"/>
                  <a:gd name="connsiteY43" fmla="*/ 525293 h 544937"/>
                  <a:gd name="connsiteX44" fmla="*/ 972766 w 1247626"/>
                  <a:gd name="connsiteY44" fmla="*/ 515566 h 544937"/>
                  <a:gd name="connsiteX45" fmla="*/ 1031132 w 1247626"/>
                  <a:gd name="connsiteY45" fmla="*/ 505838 h 544937"/>
                  <a:gd name="connsiteX46" fmla="*/ 1099226 w 1247626"/>
                  <a:gd name="connsiteY46" fmla="*/ 466927 h 544937"/>
                  <a:gd name="connsiteX47" fmla="*/ 1147864 w 1247626"/>
                  <a:gd name="connsiteY47" fmla="*/ 457200 h 544937"/>
                  <a:gd name="connsiteX48" fmla="*/ 1225685 w 1247626"/>
                  <a:gd name="connsiteY48" fmla="*/ 389106 h 544937"/>
                  <a:gd name="connsiteX49" fmla="*/ 1215957 w 1247626"/>
                  <a:gd name="connsiteY49" fmla="*/ 321012 h 544937"/>
                  <a:gd name="connsiteX50" fmla="*/ 1157591 w 1247626"/>
                  <a:gd name="connsiteY50" fmla="*/ 330740 h 544937"/>
                  <a:gd name="connsiteX51" fmla="*/ 1050587 w 1247626"/>
                  <a:gd name="connsiteY51" fmla="*/ 389106 h 544937"/>
                  <a:gd name="connsiteX52" fmla="*/ 1021404 w 1247626"/>
                  <a:gd name="connsiteY52" fmla="*/ 535021 h 544937"/>
                  <a:gd name="connsiteX53" fmla="*/ 1031132 w 1247626"/>
                  <a:gd name="connsiteY53" fmla="*/ 535021 h 54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247626" h="544937">
                    <a:moveTo>
                      <a:pt x="204281" y="0"/>
                    </a:moveTo>
                    <a:cubicBezTo>
                      <a:pt x="184826" y="12970"/>
                      <a:pt x="163512" y="23513"/>
                      <a:pt x="145915" y="38910"/>
                    </a:cubicBezTo>
                    <a:cubicBezTo>
                      <a:pt x="137117" y="46609"/>
                      <a:pt x="134159" y="59295"/>
                      <a:pt x="126460" y="68093"/>
                    </a:cubicBezTo>
                    <a:cubicBezTo>
                      <a:pt x="111361" y="85349"/>
                      <a:pt x="94034" y="100519"/>
                      <a:pt x="77821" y="116732"/>
                    </a:cubicBezTo>
                    <a:cubicBezTo>
                      <a:pt x="68093" y="126460"/>
                      <a:pt x="56892" y="134909"/>
                      <a:pt x="48638" y="145915"/>
                    </a:cubicBezTo>
                    <a:cubicBezTo>
                      <a:pt x="13952" y="192162"/>
                      <a:pt x="30919" y="173361"/>
                      <a:pt x="0" y="204281"/>
                    </a:cubicBezTo>
                    <a:cubicBezTo>
                      <a:pt x="9728" y="207523"/>
                      <a:pt x="18929" y="214008"/>
                      <a:pt x="29183" y="214008"/>
                    </a:cubicBezTo>
                    <a:cubicBezTo>
                      <a:pt x="169127" y="214008"/>
                      <a:pt x="173800" y="210983"/>
                      <a:pt x="272374" y="194553"/>
                    </a:cubicBezTo>
                    <a:cubicBezTo>
                      <a:pt x="285344" y="188068"/>
                      <a:pt x="297956" y="180810"/>
                      <a:pt x="311285" y="175098"/>
                    </a:cubicBezTo>
                    <a:cubicBezTo>
                      <a:pt x="320710" y="171059"/>
                      <a:pt x="331505" y="170350"/>
                      <a:pt x="340468" y="165370"/>
                    </a:cubicBezTo>
                    <a:cubicBezTo>
                      <a:pt x="360908" y="154014"/>
                      <a:pt x="415367" y="109925"/>
                      <a:pt x="398834" y="126459"/>
                    </a:cubicBezTo>
                    <a:cubicBezTo>
                      <a:pt x="372129" y="153166"/>
                      <a:pt x="388080" y="143015"/>
                      <a:pt x="350196" y="155642"/>
                    </a:cubicBezTo>
                    <a:cubicBezTo>
                      <a:pt x="312997" y="211439"/>
                      <a:pt x="352499" y="161210"/>
                      <a:pt x="282102" y="214008"/>
                    </a:cubicBezTo>
                    <a:cubicBezTo>
                      <a:pt x="271096" y="222262"/>
                      <a:pt x="263487" y="234384"/>
                      <a:pt x="252919" y="243191"/>
                    </a:cubicBezTo>
                    <a:cubicBezTo>
                      <a:pt x="243938" y="250675"/>
                      <a:pt x="233464" y="256161"/>
                      <a:pt x="223736" y="262646"/>
                    </a:cubicBezTo>
                    <a:cubicBezTo>
                      <a:pt x="226979" y="272374"/>
                      <a:pt x="223329" y="290270"/>
                      <a:pt x="233464" y="291829"/>
                    </a:cubicBezTo>
                    <a:cubicBezTo>
                      <a:pt x="370993" y="312988"/>
                      <a:pt x="335071" y="236725"/>
                      <a:pt x="359923" y="311285"/>
                    </a:cubicBezTo>
                    <a:cubicBezTo>
                      <a:pt x="314528" y="379379"/>
                      <a:pt x="340468" y="356681"/>
                      <a:pt x="291830" y="389106"/>
                    </a:cubicBezTo>
                    <a:cubicBezTo>
                      <a:pt x="285345" y="398834"/>
                      <a:pt x="281356" y="410804"/>
                      <a:pt x="272374" y="418289"/>
                    </a:cubicBezTo>
                    <a:cubicBezTo>
                      <a:pt x="261234" y="427572"/>
                      <a:pt x="246054" y="430549"/>
                      <a:pt x="233464" y="437744"/>
                    </a:cubicBezTo>
                    <a:cubicBezTo>
                      <a:pt x="223313" y="443545"/>
                      <a:pt x="214432" y="451399"/>
                      <a:pt x="204281" y="457200"/>
                    </a:cubicBezTo>
                    <a:cubicBezTo>
                      <a:pt x="191690" y="464395"/>
                      <a:pt x="178948" y="471563"/>
                      <a:pt x="165370" y="476655"/>
                    </a:cubicBezTo>
                    <a:cubicBezTo>
                      <a:pt x="152852" y="481349"/>
                      <a:pt x="113091" y="486383"/>
                      <a:pt x="126460" y="486383"/>
                    </a:cubicBezTo>
                    <a:cubicBezTo>
                      <a:pt x="152602" y="486383"/>
                      <a:pt x="178341" y="479898"/>
                      <a:pt x="204281" y="476655"/>
                    </a:cubicBezTo>
                    <a:cubicBezTo>
                      <a:pt x="214009" y="473412"/>
                      <a:pt x="223605" y="469744"/>
                      <a:pt x="233464" y="466927"/>
                    </a:cubicBezTo>
                    <a:cubicBezTo>
                      <a:pt x="246319" y="463254"/>
                      <a:pt x="259856" y="461894"/>
                      <a:pt x="272374" y="457200"/>
                    </a:cubicBezTo>
                    <a:cubicBezTo>
                      <a:pt x="374108" y="419050"/>
                      <a:pt x="250322" y="452984"/>
                      <a:pt x="350196" y="428017"/>
                    </a:cubicBezTo>
                    <a:cubicBezTo>
                      <a:pt x="423463" y="379171"/>
                      <a:pt x="330347" y="436524"/>
                      <a:pt x="418289" y="398834"/>
                    </a:cubicBezTo>
                    <a:cubicBezTo>
                      <a:pt x="429035" y="394229"/>
                      <a:pt x="437015" y="384607"/>
                      <a:pt x="447472" y="379378"/>
                    </a:cubicBezTo>
                    <a:cubicBezTo>
                      <a:pt x="456643" y="374792"/>
                      <a:pt x="466927" y="372893"/>
                      <a:pt x="476655" y="369651"/>
                    </a:cubicBezTo>
                    <a:cubicBezTo>
                      <a:pt x="570841" y="299012"/>
                      <a:pt x="451020" y="382469"/>
                      <a:pt x="573932" y="321012"/>
                    </a:cubicBezTo>
                    <a:cubicBezTo>
                      <a:pt x="604394" y="305781"/>
                      <a:pt x="653071" y="251601"/>
                      <a:pt x="671209" y="233463"/>
                    </a:cubicBezTo>
                    <a:cubicBezTo>
                      <a:pt x="708658" y="196014"/>
                      <a:pt x="692760" y="215727"/>
                      <a:pt x="719847" y="175098"/>
                    </a:cubicBezTo>
                    <a:cubicBezTo>
                      <a:pt x="726332" y="184826"/>
                      <a:pt x="739302" y="192590"/>
                      <a:pt x="739302" y="204281"/>
                    </a:cubicBezTo>
                    <a:cubicBezTo>
                      <a:pt x="739302" y="219250"/>
                      <a:pt x="708860" y="242333"/>
                      <a:pt x="700391" y="252919"/>
                    </a:cubicBezTo>
                    <a:cubicBezTo>
                      <a:pt x="680135" y="278239"/>
                      <a:pt x="664955" y="307812"/>
                      <a:pt x="642026" y="330740"/>
                    </a:cubicBezTo>
                    <a:cubicBezTo>
                      <a:pt x="635541" y="337225"/>
                      <a:pt x="630201" y="345108"/>
                      <a:pt x="622570" y="350195"/>
                    </a:cubicBezTo>
                    <a:cubicBezTo>
                      <a:pt x="610504" y="358239"/>
                      <a:pt x="596095" y="362190"/>
                      <a:pt x="583660" y="369651"/>
                    </a:cubicBezTo>
                    <a:cubicBezTo>
                      <a:pt x="563610" y="381681"/>
                      <a:pt x="547476" y="401167"/>
                      <a:pt x="525294" y="408561"/>
                    </a:cubicBezTo>
                    <a:cubicBezTo>
                      <a:pt x="515566" y="411804"/>
                      <a:pt x="485857" y="418289"/>
                      <a:pt x="496111" y="418289"/>
                    </a:cubicBezTo>
                    <a:cubicBezTo>
                      <a:pt x="515835" y="418289"/>
                      <a:pt x="535022" y="411804"/>
                      <a:pt x="554477" y="408561"/>
                    </a:cubicBezTo>
                    <a:cubicBezTo>
                      <a:pt x="629056" y="411804"/>
                      <a:pt x="711983" y="383849"/>
                      <a:pt x="778213" y="418289"/>
                    </a:cubicBezTo>
                    <a:cubicBezTo>
                      <a:pt x="813211" y="436488"/>
                      <a:pt x="765162" y="512673"/>
                      <a:pt x="797668" y="535021"/>
                    </a:cubicBezTo>
                    <a:cubicBezTo>
                      <a:pt x="835171" y="560805"/>
                      <a:pt x="888459" y="528536"/>
                      <a:pt x="933855" y="525293"/>
                    </a:cubicBezTo>
                    <a:cubicBezTo>
                      <a:pt x="946825" y="522051"/>
                      <a:pt x="959656" y="518188"/>
                      <a:pt x="972766" y="515566"/>
                    </a:cubicBezTo>
                    <a:cubicBezTo>
                      <a:pt x="992107" y="511698"/>
                      <a:pt x="1012240" y="511506"/>
                      <a:pt x="1031132" y="505838"/>
                    </a:cubicBezTo>
                    <a:cubicBezTo>
                      <a:pt x="1147836" y="470827"/>
                      <a:pt x="1003689" y="502753"/>
                      <a:pt x="1099226" y="466927"/>
                    </a:cubicBezTo>
                    <a:cubicBezTo>
                      <a:pt x="1114707" y="461122"/>
                      <a:pt x="1131651" y="460442"/>
                      <a:pt x="1147864" y="457200"/>
                    </a:cubicBezTo>
                    <a:cubicBezTo>
                      <a:pt x="1204769" y="400294"/>
                      <a:pt x="1177424" y="421279"/>
                      <a:pt x="1225685" y="389106"/>
                    </a:cubicBezTo>
                    <a:cubicBezTo>
                      <a:pt x="1248383" y="321012"/>
                      <a:pt x="1264595" y="337225"/>
                      <a:pt x="1215957" y="321012"/>
                    </a:cubicBezTo>
                    <a:cubicBezTo>
                      <a:pt x="1196502" y="324255"/>
                      <a:pt x="1176166" y="324106"/>
                      <a:pt x="1157591" y="330740"/>
                    </a:cubicBezTo>
                    <a:cubicBezTo>
                      <a:pt x="1110059" y="347716"/>
                      <a:pt x="1087476" y="364514"/>
                      <a:pt x="1050587" y="389106"/>
                    </a:cubicBezTo>
                    <a:cubicBezTo>
                      <a:pt x="1002742" y="460875"/>
                      <a:pt x="999862" y="438082"/>
                      <a:pt x="1021404" y="535021"/>
                    </a:cubicBezTo>
                    <a:cubicBezTo>
                      <a:pt x="1022107" y="538186"/>
                      <a:pt x="1027889" y="535021"/>
                      <a:pt x="1031132" y="53502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C03DD3C5-236B-4F41-B28B-F61C18F2AE8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56879" l="0" r="100000"/>
                    </a14:imgEffect>
                  </a14:imgLayer>
                </a14:imgProps>
              </a:ext>
            </a:extLst>
          </a:blip>
          <a:srcRect t="-797" b="43267"/>
          <a:stretch/>
        </p:blipFill>
        <p:spPr>
          <a:xfrm>
            <a:off x="3373554" y="2940552"/>
            <a:ext cx="5795450" cy="3121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859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0 L 0.5601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08333E-6 1.48148E-6 L -0.07474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7 0 L -0.1455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875E-6 0 L -0.21914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3.7037E-6 L -0.29415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"/>
                            </p:stCondLst>
                            <p:childTnLst>
                              <p:par>
                                <p:cTn id="1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4 0 L -3.95833E-6 0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16 0 L -4.58333E-6 0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71 -0.00903 L 2.70833E-6 3.7037E-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23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27 0.00602 L 2.70833E-6 -7.40741E-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13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 -0.00023 L -2.70833E-6 1.48148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1.48148E-6 L 4.58333E-6 1.48148E-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668DE585-EF14-4224-A9E6-5AEA2A5A24CF}"/>
              </a:ext>
            </a:extLst>
          </p:cNvPr>
          <p:cNvGrpSpPr/>
          <p:nvPr/>
        </p:nvGrpSpPr>
        <p:grpSpPr>
          <a:xfrm>
            <a:off x="-5923894" y="0"/>
            <a:ext cx="12192005" cy="6858000"/>
            <a:chOff x="-5923894" y="0"/>
            <a:chExt cx="12192005" cy="6858000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380F6671-BA2F-49E3-9D66-598F2FE689F4}"/>
                </a:ext>
              </a:extLst>
            </p:cNvPr>
            <p:cNvGrpSpPr/>
            <p:nvPr/>
          </p:nvGrpSpPr>
          <p:grpSpPr>
            <a:xfrm>
              <a:off x="-5923894" y="0"/>
              <a:ext cx="12192005" cy="6858000"/>
              <a:chOff x="-5923894" y="0"/>
              <a:chExt cx="12192005" cy="6858000"/>
            </a:xfrm>
          </p:grpSpPr>
          <p:sp>
            <p:nvSpPr>
              <p:cNvPr id="4" name="Rectangle: Top Corners Rounded 2">
                <a:extLst>
                  <a:ext uri="{FF2B5EF4-FFF2-40B4-BE49-F238E27FC236}">
                    <a16:creationId xmlns:a16="http://schemas.microsoft.com/office/drawing/2014/main" xmlns="" id="{CA32A907-B5D8-4D03-8077-C9FE8413CD56}"/>
                  </a:ext>
                </a:extLst>
              </p:cNvPr>
              <p:cNvSpPr/>
              <p:nvPr/>
            </p:nvSpPr>
            <p:spPr>
              <a:xfrm rot="5400013">
                <a:off x="5389711" y="-21598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" name="Rectangle: Single Corner Rounded 52">
                <a:extLst>
                  <a:ext uri="{FF2B5EF4-FFF2-40B4-BE49-F238E27FC236}">
                    <a16:creationId xmlns:a16="http://schemas.microsoft.com/office/drawing/2014/main" xmlns="" id="{EA94B121-6D3C-4006-81E2-BB802D66ADB4}"/>
                  </a:ext>
                </a:extLst>
              </p:cNvPr>
              <p:cNvSpPr/>
              <p:nvPr/>
            </p:nvSpPr>
            <p:spPr>
              <a:xfrm flipV="1">
                <a:off x="-5923894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" name="TextBox 112">
              <a:extLst>
                <a:ext uri="{FF2B5EF4-FFF2-40B4-BE49-F238E27FC236}">
                  <a16:creationId xmlns:a16="http://schemas.microsoft.com/office/drawing/2014/main" xmlns="" id="{9EE84F45-4592-45C9-95F5-7B81419102FC}"/>
                </a:ext>
              </a:extLst>
            </p:cNvPr>
            <p:cNvSpPr txBox="1"/>
            <p:nvPr/>
          </p:nvSpPr>
          <p:spPr>
            <a:xfrm>
              <a:off x="5375675" y="49057"/>
              <a:ext cx="830997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2" action="ppaction://hlinksldjump"/>
                </a:rPr>
                <a:t>I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xmlns="" id="{4D9A780B-88E7-4722-92AD-631BFCFFA8B0}"/>
                </a:ext>
              </a:extLst>
            </p:cNvPr>
            <p:cNvSpPr txBox="1"/>
            <p:nvPr/>
          </p:nvSpPr>
          <p:spPr>
            <a:xfrm rot="16200004">
              <a:off x="3474628" y="3625834"/>
              <a:ext cx="27823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Concepte generale</a:t>
              </a:r>
            </a:p>
          </p:txBody>
        </p:sp>
      </p:grpSp>
      <p:grpSp>
        <p:nvGrpSpPr>
          <p:cNvPr id="8" name="Group 111">
            <a:extLst>
              <a:ext uri="{FF2B5EF4-FFF2-40B4-BE49-F238E27FC236}">
                <a16:creationId xmlns:a16="http://schemas.microsoft.com/office/drawing/2014/main" xmlns="" id="{A8CABD47-2E63-44F9-BF4D-EE1E932D823C}"/>
              </a:ext>
            </a:extLst>
          </p:cNvPr>
          <p:cNvGrpSpPr/>
          <p:nvPr/>
        </p:nvGrpSpPr>
        <p:grpSpPr>
          <a:xfrm>
            <a:off x="-6829360" y="0"/>
            <a:ext cx="12192005" cy="6858000"/>
            <a:chOff x="-6829360" y="0"/>
            <a:chExt cx="12192005" cy="6858000"/>
          </a:xfrm>
        </p:grpSpPr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xmlns="" id="{F2672B55-CB8A-406A-9498-888920E4DFA7}"/>
                </a:ext>
              </a:extLst>
            </p:cNvPr>
            <p:cNvGrpSpPr/>
            <p:nvPr/>
          </p:nvGrpSpPr>
          <p:grpSpPr>
            <a:xfrm>
              <a:off x="-6829360" y="0"/>
              <a:ext cx="12192005" cy="6858000"/>
              <a:chOff x="-6829360" y="0"/>
              <a:chExt cx="12192005" cy="6858000"/>
            </a:xfrm>
          </p:grpSpPr>
          <p:sp>
            <p:nvSpPr>
              <p:cNvPr id="10" name="Rectangle: Top Corners Rounded 75">
                <a:extLst>
                  <a:ext uri="{FF2B5EF4-FFF2-40B4-BE49-F238E27FC236}">
                    <a16:creationId xmlns:a16="http://schemas.microsoft.com/office/drawing/2014/main" xmlns="" id="{9E12B018-324A-4FDB-A62A-AC79DFBAC258}"/>
                  </a:ext>
                </a:extLst>
              </p:cNvPr>
              <p:cNvSpPr/>
              <p:nvPr/>
            </p:nvSpPr>
            <p:spPr>
              <a:xfrm rot="5400013">
                <a:off x="4484245" y="835204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: Single Corner Rounded 76">
                <a:extLst>
                  <a:ext uri="{FF2B5EF4-FFF2-40B4-BE49-F238E27FC236}">
                    <a16:creationId xmlns:a16="http://schemas.microsoft.com/office/drawing/2014/main" xmlns="" id="{D76EA289-09ED-4325-BEF6-1A89CEA8CC3C}"/>
                  </a:ext>
                </a:extLst>
              </p:cNvPr>
              <p:cNvSpPr/>
              <p:nvPr/>
            </p:nvSpPr>
            <p:spPr>
              <a:xfrm flipV="1">
                <a:off x="-682936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2" name="TextBox 109">
              <a:extLst>
                <a:ext uri="{FF2B5EF4-FFF2-40B4-BE49-F238E27FC236}">
                  <a16:creationId xmlns:a16="http://schemas.microsoft.com/office/drawing/2014/main" xmlns="" id="{8B3C736B-A89C-4751-A4EF-E5EBCB94CCAF}"/>
                </a:ext>
              </a:extLst>
            </p:cNvPr>
            <p:cNvSpPr txBox="1"/>
            <p:nvPr/>
          </p:nvSpPr>
          <p:spPr>
            <a:xfrm>
              <a:off x="4472302" y="881216"/>
              <a:ext cx="593555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3" action="ppaction://hlinksldjump"/>
                </a:rPr>
                <a:t>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3" name="TextBox 110">
              <a:extLst>
                <a:ext uri="{FF2B5EF4-FFF2-40B4-BE49-F238E27FC236}">
                  <a16:creationId xmlns:a16="http://schemas.microsoft.com/office/drawing/2014/main" xmlns="" id="{CDF3B9E7-9E9E-430F-858E-6FCFCEEC20E6}"/>
                </a:ext>
              </a:extLst>
            </p:cNvPr>
            <p:cNvSpPr txBox="1"/>
            <p:nvPr/>
          </p:nvSpPr>
          <p:spPr>
            <a:xfrm rot="16200004">
              <a:off x="1955888" y="4271944"/>
              <a:ext cx="4197626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Tipologia instrumentelor de plata fara numerar</a:t>
              </a:r>
            </a:p>
          </p:txBody>
        </p:sp>
      </p:grpSp>
      <p:grpSp>
        <p:nvGrpSpPr>
          <p:cNvPr id="14" name="Group 108">
            <a:extLst>
              <a:ext uri="{FF2B5EF4-FFF2-40B4-BE49-F238E27FC236}">
                <a16:creationId xmlns:a16="http://schemas.microsoft.com/office/drawing/2014/main" xmlns="" id="{B521C305-6DD8-487E-AE51-0AA089198E8F}"/>
              </a:ext>
            </a:extLst>
          </p:cNvPr>
          <p:cNvGrpSpPr/>
          <p:nvPr/>
        </p:nvGrpSpPr>
        <p:grpSpPr>
          <a:xfrm>
            <a:off x="-7729359" y="0"/>
            <a:ext cx="12192006" cy="6978526"/>
            <a:chOff x="-7729359" y="0"/>
            <a:chExt cx="12192006" cy="6978526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xmlns="" id="{37694F75-7AFA-4BD0-A48B-5F1403581546}"/>
                </a:ext>
              </a:extLst>
            </p:cNvPr>
            <p:cNvGrpSpPr/>
            <p:nvPr/>
          </p:nvGrpSpPr>
          <p:grpSpPr>
            <a:xfrm>
              <a:off x="-7729359" y="0"/>
              <a:ext cx="12192006" cy="6858000"/>
              <a:chOff x="-7729359" y="0"/>
              <a:chExt cx="12192006" cy="6858000"/>
            </a:xfrm>
          </p:grpSpPr>
          <p:sp>
            <p:nvSpPr>
              <p:cNvPr id="16" name="Rectangle: Top Corners Rounded 78">
                <a:extLst>
                  <a:ext uri="{FF2B5EF4-FFF2-40B4-BE49-F238E27FC236}">
                    <a16:creationId xmlns:a16="http://schemas.microsoft.com/office/drawing/2014/main" xmlns="" id="{35B2A355-3E80-4F03-85D8-17C42DC0C973}"/>
                  </a:ext>
                </a:extLst>
              </p:cNvPr>
              <p:cNvSpPr/>
              <p:nvPr/>
            </p:nvSpPr>
            <p:spPr>
              <a:xfrm rot="5400013">
                <a:off x="3584247" y="1691777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: Single Corner Rounded 79">
                <a:extLst>
                  <a:ext uri="{FF2B5EF4-FFF2-40B4-BE49-F238E27FC236}">
                    <a16:creationId xmlns:a16="http://schemas.microsoft.com/office/drawing/2014/main" xmlns="" id="{3E1B26A9-6616-472A-AF73-A3949EF7F863}"/>
                  </a:ext>
                </a:extLst>
              </p:cNvPr>
              <p:cNvSpPr/>
              <p:nvPr/>
            </p:nvSpPr>
            <p:spPr>
              <a:xfrm flipV="1">
                <a:off x="-772935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xmlns="" id="{A5D56289-A9E9-46DC-9184-352C23DF0F35}"/>
                </a:ext>
              </a:extLst>
            </p:cNvPr>
            <p:cNvSpPr txBox="1"/>
            <p:nvPr/>
          </p:nvSpPr>
          <p:spPr>
            <a:xfrm>
              <a:off x="3568107" y="1757632"/>
              <a:ext cx="76272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4" action="ppaction://hlinksldjump"/>
                </a:rPr>
                <a:t>III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9" name="TextBox 107">
              <a:extLst>
                <a:ext uri="{FF2B5EF4-FFF2-40B4-BE49-F238E27FC236}">
                  <a16:creationId xmlns:a16="http://schemas.microsoft.com/office/drawing/2014/main" xmlns="" id="{1BBF2CB5-76B6-4B37-8266-620504075D9F}"/>
                </a:ext>
              </a:extLst>
            </p:cNvPr>
            <p:cNvSpPr txBox="1"/>
            <p:nvPr/>
          </p:nvSpPr>
          <p:spPr>
            <a:xfrm rot="16200004">
              <a:off x="1351585" y="4855336"/>
              <a:ext cx="353849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Transferul-credit(Ordin de plata)</a:t>
              </a: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xmlns="" id="{C2BE6F43-9556-4BD9-9914-DA730D5A63FF}"/>
              </a:ext>
            </a:extLst>
          </p:cNvPr>
          <p:cNvGrpSpPr/>
          <p:nvPr/>
        </p:nvGrpSpPr>
        <p:grpSpPr>
          <a:xfrm>
            <a:off x="-8623889" y="-84271"/>
            <a:ext cx="12189262" cy="6942271"/>
            <a:chOff x="-8623889" y="-84271"/>
            <a:chExt cx="12189262" cy="6942271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xmlns="" id="{1D146BA4-35C4-44F8-A046-3DA595433F8C}"/>
                </a:ext>
              </a:extLst>
            </p:cNvPr>
            <p:cNvGrpSpPr/>
            <p:nvPr/>
          </p:nvGrpSpPr>
          <p:grpSpPr>
            <a:xfrm>
              <a:off x="-8623889" y="0"/>
              <a:ext cx="12189262" cy="6858000"/>
              <a:chOff x="-8623889" y="0"/>
              <a:chExt cx="12189262" cy="6858000"/>
            </a:xfrm>
          </p:grpSpPr>
          <p:sp>
            <p:nvSpPr>
              <p:cNvPr id="22" name="Rectangle: Top Corners Rounded 81">
                <a:extLst>
                  <a:ext uri="{FF2B5EF4-FFF2-40B4-BE49-F238E27FC236}">
                    <a16:creationId xmlns:a16="http://schemas.microsoft.com/office/drawing/2014/main" xmlns="" id="{9CECB6CB-FE00-4790-8E99-54D7760368E1}"/>
                  </a:ext>
                </a:extLst>
              </p:cNvPr>
              <p:cNvSpPr/>
              <p:nvPr/>
            </p:nvSpPr>
            <p:spPr>
              <a:xfrm rot="5400013">
                <a:off x="2686973" y="2555099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Rectangle: Single Corner Rounded 82">
                <a:extLst>
                  <a:ext uri="{FF2B5EF4-FFF2-40B4-BE49-F238E27FC236}">
                    <a16:creationId xmlns:a16="http://schemas.microsoft.com/office/drawing/2014/main" xmlns="" id="{92194884-BD7F-47FE-BF1B-599C3E57AC0C}"/>
                  </a:ext>
                </a:extLst>
              </p:cNvPr>
              <p:cNvSpPr/>
              <p:nvPr/>
            </p:nvSpPr>
            <p:spPr>
              <a:xfrm flipV="1">
                <a:off x="-862388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" name="TextBox 103">
              <a:extLst>
                <a:ext uri="{FF2B5EF4-FFF2-40B4-BE49-F238E27FC236}">
                  <a16:creationId xmlns:a16="http://schemas.microsoft.com/office/drawing/2014/main" xmlns="" id="{6DD1A648-9C24-40FE-BFAA-09A01BD605D2}"/>
                </a:ext>
              </a:extLst>
            </p:cNvPr>
            <p:cNvSpPr txBox="1"/>
            <p:nvPr/>
          </p:nvSpPr>
          <p:spPr>
            <a:xfrm rot="16200004">
              <a:off x="432342" y="1344813"/>
              <a:ext cx="3566050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Debitarea Directa(Direct debit)</a:t>
              </a:r>
            </a:p>
          </p:txBody>
        </p: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2DF48DC8-334E-4ED3-9E7C-CC145E39B083}"/>
                </a:ext>
              </a:extLst>
            </p:cNvPr>
            <p:cNvSpPr txBox="1"/>
            <p:nvPr/>
          </p:nvSpPr>
          <p:spPr>
            <a:xfrm>
              <a:off x="2665375" y="2620377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5" action="ppaction://hlinksldjump"/>
                </a:rPr>
                <a:t>IV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26" name="Group 102">
            <a:extLst>
              <a:ext uri="{FF2B5EF4-FFF2-40B4-BE49-F238E27FC236}">
                <a16:creationId xmlns:a16="http://schemas.microsoft.com/office/drawing/2014/main" xmlns="" id="{C5249063-6AB8-48B5-8E14-BE1710DC9C9C}"/>
              </a:ext>
            </a:extLst>
          </p:cNvPr>
          <p:cNvGrpSpPr/>
          <p:nvPr/>
        </p:nvGrpSpPr>
        <p:grpSpPr>
          <a:xfrm>
            <a:off x="-9521162" y="-1"/>
            <a:ext cx="12192005" cy="6858001"/>
            <a:chOff x="-9521162" y="-1"/>
            <a:chExt cx="12192005" cy="6858001"/>
          </a:xfrm>
        </p:grpSpPr>
        <p:grpSp>
          <p:nvGrpSpPr>
            <p:cNvPr id="27" name="Group 83">
              <a:extLst>
                <a:ext uri="{FF2B5EF4-FFF2-40B4-BE49-F238E27FC236}">
                  <a16:creationId xmlns:a16="http://schemas.microsoft.com/office/drawing/2014/main" xmlns="" id="{823F0716-0C5D-4704-9BFF-73DA5E3F1D24}"/>
                </a:ext>
              </a:extLst>
            </p:cNvPr>
            <p:cNvGrpSpPr/>
            <p:nvPr/>
          </p:nvGrpSpPr>
          <p:grpSpPr>
            <a:xfrm>
              <a:off x="-9521162" y="0"/>
              <a:ext cx="12192005" cy="6858000"/>
              <a:chOff x="-9521162" y="0"/>
              <a:chExt cx="12192005" cy="6858000"/>
            </a:xfrm>
          </p:grpSpPr>
          <p:sp>
            <p:nvSpPr>
              <p:cNvPr id="28" name="Rectangle: Top Corners Rounded 84">
                <a:extLst>
                  <a:ext uri="{FF2B5EF4-FFF2-40B4-BE49-F238E27FC236}">
                    <a16:creationId xmlns:a16="http://schemas.microsoft.com/office/drawing/2014/main" xmlns="" id="{6FFC9FA7-EC9D-468D-9012-F2CCC55F1D9B}"/>
                  </a:ext>
                </a:extLst>
              </p:cNvPr>
              <p:cNvSpPr/>
              <p:nvPr/>
            </p:nvSpPr>
            <p:spPr>
              <a:xfrm rot="5400013">
                <a:off x="1792443" y="3375910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Rectangle: Single Corner Rounded 85">
                <a:extLst>
                  <a:ext uri="{FF2B5EF4-FFF2-40B4-BE49-F238E27FC236}">
                    <a16:creationId xmlns:a16="http://schemas.microsoft.com/office/drawing/2014/main" xmlns="" id="{23370B29-DBBA-40A7-ABD3-586802D44B77}"/>
                  </a:ext>
                </a:extLst>
              </p:cNvPr>
              <p:cNvSpPr/>
              <p:nvPr/>
            </p:nvSpPr>
            <p:spPr>
              <a:xfrm flipV="1">
                <a:off x="-9521162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xmlns="" id="{9CC1B9A9-2510-48C8-B5D7-E718FA48C2E6}"/>
                </a:ext>
              </a:extLst>
            </p:cNvPr>
            <p:cNvSpPr txBox="1"/>
            <p:nvPr/>
          </p:nvSpPr>
          <p:spPr>
            <a:xfrm rot="16200004">
              <a:off x="-788344" y="1758441"/>
              <a:ext cx="4224765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Ordinul</a:t>
              </a: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lgerian" pitchFamily="82"/>
                </a:rPr>
                <a:t> de </a:t>
              </a: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plata</a:t>
              </a: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lgerian" pitchFamily="82"/>
                </a:rPr>
                <a:t>(Standing order)</a:t>
              </a:r>
            </a:p>
          </p:txBody>
        </p:sp>
        <p:sp>
          <p:nvSpPr>
            <p:cNvPr id="31" name="TextBox 100">
              <a:extLst>
                <a:ext uri="{FF2B5EF4-FFF2-40B4-BE49-F238E27FC236}">
                  <a16:creationId xmlns:a16="http://schemas.microsoft.com/office/drawing/2014/main" xmlns="" id="{64BFC885-B7A3-464C-91BF-872AFFB2A82F}"/>
                </a:ext>
              </a:extLst>
            </p:cNvPr>
            <p:cNvSpPr txBox="1"/>
            <p:nvPr/>
          </p:nvSpPr>
          <p:spPr>
            <a:xfrm>
              <a:off x="1770836" y="3441179"/>
              <a:ext cx="4616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6" action="ppaction://hlinksldjump"/>
                </a:rPr>
                <a:t>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748DAEE2-0775-44C2-AFEE-1E74DC30380E}"/>
              </a:ext>
            </a:extLst>
          </p:cNvPr>
          <p:cNvGrpSpPr/>
          <p:nvPr/>
        </p:nvGrpSpPr>
        <p:grpSpPr>
          <a:xfrm>
            <a:off x="-10423391" y="-2259"/>
            <a:ext cx="12192005" cy="6860259"/>
            <a:chOff x="-10423391" y="-2259"/>
            <a:chExt cx="12192005" cy="6860259"/>
          </a:xfrm>
        </p:grpSpPr>
        <p:grpSp>
          <p:nvGrpSpPr>
            <p:cNvPr id="33" name="Group 96">
              <a:extLst>
                <a:ext uri="{FF2B5EF4-FFF2-40B4-BE49-F238E27FC236}">
                  <a16:creationId xmlns:a16="http://schemas.microsoft.com/office/drawing/2014/main" xmlns="" id="{D950F73F-51E1-4452-86E4-E824E70A0ACC}"/>
                </a:ext>
              </a:extLst>
            </p:cNvPr>
            <p:cNvGrpSpPr/>
            <p:nvPr/>
          </p:nvGrpSpPr>
          <p:grpSpPr>
            <a:xfrm>
              <a:off x="-10423391" y="-2259"/>
              <a:ext cx="12192005" cy="6860259"/>
              <a:chOff x="-10423391" y="-2259"/>
              <a:chExt cx="12192005" cy="6860259"/>
            </a:xfrm>
          </p:grpSpPr>
          <p:grpSp>
            <p:nvGrpSpPr>
              <p:cNvPr id="34" name="Group 86">
                <a:extLst>
                  <a:ext uri="{FF2B5EF4-FFF2-40B4-BE49-F238E27FC236}">
                    <a16:creationId xmlns:a16="http://schemas.microsoft.com/office/drawing/2014/main" xmlns="" id="{AE9F829C-7637-43D2-B8E1-CA9E957C6F13}"/>
                  </a:ext>
                </a:extLst>
              </p:cNvPr>
              <p:cNvGrpSpPr/>
              <p:nvPr/>
            </p:nvGrpSpPr>
            <p:grpSpPr>
              <a:xfrm>
                <a:off x="-10423391" y="0"/>
                <a:ext cx="12192005" cy="6858000"/>
                <a:chOff x="-10423391" y="0"/>
                <a:chExt cx="12192005" cy="6858000"/>
              </a:xfrm>
            </p:grpSpPr>
            <p:sp>
              <p:nvSpPr>
                <p:cNvPr id="35" name="Rectangle: Top Corners Rounded 87">
                  <a:extLst>
                    <a:ext uri="{FF2B5EF4-FFF2-40B4-BE49-F238E27FC236}">
                      <a16:creationId xmlns:a16="http://schemas.microsoft.com/office/drawing/2014/main" xmlns="" id="{50F8AB5A-B272-4DDD-9F33-1AE840E7D445}"/>
                    </a:ext>
                  </a:extLst>
                </p:cNvPr>
                <p:cNvSpPr/>
                <p:nvPr/>
              </p:nvSpPr>
              <p:spPr>
                <a:xfrm rot="5400013">
                  <a:off x="890214" y="4232483"/>
                  <a:ext cx="856801" cy="899998"/>
                </a:xfrm>
                <a:custGeom>
                  <a:avLst>
                    <a:gd name="f9" fmla="val 27576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27576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: Single Corner Rounded 88">
                  <a:extLst>
                    <a:ext uri="{FF2B5EF4-FFF2-40B4-BE49-F238E27FC236}">
                      <a16:creationId xmlns:a16="http://schemas.microsoft.com/office/drawing/2014/main" xmlns="" id="{BD470910-6FC8-4402-B5D5-D8C9F47869A5}"/>
                    </a:ext>
                  </a:extLst>
                </p:cNvPr>
                <p:cNvSpPr/>
                <p:nvPr/>
              </p:nvSpPr>
              <p:spPr>
                <a:xfrm flipV="1">
                  <a:off x="-10423391" y="0"/>
                  <a:ext cx="11291998" cy="6858000"/>
                </a:xfrm>
                <a:custGeom>
                  <a:avLst>
                    <a:gd name="f7" fmla="val 11250"/>
                  </a:avLst>
                  <a:gdLst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1250"/>
                    <a:gd name="f8" fmla="abs f3"/>
                    <a:gd name="f9" fmla="abs f4"/>
                    <a:gd name="f10" fmla="abs f5"/>
                    <a:gd name="f11" fmla="val f6"/>
                    <a:gd name="f12" fmla="val f7"/>
                    <a:gd name="f13" fmla="?: f8 f3 1"/>
                    <a:gd name="f14" fmla="?: f9 f4 1"/>
                    <a:gd name="f15" fmla="?: f10 f5 1"/>
                    <a:gd name="f16" fmla="*/ f13 1 21600"/>
                    <a:gd name="f17" fmla="*/ f14 1 21600"/>
                    <a:gd name="f18" fmla="*/ 21600 f13 1"/>
                    <a:gd name="f19" fmla="*/ 21600 f14 1"/>
                    <a:gd name="f20" fmla="min f17 f16"/>
                    <a:gd name="f21" fmla="*/ f18 1 f15"/>
                    <a:gd name="f22" fmla="*/ f19 1 f15"/>
                    <a:gd name="f23" fmla="val f21"/>
                    <a:gd name="f24" fmla="val f22"/>
                    <a:gd name="f25" fmla="*/ f11 f20 1"/>
                    <a:gd name="f26" fmla="+- f24 0 f11"/>
                    <a:gd name="f27" fmla="+- f23 0 f11"/>
                    <a:gd name="f28" fmla="*/ f24 f20 1"/>
                    <a:gd name="f29" fmla="*/ f23 f20 1"/>
                    <a:gd name="f30" fmla="min f27 f26"/>
                    <a:gd name="f31" fmla="*/ f30 f12 1"/>
                    <a:gd name="f32" fmla="*/ f31 1 100000"/>
                    <a:gd name="f33" fmla="+- f23 0 f32"/>
                    <a:gd name="f34" fmla="*/ f32 29289 1"/>
                    <a:gd name="f35" fmla="*/ f32 f20 1"/>
                    <a:gd name="f36" fmla="*/ f34 1 100000"/>
                    <a:gd name="f37" fmla="*/ f33 f20 1"/>
                    <a:gd name="f38" fmla="+- f23 0 f36"/>
                    <a:gd name="f39" fmla="*/ f38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5" t="f25" r="f39" b="f28"/>
                  <a:pathLst>
                    <a:path>
                      <a:moveTo>
                        <a:pt x="f25" y="f25"/>
                      </a:moveTo>
                      <a:lnTo>
                        <a:pt x="f37" y="f25"/>
                      </a:lnTo>
                      <a:arcTo wR="f35" hR="f35" stAng="f2" swAng="f1"/>
                      <a:lnTo>
                        <a:pt x="f29" y="f28"/>
                      </a:lnTo>
                      <a:lnTo>
                        <a:pt x="f25" y="f28"/>
                      </a:lnTo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7" name="TextBox 95">
                <a:extLst>
                  <a:ext uri="{FF2B5EF4-FFF2-40B4-BE49-F238E27FC236}">
                    <a16:creationId xmlns:a16="http://schemas.microsoft.com/office/drawing/2014/main" xmlns="" id="{67D9CE1D-4B96-4BC7-B509-70D1A5980F92}"/>
                  </a:ext>
                </a:extLst>
              </p:cNvPr>
              <p:cNvSpPr txBox="1"/>
              <p:nvPr/>
            </p:nvSpPr>
            <p:spPr>
              <a:xfrm rot="16200004">
                <a:off x="-2066727" y="2171197"/>
                <a:ext cx="5054794" cy="7078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Algerian" pitchFamily="82"/>
                  </a:rPr>
                  <a:t>Instrumente de plata in format electronic</a:t>
                </a:r>
              </a:p>
            </p:txBody>
          </p:sp>
        </p:grpSp>
        <p:sp>
          <p:nvSpPr>
            <p:cNvPr id="38" name="TextBox 97">
              <a:extLst>
                <a:ext uri="{FF2B5EF4-FFF2-40B4-BE49-F238E27FC236}">
                  <a16:creationId xmlns:a16="http://schemas.microsoft.com/office/drawing/2014/main" xmlns="" id="{B642BE36-3540-4D9D-A948-C78CB119542E}"/>
                </a:ext>
              </a:extLst>
            </p:cNvPr>
            <p:cNvSpPr txBox="1"/>
            <p:nvPr/>
          </p:nvSpPr>
          <p:spPr>
            <a:xfrm>
              <a:off x="868606" y="4283104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7" action="ppaction://hlinksldjump"/>
                </a:rPr>
                <a:t>VI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9" name="Group 116">
            <a:extLst>
              <a:ext uri="{FF2B5EF4-FFF2-40B4-BE49-F238E27FC236}">
                <a16:creationId xmlns:a16="http://schemas.microsoft.com/office/drawing/2014/main" xmlns="" id="{9D232661-2706-4ADC-8548-49B80E1E5A0B}"/>
              </a:ext>
            </a:extLst>
          </p:cNvPr>
          <p:cNvGrpSpPr/>
          <p:nvPr/>
        </p:nvGrpSpPr>
        <p:grpSpPr>
          <a:xfrm>
            <a:off x="-11321158" y="0"/>
            <a:ext cx="12216063" cy="6858000"/>
            <a:chOff x="-11321158" y="0"/>
            <a:chExt cx="12216063" cy="6858000"/>
          </a:xfrm>
        </p:grpSpPr>
        <p:grpSp>
          <p:nvGrpSpPr>
            <p:cNvPr id="40" name="Group 89">
              <a:extLst>
                <a:ext uri="{FF2B5EF4-FFF2-40B4-BE49-F238E27FC236}">
                  <a16:creationId xmlns:a16="http://schemas.microsoft.com/office/drawing/2014/main" xmlns="" id="{3644CCF9-1D9B-4AC8-8076-FDBA37A9A80D}"/>
                </a:ext>
              </a:extLst>
            </p:cNvPr>
            <p:cNvGrpSpPr/>
            <p:nvPr/>
          </p:nvGrpSpPr>
          <p:grpSpPr>
            <a:xfrm>
              <a:off x="-11321158" y="0"/>
              <a:ext cx="12192005" cy="6858000"/>
              <a:chOff x="-11321158" y="0"/>
              <a:chExt cx="12192005" cy="6858000"/>
            </a:xfrm>
          </p:grpSpPr>
          <p:sp>
            <p:nvSpPr>
              <p:cNvPr id="41" name="Rectangle: Top Corners Rounded 90">
                <a:extLst>
                  <a:ext uri="{FF2B5EF4-FFF2-40B4-BE49-F238E27FC236}">
                    <a16:creationId xmlns:a16="http://schemas.microsoft.com/office/drawing/2014/main" xmlns="" id="{2C4A6773-4D21-4DF8-999C-F234D19A78BC}"/>
                  </a:ext>
                </a:extLst>
              </p:cNvPr>
              <p:cNvSpPr/>
              <p:nvPr/>
            </p:nvSpPr>
            <p:spPr>
              <a:xfrm rot="5400013">
                <a:off x="-7553" y="5059805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: Single Corner Rounded 91">
                <a:extLst>
                  <a:ext uri="{FF2B5EF4-FFF2-40B4-BE49-F238E27FC236}">
                    <a16:creationId xmlns:a16="http://schemas.microsoft.com/office/drawing/2014/main" xmlns="" id="{E7902AEF-0373-4ECA-BC47-65CC685294AC}"/>
                  </a:ext>
                </a:extLst>
              </p:cNvPr>
              <p:cNvSpPr/>
              <p:nvPr/>
            </p:nvSpPr>
            <p:spPr>
              <a:xfrm flipV="1">
                <a:off x="-11321158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3" name="TextBox 115">
              <a:extLst>
                <a:ext uri="{FF2B5EF4-FFF2-40B4-BE49-F238E27FC236}">
                  <a16:creationId xmlns:a16="http://schemas.microsoft.com/office/drawing/2014/main" xmlns="" id="{D688137D-4818-4078-80B0-52D384E97C0A}"/>
                </a:ext>
              </a:extLst>
            </p:cNvPr>
            <p:cNvSpPr txBox="1"/>
            <p:nvPr/>
          </p:nvSpPr>
          <p:spPr>
            <a:xfrm>
              <a:off x="-19495" y="5126592"/>
              <a:ext cx="91440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8" action="ppaction://hlinksldjump"/>
                </a:rPr>
                <a:t>VII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599FA2F-7E0E-4D36-BA00-8FD603869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587" y="2036631"/>
            <a:ext cx="7194826" cy="342653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D4F6EF5-A021-4E47-9220-569845EA221F}"/>
              </a:ext>
            </a:extLst>
          </p:cNvPr>
          <p:cNvSpPr/>
          <p:nvPr/>
        </p:nvSpPr>
        <p:spPr>
          <a:xfrm>
            <a:off x="1152939" y="0"/>
            <a:ext cx="10051874" cy="1200329"/>
          </a:xfrm>
          <a:prstGeom prst="rect">
            <a:avLst/>
          </a:prstGeom>
          <a:solidFill>
            <a:srgbClr val="FFF7A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Operațiunea</a:t>
            </a:r>
            <a:r>
              <a:rPr lang="en-GB" sz="2400" b="1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de transfer-credit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este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o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operațiune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care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constă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în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trimiterea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unor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instrucțiuni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băncii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inițiatoare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cu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scopul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a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trimite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fonduri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către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banca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beneficiară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.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Instrumentul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prin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care se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efectuează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un transfer 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este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ordinul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plata</a:t>
            </a:r>
            <a:r>
              <a:rPr lang="en-GB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A6845D-0B95-46F2-9B70-55BAF098FD94}"/>
              </a:ext>
            </a:extLst>
          </p:cNvPr>
          <p:cNvSpPr/>
          <p:nvPr/>
        </p:nvSpPr>
        <p:spPr>
          <a:xfrm>
            <a:off x="1152939" y="1200329"/>
            <a:ext cx="10051874" cy="461665"/>
          </a:xfrm>
          <a:prstGeom prst="rect">
            <a:avLst/>
          </a:prstGeom>
          <a:solidFill>
            <a:srgbClr val="FFF7A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Ordinul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pe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suport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hârtie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conține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mențiuni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obligatori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cum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ar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fi :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xmlns="" id="{7FE807A9-B8FD-45B2-AF12-417F5F14D781}"/>
              </a:ext>
            </a:extLst>
          </p:cNvPr>
          <p:cNvSpPr/>
          <p:nvPr/>
        </p:nvSpPr>
        <p:spPr>
          <a:xfrm>
            <a:off x="1152939" y="2052788"/>
            <a:ext cx="1087984" cy="695740"/>
          </a:xfrm>
          <a:prstGeom prst="wedgeRectCallout">
            <a:avLst>
              <a:gd name="adj1" fmla="val 108889"/>
              <a:gd name="adj2" fmla="val -2607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xmlns="" id="{BD79CDFD-4BF3-43B3-AE52-DB83136A067D}"/>
              </a:ext>
            </a:extLst>
          </p:cNvPr>
          <p:cNvSpPr/>
          <p:nvPr/>
        </p:nvSpPr>
        <p:spPr>
          <a:xfrm>
            <a:off x="1152939" y="2862323"/>
            <a:ext cx="1087984" cy="695740"/>
          </a:xfrm>
          <a:prstGeom prst="wedgeRectCallout">
            <a:avLst>
              <a:gd name="adj1" fmla="val 103408"/>
              <a:gd name="adj2" fmla="val -2607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xmlns="" id="{B9A2B241-A06F-4CA8-B341-E66CD8E992B7}"/>
              </a:ext>
            </a:extLst>
          </p:cNvPr>
          <p:cNvSpPr/>
          <p:nvPr/>
        </p:nvSpPr>
        <p:spPr>
          <a:xfrm>
            <a:off x="1152939" y="3671858"/>
            <a:ext cx="1087984" cy="695740"/>
          </a:xfrm>
          <a:prstGeom prst="wedgeRectCallout">
            <a:avLst>
              <a:gd name="adj1" fmla="val 107783"/>
              <a:gd name="adj2" fmla="val -1306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xmlns="" id="{C323CAE0-0D74-41DD-8E23-BEB37004D097}"/>
              </a:ext>
            </a:extLst>
          </p:cNvPr>
          <p:cNvSpPr/>
          <p:nvPr/>
        </p:nvSpPr>
        <p:spPr>
          <a:xfrm>
            <a:off x="987187" y="4481393"/>
            <a:ext cx="1230821" cy="695740"/>
          </a:xfrm>
          <a:prstGeom prst="wedgeRectCallout">
            <a:avLst>
              <a:gd name="adj1" fmla="val 103360"/>
              <a:gd name="adj2" fmla="val 678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xmlns="" id="{BCD1D728-90A9-4200-A003-A2808A0264A7}"/>
              </a:ext>
            </a:extLst>
          </p:cNvPr>
          <p:cNvSpPr/>
          <p:nvPr/>
        </p:nvSpPr>
        <p:spPr>
          <a:xfrm flipH="1">
            <a:off x="10100886" y="1721750"/>
            <a:ext cx="1087984" cy="695740"/>
          </a:xfrm>
          <a:prstGeom prst="wedgeRectCallout">
            <a:avLst>
              <a:gd name="adj1" fmla="val 164945"/>
              <a:gd name="adj2" fmla="val 5270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xmlns="" id="{6CC6628E-8550-4CF3-BA67-2D16C8F27BE4}"/>
              </a:ext>
            </a:extLst>
          </p:cNvPr>
          <p:cNvSpPr/>
          <p:nvPr/>
        </p:nvSpPr>
        <p:spPr>
          <a:xfrm flipH="1">
            <a:off x="10062267" y="2466899"/>
            <a:ext cx="1087984" cy="695740"/>
          </a:xfrm>
          <a:prstGeom prst="wedgeRectCallout">
            <a:avLst>
              <a:gd name="adj1" fmla="val 124028"/>
              <a:gd name="adj2" fmla="val 19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xmlns="" id="{79B0ECD1-E372-4849-BDC1-0DEEEA175B3B}"/>
              </a:ext>
            </a:extLst>
          </p:cNvPr>
          <p:cNvSpPr/>
          <p:nvPr/>
        </p:nvSpPr>
        <p:spPr>
          <a:xfrm flipH="1">
            <a:off x="7135928" y="5530634"/>
            <a:ext cx="1158468" cy="695740"/>
          </a:xfrm>
          <a:prstGeom prst="wedgeRectCallout">
            <a:avLst>
              <a:gd name="adj1" fmla="val 5888"/>
              <a:gd name="adj2" fmla="val -2749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xmlns="" id="{CE0D2C74-2E77-46D8-A8C9-E8F515BA169C}"/>
              </a:ext>
            </a:extLst>
          </p:cNvPr>
          <p:cNvSpPr/>
          <p:nvPr/>
        </p:nvSpPr>
        <p:spPr>
          <a:xfrm flipH="1">
            <a:off x="8579096" y="5466685"/>
            <a:ext cx="1087984" cy="695740"/>
          </a:xfrm>
          <a:prstGeom prst="wedgeRectCallout">
            <a:avLst>
              <a:gd name="adj1" fmla="val 34034"/>
              <a:gd name="adj2" fmla="val -979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xmlns="" id="{CDF137D1-F8B7-42EA-9359-48EC9EE47A23}"/>
              </a:ext>
            </a:extLst>
          </p:cNvPr>
          <p:cNvSpPr/>
          <p:nvPr/>
        </p:nvSpPr>
        <p:spPr>
          <a:xfrm flipH="1">
            <a:off x="5552008" y="5463167"/>
            <a:ext cx="1087984" cy="695740"/>
          </a:xfrm>
          <a:prstGeom prst="wedgeRectCallout">
            <a:avLst>
              <a:gd name="adj1" fmla="val -16073"/>
              <a:gd name="adj2" fmla="val -2889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973901-5AC3-4E6C-8EF1-EE3663A97204}"/>
              </a:ext>
            </a:extLst>
          </p:cNvPr>
          <p:cNvSpPr txBox="1"/>
          <p:nvPr/>
        </p:nvSpPr>
        <p:spPr>
          <a:xfrm>
            <a:off x="10030403" y="1771159"/>
            <a:ext cx="12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Suma de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bani</a:t>
            </a:r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platita</a:t>
            </a:r>
            <a:endParaRPr lang="en-GB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E948338-0564-40A1-BE9B-B58E366BE893}"/>
              </a:ext>
            </a:extLst>
          </p:cNvPr>
          <p:cNvSpPr txBox="1"/>
          <p:nvPr/>
        </p:nvSpPr>
        <p:spPr>
          <a:xfrm>
            <a:off x="10062267" y="2516308"/>
            <a:ext cx="122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Denumirea</a:t>
            </a:r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benefifiar</a:t>
            </a:r>
            <a:endParaRPr lang="en-GB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1ADD43B-301C-4682-BD96-836DD826482F}"/>
              </a:ext>
            </a:extLst>
          </p:cNvPr>
          <p:cNvSpPr txBox="1"/>
          <p:nvPr/>
        </p:nvSpPr>
        <p:spPr>
          <a:xfrm>
            <a:off x="7064137" y="5580043"/>
            <a:ext cx="130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Banca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destinatoare</a:t>
            </a:r>
            <a:endParaRPr lang="en-GB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3871927-5E83-414F-8393-C17463456821}"/>
              </a:ext>
            </a:extLst>
          </p:cNvPr>
          <p:cNvSpPr txBox="1"/>
          <p:nvPr/>
        </p:nvSpPr>
        <p:spPr>
          <a:xfrm>
            <a:off x="8579095" y="5516094"/>
            <a:ext cx="108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Data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Emiteri</a:t>
            </a:r>
            <a:endParaRPr lang="en-GB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35BAABD-4412-48BF-A7FF-F210E6664622}"/>
              </a:ext>
            </a:extLst>
          </p:cNvPr>
          <p:cNvSpPr txBox="1"/>
          <p:nvPr/>
        </p:nvSpPr>
        <p:spPr>
          <a:xfrm>
            <a:off x="5507832" y="5514638"/>
            <a:ext cx="134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Semnatura</a:t>
            </a:r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emitentului</a:t>
            </a:r>
            <a:endParaRPr lang="en-GB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091F764-BD4F-473A-B87B-134834F1C461}"/>
              </a:ext>
            </a:extLst>
          </p:cNvPr>
          <p:cNvSpPr txBox="1"/>
          <p:nvPr/>
        </p:nvSpPr>
        <p:spPr>
          <a:xfrm>
            <a:off x="1152939" y="2102197"/>
            <a:ext cx="108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“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Ordin</a:t>
            </a:r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 de Plata”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7480DB7-536B-4814-9BCD-418364ADD0AA}"/>
              </a:ext>
            </a:extLst>
          </p:cNvPr>
          <p:cNvSpPr txBox="1"/>
          <p:nvPr/>
        </p:nvSpPr>
        <p:spPr>
          <a:xfrm>
            <a:off x="1094589" y="2897189"/>
            <a:ext cx="120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Denumirea</a:t>
            </a:r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Platitor</a:t>
            </a:r>
            <a:endParaRPr lang="en-GB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1AB11C9-F349-4CF0-B8B8-3438247995E2}"/>
              </a:ext>
            </a:extLst>
          </p:cNvPr>
          <p:cNvSpPr txBox="1"/>
          <p:nvPr/>
        </p:nvSpPr>
        <p:spPr>
          <a:xfrm>
            <a:off x="1053281" y="3696563"/>
            <a:ext cx="128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Banca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initiatoare</a:t>
            </a:r>
            <a:endParaRPr lang="en-GB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74D0DE9-29C3-4701-A8DF-35DE96823646}"/>
              </a:ext>
            </a:extLst>
          </p:cNvPr>
          <p:cNvSpPr txBox="1"/>
          <p:nvPr/>
        </p:nvSpPr>
        <p:spPr>
          <a:xfrm>
            <a:off x="931553" y="4458107"/>
            <a:ext cx="1342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Informatii</a:t>
            </a:r>
            <a:r>
              <a:rPr lang="en-GB" dirty="0">
                <a:solidFill>
                  <a:srgbClr val="FFF7AA"/>
                </a:solidFill>
                <a:latin typeface="Bernard MT Condensed" panose="02050806060905020404" pitchFamily="18" charset="0"/>
              </a:rPr>
              <a:t> </a:t>
            </a:r>
            <a:r>
              <a:rPr lang="en-GB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suplimentare</a:t>
            </a:r>
            <a:endParaRPr lang="en-GB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859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0 L 0.5601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3.7037E-6 L 0.63398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08333E-6 1.48148E-6 L -0.07474 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7 0 L -0.1455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0 L -0.22071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4 0 L -3.95833E-6 0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16 0 L 2.70833E-6 0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98 -0.0088 L -1.64799E-17 -2.77556E-1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301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1.48148E-6 L -3.70797E-17 1.48148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69 -0.00023 L -4.16667E-7 0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27 0.00602 L 2.70833E-6 -7.40741E-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794CA36D-DABA-4AE4-846C-1E4F8B02DBA7}"/>
              </a:ext>
            </a:extLst>
          </p:cNvPr>
          <p:cNvGrpSpPr/>
          <p:nvPr/>
        </p:nvGrpSpPr>
        <p:grpSpPr>
          <a:xfrm>
            <a:off x="-5923894" y="0"/>
            <a:ext cx="12192005" cy="6858000"/>
            <a:chOff x="-5923894" y="0"/>
            <a:chExt cx="12192005" cy="6858000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D2A4E9CD-E62E-42A3-9124-251AB4FD902C}"/>
                </a:ext>
              </a:extLst>
            </p:cNvPr>
            <p:cNvGrpSpPr/>
            <p:nvPr/>
          </p:nvGrpSpPr>
          <p:grpSpPr>
            <a:xfrm>
              <a:off x="-5923894" y="0"/>
              <a:ext cx="12192005" cy="6858000"/>
              <a:chOff x="-5923894" y="0"/>
              <a:chExt cx="12192005" cy="6858000"/>
            </a:xfrm>
          </p:grpSpPr>
          <p:sp>
            <p:nvSpPr>
              <p:cNvPr id="4" name="Rectangle: Top Corners Rounded 2">
                <a:extLst>
                  <a:ext uri="{FF2B5EF4-FFF2-40B4-BE49-F238E27FC236}">
                    <a16:creationId xmlns:a16="http://schemas.microsoft.com/office/drawing/2014/main" xmlns="" id="{18275884-33A5-4B95-B869-9EF000DBE3EE}"/>
                  </a:ext>
                </a:extLst>
              </p:cNvPr>
              <p:cNvSpPr/>
              <p:nvPr/>
            </p:nvSpPr>
            <p:spPr>
              <a:xfrm rot="5400013">
                <a:off x="5389711" y="-21598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" name="Rectangle: Single Corner Rounded 52">
                <a:extLst>
                  <a:ext uri="{FF2B5EF4-FFF2-40B4-BE49-F238E27FC236}">
                    <a16:creationId xmlns:a16="http://schemas.microsoft.com/office/drawing/2014/main" xmlns="" id="{424B8F10-2B39-45B3-8B64-2F19EE1ABCDA}"/>
                  </a:ext>
                </a:extLst>
              </p:cNvPr>
              <p:cNvSpPr/>
              <p:nvPr/>
            </p:nvSpPr>
            <p:spPr>
              <a:xfrm flipV="1">
                <a:off x="-5923894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" name="TextBox 112">
              <a:extLst>
                <a:ext uri="{FF2B5EF4-FFF2-40B4-BE49-F238E27FC236}">
                  <a16:creationId xmlns:a16="http://schemas.microsoft.com/office/drawing/2014/main" xmlns="" id="{B601C884-0FCF-457B-8830-9D00BFAFD722}"/>
                </a:ext>
              </a:extLst>
            </p:cNvPr>
            <p:cNvSpPr txBox="1"/>
            <p:nvPr/>
          </p:nvSpPr>
          <p:spPr>
            <a:xfrm>
              <a:off x="5375675" y="49057"/>
              <a:ext cx="830997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2" action="ppaction://hlinksldjump"/>
                </a:rPr>
                <a:t>I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xmlns="" id="{90852D41-BD8A-4034-9724-E3D7692FA2E9}"/>
                </a:ext>
              </a:extLst>
            </p:cNvPr>
            <p:cNvSpPr txBox="1"/>
            <p:nvPr/>
          </p:nvSpPr>
          <p:spPr>
            <a:xfrm rot="16200004">
              <a:off x="3474628" y="3625834"/>
              <a:ext cx="27823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Concepte generale</a:t>
              </a:r>
            </a:p>
          </p:txBody>
        </p:sp>
      </p:grpSp>
      <p:grpSp>
        <p:nvGrpSpPr>
          <p:cNvPr id="8" name="Group 111">
            <a:extLst>
              <a:ext uri="{FF2B5EF4-FFF2-40B4-BE49-F238E27FC236}">
                <a16:creationId xmlns:a16="http://schemas.microsoft.com/office/drawing/2014/main" xmlns="" id="{7D9D2B2E-A3ED-4871-A7B7-A0CA9AD0D491}"/>
              </a:ext>
            </a:extLst>
          </p:cNvPr>
          <p:cNvGrpSpPr/>
          <p:nvPr/>
        </p:nvGrpSpPr>
        <p:grpSpPr>
          <a:xfrm>
            <a:off x="-6829360" y="0"/>
            <a:ext cx="12192005" cy="6858000"/>
            <a:chOff x="-6829360" y="0"/>
            <a:chExt cx="12192005" cy="6858000"/>
          </a:xfrm>
        </p:grpSpPr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xmlns="" id="{21AD3652-8681-4F96-B5DA-EA14C76778E6}"/>
                </a:ext>
              </a:extLst>
            </p:cNvPr>
            <p:cNvGrpSpPr/>
            <p:nvPr/>
          </p:nvGrpSpPr>
          <p:grpSpPr>
            <a:xfrm>
              <a:off x="-6829360" y="0"/>
              <a:ext cx="12192005" cy="6858000"/>
              <a:chOff x="-6829360" y="0"/>
              <a:chExt cx="12192005" cy="6858000"/>
            </a:xfrm>
          </p:grpSpPr>
          <p:sp>
            <p:nvSpPr>
              <p:cNvPr id="10" name="Rectangle: Top Corners Rounded 75">
                <a:extLst>
                  <a:ext uri="{FF2B5EF4-FFF2-40B4-BE49-F238E27FC236}">
                    <a16:creationId xmlns:a16="http://schemas.microsoft.com/office/drawing/2014/main" xmlns="" id="{B0B2C60C-8A10-4DDF-9879-E506D0A3685B}"/>
                  </a:ext>
                </a:extLst>
              </p:cNvPr>
              <p:cNvSpPr/>
              <p:nvPr/>
            </p:nvSpPr>
            <p:spPr>
              <a:xfrm rot="5400013">
                <a:off x="4484245" y="835204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: Single Corner Rounded 76">
                <a:extLst>
                  <a:ext uri="{FF2B5EF4-FFF2-40B4-BE49-F238E27FC236}">
                    <a16:creationId xmlns:a16="http://schemas.microsoft.com/office/drawing/2014/main" xmlns="" id="{94C9FB74-8DFD-4751-950A-B50E05FFEA4A}"/>
                  </a:ext>
                </a:extLst>
              </p:cNvPr>
              <p:cNvSpPr/>
              <p:nvPr/>
            </p:nvSpPr>
            <p:spPr>
              <a:xfrm flipV="1">
                <a:off x="-682936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2" name="TextBox 109">
              <a:extLst>
                <a:ext uri="{FF2B5EF4-FFF2-40B4-BE49-F238E27FC236}">
                  <a16:creationId xmlns:a16="http://schemas.microsoft.com/office/drawing/2014/main" xmlns="" id="{5B56EC95-7C24-421B-A22F-5FE5F2C18D06}"/>
                </a:ext>
              </a:extLst>
            </p:cNvPr>
            <p:cNvSpPr txBox="1"/>
            <p:nvPr/>
          </p:nvSpPr>
          <p:spPr>
            <a:xfrm>
              <a:off x="4472302" y="881216"/>
              <a:ext cx="593555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3" action="ppaction://hlinksldjump"/>
                </a:rPr>
                <a:t>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3" name="TextBox 110">
              <a:extLst>
                <a:ext uri="{FF2B5EF4-FFF2-40B4-BE49-F238E27FC236}">
                  <a16:creationId xmlns:a16="http://schemas.microsoft.com/office/drawing/2014/main" xmlns="" id="{25A6F839-1A60-43E1-BBBA-001B9B575587}"/>
                </a:ext>
              </a:extLst>
            </p:cNvPr>
            <p:cNvSpPr txBox="1"/>
            <p:nvPr/>
          </p:nvSpPr>
          <p:spPr>
            <a:xfrm rot="16200004">
              <a:off x="1955888" y="4271944"/>
              <a:ext cx="4197626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Tipologia instrumentelor de plata fara numerar</a:t>
              </a:r>
            </a:p>
          </p:txBody>
        </p:sp>
      </p:grpSp>
      <p:grpSp>
        <p:nvGrpSpPr>
          <p:cNvPr id="14" name="Group 108">
            <a:extLst>
              <a:ext uri="{FF2B5EF4-FFF2-40B4-BE49-F238E27FC236}">
                <a16:creationId xmlns:a16="http://schemas.microsoft.com/office/drawing/2014/main" xmlns="" id="{20DF4519-B707-4595-B7BE-BF8F6BCE9483}"/>
              </a:ext>
            </a:extLst>
          </p:cNvPr>
          <p:cNvGrpSpPr/>
          <p:nvPr/>
        </p:nvGrpSpPr>
        <p:grpSpPr>
          <a:xfrm>
            <a:off x="-7729359" y="0"/>
            <a:ext cx="12192006" cy="6978526"/>
            <a:chOff x="-7729359" y="0"/>
            <a:chExt cx="12192006" cy="6978526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xmlns="" id="{897B5110-1651-4E73-B922-0BCCF4F72D52}"/>
                </a:ext>
              </a:extLst>
            </p:cNvPr>
            <p:cNvGrpSpPr/>
            <p:nvPr/>
          </p:nvGrpSpPr>
          <p:grpSpPr>
            <a:xfrm>
              <a:off x="-7729359" y="0"/>
              <a:ext cx="12192006" cy="6858000"/>
              <a:chOff x="-7729359" y="0"/>
              <a:chExt cx="12192006" cy="6858000"/>
            </a:xfrm>
          </p:grpSpPr>
          <p:sp>
            <p:nvSpPr>
              <p:cNvPr id="16" name="Rectangle: Top Corners Rounded 78">
                <a:extLst>
                  <a:ext uri="{FF2B5EF4-FFF2-40B4-BE49-F238E27FC236}">
                    <a16:creationId xmlns:a16="http://schemas.microsoft.com/office/drawing/2014/main" xmlns="" id="{F88A779D-61D8-420E-BF1D-26A076737188}"/>
                  </a:ext>
                </a:extLst>
              </p:cNvPr>
              <p:cNvSpPr/>
              <p:nvPr/>
            </p:nvSpPr>
            <p:spPr>
              <a:xfrm rot="5400013">
                <a:off x="3584247" y="1691777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: Single Corner Rounded 79">
                <a:extLst>
                  <a:ext uri="{FF2B5EF4-FFF2-40B4-BE49-F238E27FC236}">
                    <a16:creationId xmlns:a16="http://schemas.microsoft.com/office/drawing/2014/main" xmlns="" id="{7FD48CF8-58E4-4697-902D-87EBAF33BB09}"/>
                  </a:ext>
                </a:extLst>
              </p:cNvPr>
              <p:cNvSpPr/>
              <p:nvPr/>
            </p:nvSpPr>
            <p:spPr>
              <a:xfrm flipV="1">
                <a:off x="-772935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xmlns="" id="{01129E2E-430B-488C-BC41-B3B677392217}"/>
                </a:ext>
              </a:extLst>
            </p:cNvPr>
            <p:cNvSpPr txBox="1"/>
            <p:nvPr/>
          </p:nvSpPr>
          <p:spPr>
            <a:xfrm>
              <a:off x="3568107" y="1757632"/>
              <a:ext cx="76272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4" action="ppaction://hlinksldjump"/>
                </a:rPr>
                <a:t>III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9" name="TextBox 107">
              <a:extLst>
                <a:ext uri="{FF2B5EF4-FFF2-40B4-BE49-F238E27FC236}">
                  <a16:creationId xmlns:a16="http://schemas.microsoft.com/office/drawing/2014/main" xmlns="" id="{EB27632C-017F-4C2A-B9C2-656F2E9D6491}"/>
                </a:ext>
              </a:extLst>
            </p:cNvPr>
            <p:cNvSpPr txBox="1"/>
            <p:nvPr/>
          </p:nvSpPr>
          <p:spPr>
            <a:xfrm rot="16200004">
              <a:off x="1351585" y="4855336"/>
              <a:ext cx="353849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Transferul-credit(Ordin de plata)</a:t>
              </a: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xmlns="" id="{202C53F2-5E45-41FF-9305-D2E21F8147B1}"/>
              </a:ext>
            </a:extLst>
          </p:cNvPr>
          <p:cNvGrpSpPr/>
          <p:nvPr/>
        </p:nvGrpSpPr>
        <p:grpSpPr>
          <a:xfrm>
            <a:off x="-8623889" y="-84271"/>
            <a:ext cx="12189262" cy="6942271"/>
            <a:chOff x="-8623889" y="-84271"/>
            <a:chExt cx="12189262" cy="6942271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xmlns="" id="{840A3EBA-ADFA-4D36-BF51-78E0B4D346B0}"/>
                </a:ext>
              </a:extLst>
            </p:cNvPr>
            <p:cNvGrpSpPr/>
            <p:nvPr/>
          </p:nvGrpSpPr>
          <p:grpSpPr>
            <a:xfrm>
              <a:off x="-8623889" y="0"/>
              <a:ext cx="12189262" cy="6858000"/>
              <a:chOff x="-8623889" y="0"/>
              <a:chExt cx="12189262" cy="6858000"/>
            </a:xfrm>
          </p:grpSpPr>
          <p:sp>
            <p:nvSpPr>
              <p:cNvPr id="22" name="Rectangle: Top Corners Rounded 81">
                <a:extLst>
                  <a:ext uri="{FF2B5EF4-FFF2-40B4-BE49-F238E27FC236}">
                    <a16:creationId xmlns:a16="http://schemas.microsoft.com/office/drawing/2014/main" xmlns="" id="{59A835E5-906D-4A9C-A748-41FF63803C71}"/>
                  </a:ext>
                </a:extLst>
              </p:cNvPr>
              <p:cNvSpPr/>
              <p:nvPr/>
            </p:nvSpPr>
            <p:spPr>
              <a:xfrm rot="5400013">
                <a:off x="2686973" y="2555099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Rectangle: Single Corner Rounded 82">
                <a:extLst>
                  <a:ext uri="{FF2B5EF4-FFF2-40B4-BE49-F238E27FC236}">
                    <a16:creationId xmlns:a16="http://schemas.microsoft.com/office/drawing/2014/main" xmlns="" id="{818A4658-6C41-4C37-9392-EE090E30FBA4}"/>
                  </a:ext>
                </a:extLst>
              </p:cNvPr>
              <p:cNvSpPr/>
              <p:nvPr/>
            </p:nvSpPr>
            <p:spPr>
              <a:xfrm flipV="1">
                <a:off x="-862388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" name="TextBox 103">
              <a:extLst>
                <a:ext uri="{FF2B5EF4-FFF2-40B4-BE49-F238E27FC236}">
                  <a16:creationId xmlns:a16="http://schemas.microsoft.com/office/drawing/2014/main" xmlns="" id="{A9FB1C66-147C-4905-807B-275250B09C21}"/>
                </a:ext>
              </a:extLst>
            </p:cNvPr>
            <p:cNvSpPr txBox="1"/>
            <p:nvPr/>
          </p:nvSpPr>
          <p:spPr>
            <a:xfrm rot="16200004">
              <a:off x="432342" y="1344813"/>
              <a:ext cx="3566050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Debitarea</a:t>
              </a: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lgerian" pitchFamily="82"/>
                </a:rPr>
                <a:t> </a:t>
              </a:r>
              <a:r>
                <a:rPr lang="en-GB" sz="20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lgerian" pitchFamily="82"/>
                </a:rPr>
                <a:t>Directa</a:t>
              </a: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lgerian" pitchFamily="82"/>
                </a:rPr>
                <a:t>(Direct debit)</a:t>
              </a:r>
            </a:p>
          </p:txBody>
        </p: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31488090-8C8F-4C87-BE41-A498F35F3EC0}"/>
                </a:ext>
              </a:extLst>
            </p:cNvPr>
            <p:cNvSpPr txBox="1"/>
            <p:nvPr/>
          </p:nvSpPr>
          <p:spPr>
            <a:xfrm>
              <a:off x="2665375" y="2620377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5" action="ppaction://hlinksldjump"/>
                </a:rPr>
                <a:t>IV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26" name="Group 102">
            <a:extLst>
              <a:ext uri="{FF2B5EF4-FFF2-40B4-BE49-F238E27FC236}">
                <a16:creationId xmlns:a16="http://schemas.microsoft.com/office/drawing/2014/main" xmlns="" id="{7A0C5563-A2FE-41EC-8B62-DCDBC8B989B9}"/>
              </a:ext>
            </a:extLst>
          </p:cNvPr>
          <p:cNvGrpSpPr/>
          <p:nvPr/>
        </p:nvGrpSpPr>
        <p:grpSpPr>
          <a:xfrm>
            <a:off x="-9521162" y="-1"/>
            <a:ext cx="12192005" cy="6858001"/>
            <a:chOff x="-9521162" y="-1"/>
            <a:chExt cx="12192005" cy="6858001"/>
          </a:xfrm>
        </p:grpSpPr>
        <p:grpSp>
          <p:nvGrpSpPr>
            <p:cNvPr id="27" name="Group 83">
              <a:extLst>
                <a:ext uri="{FF2B5EF4-FFF2-40B4-BE49-F238E27FC236}">
                  <a16:creationId xmlns:a16="http://schemas.microsoft.com/office/drawing/2014/main" xmlns="" id="{88C5A82B-8E8F-4819-AC5E-08B25BC09B28}"/>
                </a:ext>
              </a:extLst>
            </p:cNvPr>
            <p:cNvGrpSpPr/>
            <p:nvPr/>
          </p:nvGrpSpPr>
          <p:grpSpPr>
            <a:xfrm>
              <a:off x="-9521162" y="0"/>
              <a:ext cx="12192005" cy="6858000"/>
              <a:chOff x="-9521162" y="0"/>
              <a:chExt cx="12192005" cy="6858000"/>
            </a:xfrm>
          </p:grpSpPr>
          <p:sp>
            <p:nvSpPr>
              <p:cNvPr id="28" name="Rectangle: Top Corners Rounded 84">
                <a:extLst>
                  <a:ext uri="{FF2B5EF4-FFF2-40B4-BE49-F238E27FC236}">
                    <a16:creationId xmlns:a16="http://schemas.microsoft.com/office/drawing/2014/main" xmlns="" id="{D83FB6DB-CF70-4E45-BFA6-62E922B79E93}"/>
                  </a:ext>
                </a:extLst>
              </p:cNvPr>
              <p:cNvSpPr/>
              <p:nvPr/>
            </p:nvSpPr>
            <p:spPr>
              <a:xfrm rot="5400013">
                <a:off x="1792443" y="3375910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Rectangle: Single Corner Rounded 85">
                <a:extLst>
                  <a:ext uri="{FF2B5EF4-FFF2-40B4-BE49-F238E27FC236}">
                    <a16:creationId xmlns:a16="http://schemas.microsoft.com/office/drawing/2014/main" xmlns="" id="{F98C3BA0-DBF9-471A-A468-B12D7094CC9A}"/>
                  </a:ext>
                </a:extLst>
              </p:cNvPr>
              <p:cNvSpPr/>
              <p:nvPr/>
            </p:nvSpPr>
            <p:spPr>
              <a:xfrm flipV="1">
                <a:off x="-9521162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xmlns="" id="{6F8D143E-74C2-419E-9CD6-2114727A3E0D}"/>
                </a:ext>
              </a:extLst>
            </p:cNvPr>
            <p:cNvSpPr txBox="1"/>
            <p:nvPr/>
          </p:nvSpPr>
          <p:spPr>
            <a:xfrm rot="16200004">
              <a:off x="-788344" y="1758441"/>
              <a:ext cx="4224765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Ordinul de plata(Standing order)</a:t>
              </a:r>
            </a:p>
          </p:txBody>
        </p:sp>
        <p:sp>
          <p:nvSpPr>
            <p:cNvPr id="31" name="TextBox 100">
              <a:extLst>
                <a:ext uri="{FF2B5EF4-FFF2-40B4-BE49-F238E27FC236}">
                  <a16:creationId xmlns:a16="http://schemas.microsoft.com/office/drawing/2014/main" xmlns="" id="{856ED006-3B85-4CA6-9AD6-FABE46798E7F}"/>
                </a:ext>
              </a:extLst>
            </p:cNvPr>
            <p:cNvSpPr txBox="1"/>
            <p:nvPr/>
          </p:nvSpPr>
          <p:spPr>
            <a:xfrm>
              <a:off x="1770836" y="3441179"/>
              <a:ext cx="4616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6" action="ppaction://hlinksldjump"/>
                </a:rPr>
                <a:t>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C397AFB2-EFD1-4398-91D9-9BD2BF31D785}"/>
              </a:ext>
            </a:extLst>
          </p:cNvPr>
          <p:cNvGrpSpPr/>
          <p:nvPr/>
        </p:nvGrpSpPr>
        <p:grpSpPr>
          <a:xfrm>
            <a:off x="-10423391" y="-2259"/>
            <a:ext cx="12192005" cy="6860259"/>
            <a:chOff x="-10423391" y="-2259"/>
            <a:chExt cx="12192005" cy="6860259"/>
          </a:xfrm>
        </p:grpSpPr>
        <p:grpSp>
          <p:nvGrpSpPr>
            <p:cNvPr id="33" name="Group 96">
              <a:extLst>
                <a:ext uri="{FF2B5EF4-FFF2-40B4-BE49-F238E27FC236}">
                  <a16:creationId xmlns:a16="http://schemas.microsoft.com/office/drawing/2014/main" xmlns="" id="{C0C2B10A-2BC5-4DF2-AD66-70C911723AA8}"/>
                </a:ext>
              </a:extLst>
            </p:cNvPr>
            <p:cNvGrpSpPr/>
            <p:nvPr/>
          </p:nvGrpSpPr>
          <p:grpSpPr>
            <a:xfrm>
              <a:off x="-10423391" y="-2259"/>
              <a:ext cx="12192005" cy="6860259"/>
              <a:chOff x="-10423391" y="-2259"/>
              <a:chExt cx="12192005" cy="6860259"/>
            </a:xfrm>
          </p:grpSpPr>
          <p:grpSp>
            <p:nvGrpSpPr>
              <p:cNvPr id="34" name="Group 86">
                <a:extLst>
                  <a:ext uri="{FF2B5EF4-FFF2-40B4-BE49-F238E27FC236}">
                    <a16:creationId xmlns:a16="http://schemas.microsoft.com/office/drawing/2014/main" xmlns="" id="{C7073AD5-3415-41FA-9A0A-1194FF594A52}"/>
                  </a:ext>
                </a:extLst>
              </p:cNvPr>
              <p:cNvGrpSpPr/>
              <p:nvPr/>
            </p:nvGrpSpPr>
            <p:grpSpPr>
              <a:xfrm>
                <a:off x="-10423391" y="0"/>
                <a:ext cx="12192005" cy="6858000"/>
                <a:chOff x="-10423391" y="0"/>
                <a:chExt cx="12192005" cy="6858000"/>
              </a:xfrm>
            </p:grpSpPr>
            <p:sp>
              <p:nvSpPr>
                <p:cNvPr id="35" name="Rectangle: Top Corners Rounded 87">
                  <a:extLst>
                    <a:ext uri="{FF2B5EF4-FFF2-40B4-BE49-F238E27FC236}">
                      <a16:creationId xmlns:a16="http://schemas.microsoft.com/office/drawing/2014/main" xmlns="" id="{59002EE1-F53B-4F73-9EA9-F3ED458E8CCE}"/>
                    </a:ext>
                  </a:extLst>
                </p:cNvPr>
                <p:cNvSpPr/>
                <p:nvPr/>
              </p:nvSpPr>
              <p:spPr>
                <a:xfrm rot="5400013">
                  <a:off x="890214" y="4232483"/>
                  <a:ext cx="856801" cy="899998"/>
                </a:xfrm>
                <a:custGeom>
                  <a:avLst>
                    <a:gd name="f9" fmla="val 27576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27576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: Single Corner Rounded 88">
                  <a:extLst>
                    <a:ext uri="{FF2B5EF4-FFF2-40B4-BE49-F238E27FC236}">
                      <a16:creationId xmlns:a16="http://schemas.microsoft.com/office/drawing/2014/main" xmlns="" id="{6945B0CB-88F1-4A78-8A49-2FACDB59B5EE}"/>
                    </a:ext>
                  </a:extLst>
                </p:cNvPr>
                <p:cNvSpPr/>
                <p:nvPr/>
              </p:nvSpPr>
              <p:spPr>
                <a:xfrm flipV="1">
                  <a:off x="-10423391" y="0"/>
                  <a:ext cx="11291998" cy="6858000"/>
                </a:xfrm>
                <a:custGeom>
                  <a:avLst>
                    <a:gd name="f7" fmla="val 11250"/>
                  </a:avLst>
                  <a:gdLst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1250"/>
                    <a:gd name="f8" fmla="abs f3"/>
                    <a:gd name="f9" fmla="abs f4"/>
                    <a:gd name="f10" fmla="abs f5"/>
                    <a:gd name="f11" fmla="val f6"/>
                    <a:gd name="f12" fmla="val f7"/>
                    <a:gd name="f13" fmla="?: f8 f3 1"/>
                    <a:gd name="f14" fmla="?: f9 f4 1"/>
                    <a:gd name="f15" fmla="?: f10 f5 1"/>
                    <a:gd name="f16" fmla="*/ f13 1 21600"/>
                    <a:gd name="f17" fmla="*/ f14 1 21600"/>
                    <a:gd name="f18" fmla="*/ 21600 f13 1"/>
                    <a:gd name="f19" fmla="*/ 21600 f14 1"/>
                    <a:gd name="f20" fmla="min f17 f16"/>
                    <a:gd name="f21" fmla="*/ f18 1 f15"/>
                    <a:gd name="f22" fmla="*/ f19 1 f15"/>
                    <a:gd name="f23" fmla="val f21"/>
                    <a:gd name="f24" fmla="val f22"/>
                    <a:gd name="f25" fmla="*/ f11 f20 1"/>
                    <a:gd name="f26" fmla="+- f24 0 f11"/>
                    <a:gd name="f27" fmla="+- f23 0 f11"/>
                    <a:gd name="f28" fmla="*/ f24 f20 1"/>
                    <a:gd name="f29" fmla="*/ f23 f20 1"/>
                    <a:gd name="f30" fmla="min f27 f26"/>
                    <a:gd name="f31" fmla="*/ f30 f12 1"/>
                    <a:gd name="f32" fmla="*/ f31 1 100000"/>
                    <a:gd name="f33" fmla="+- f23 0 f32"/>
                    <a:gd name="f34" fmla="*/ f32 29289 1"/>
                    <a:gd name="f35" fmla="*/ f32 f20 1"/>
                    <a:gd name="f36" fmla="*/ f34 1 100000"/>
                    <a:gd name="f37" fmla="*/ f33 f20 1"/>
                    <a:gd name="f38" fmla="+- f23 0 f36"/>
                    <a:gd name="f39" fmla="*/ f38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5" t="f25" r="f39" b="f28"/>
                  <a:pathLst>
                    <a:path>
                      <a:moveTo>
                        <a:pt x="f25" y="f25"/>
                      </a:moveTo>
                      <a:lnTo>
                        <a:pt x="f37" y="f25"/>
                      </a:lnTo>
                      <a:arcTo wR="f35" hR="f35" stAng="f2" swAng="f1"/>
                      <a:lnTo>
                        <a:pt x="f29" y="f28"/>
                      </a:lnTo>
                      <a:lnTo>
                        <a:pt x="f25" y="f28"/>
                      </a:lnTo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7" name="TextBox 95">
                <a:extLst>
                  <a:ext uri="{FF2B5EF4-FFF2-40B4-BE49-F238E27FC236}">
                    <a16:creationId xmlns:a16="http://schemas.microsoft.com/office/drawing/2014/main" xmlns="" id="{BBDE7DB9-F168-4BF9-B0BB-8A297FE9FEDA}"/>
                  </a:ext>
                </a:extLst>
              </p:cNvPr>
              <p:cNvSpPr txBox="1"/>
              <p:nvPr/>
            </p:nvSpPr>
            <p:spPr>
              <a:xfrm rot="16200004">
                <a:off x="-2066727" y="2171197"/>
                <a:ext cx="5054794" cy="7078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Algerian" pitchFamily="82"/>
                  </a:rPr>
                  <a:t>Instrumente de plata in format electronic</a:t>
                </a:r>
              </a:p>
            </p:txBody>
          </p:sp>
        </p:grpSp>
        <p:sp>
          <p:nvSpPr>
            <p:cNvPr id="38" name="TextBox 97">
              <a:extLst>
                <a:ext uri="{FF2B5EF4-FFF2-40B4-BE49-F238E27FC236}">
                  <a16:creationId xmlns:a16="http://schemas.microsoft.com/office/drawing/2014/main" xmlns="" id="{992A45BA-F003-43F4-8386-E6D09F0FD08A}"/>
                </a:ext>
              </a:extLst>
            </p:cNvPr>
            <p:cNvSpPr txBox="1"/>
            <p:nvPr/>
          </p:nvSpPr>
          <p:spPr>
            <a:xfrm>
              <a:off x="868606" y="4283104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7" action="ppaction://hlinksldjump"/>
                </a:rPr>
                <a:t>VI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9" name="Group 116">
            <a:extLst>
              <a:ext uri="{FF2B5EF4-FFF2-40B4-BE49-F238E27FC236}">
                <a16:creationId xmlns:a16="http://schemas.microsoft.com/office/drawing/2014/main" xmlns="" id="{3A490A92-D1E4-47AA-85D8-2F380C9043C5}"/>
              </a:ext>
            </a:extLst>
          </p:cNvPr>
          <p:cNvGrpSpPr/>
          <p:nvPr/>
        </p:nvGrpSpPr>
        <p:grpSpPr>
          <a:xfrm>
            <a:off x="-11321158" y="0"/>
            <a:ext cx="12216063" cy="6858000"/>
            <a:chOff x="-11321158" y="0"/>
            <a:chExt cx="12216063" cy="6858000"/>
          </a:xfrm>
        </p:grpSpPr>
        <p:grpSp>
          <p:nvGrpSpPr>
            <p:cNvPr id="40" name="Group 89">
              <a:extLst>
                <a:ext uri="{FF2B5EF4-FFF2-40B4-BE49-F238E27FC236}">
                  <a16:creationId xmlns:a16="http://schemas.microsoft.com/office/drawing/2014/main" xmlns="" id="{F5DBCA15-EA70-4114-B188-10AFDED59ADD}"/>
                </a:ext>
              </a:extLst>
            </p:cNvPr>
            <p:cNvGrpSpPr/>
            <p:nvPr/>
          </p:nvGrpSpPr>
          <p:grpSpPr>
            <a:xfrm>
              <a:off x="-11321158" y="0"/>
              <a:ext cx="12192005" cy="6858000"/>
              <a:chOff x="-11321158" y="0"/>
              <a:chExt cx="12192005" cy="6858000"/>
            </a:xfrm>
          </p:grpSpPr>
          <p:sp>
            <p:nvSpPr>
              <p:cNvPr id="41" name="Rectangle: Top Corners Rounded 90">
                <a:extLst>
                  <a:ext uri="{FF2B5EF4-FFF2-40B4-BE49-F238E27FC236}">
                    <a16:creationId xmlns:a16="http://schemas.microsoft.com/office/drawing/2014/main" xmlns="" id="{85E1C900-3B1D-4BF1-92EC-D469FE16CFD1}"/>
                  </a:ext>
                </a:extLst>
              </p:cNvPr>
              <p:cNvSpPr/>
              <p:nvPr/>
            </p:nvSpPr>
            <p:spPr>
              <a:xfrm rot="5400013">
                <a:off x="-7553" y="5059805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: Single Corner Rounded 91">
                <a:extLst>
                  <a:ext uri="{FF2B5EF4-FFF2-40B4-BE49-F238E27FC236}">
                    <a16:creationId xmlns:a16="http://schemas.microsoft.com/office/drawing/2014/main" xmlns="" id="{2BF964E6-0107-4786-9F6A-E288B1675923}"/>
                  </a:ext>
                </a:extLst>
              </p:cNvPr>
              <p:cNvSpPr/>
              <p:nvPr/>
            </p:nvSpPr>
            <p:spPr>
              <a:xfrm flipV="1">
                <a:off x="-11321158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3" name="TextBox 115">
              <a:extLst>
                <a:ext uri="{FF2B5EF4-FFF2-40B4-BE49-F238E27FC236}">
                  <a16:creationId xmlns:a16="http://schemas.microsoft.com/office/drawing/2014/main" xmlns="" id="{D61AE76E-0BE7-4B0B-88D7-88F1AF663BF2}"/>
                </a:ext>
              </a:extLst>
            </p:cNvPr>
            <p:cNvSpPr txBox="1"/>
            <p:nvPr/>
          </p:nvSpPr>
          <p:spPr>
            <a:xfrm>
              <a:off x="-19495" y="5126592"/>
              <a:ext cx="91440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8" action="ppaction://hlinksldjump"/>
                </a:rPr>
                <a:t>VII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46E7E73-5B72-4038-97C2-C36E0D2FB0EC}"/>
              </a:ext>
            </a:extLst>
          </p:cNvPr>
          <p:cNvSpPr/>
          <p:nvPr/>
        </p:nvSpPr>
        <p:spPr>
          <a:xfrm>
            <a:off x="1529255" y="0"/>
            <a:ext cx="8655269" cy="1200329"/>
          </a:xfrm>
          <a:prstGeom prst="rect">
            <a:avLst/>
          </a:prstGeom>
          <a:solidFill>
            <a:srgbClr val="FFF7A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Debitarea</a:t>
            </a:r>
            <a:r>
              <a:rPr lang="en-GB" sz="2400" b="1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b="1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directă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reprezintă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modalitatea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prin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care banca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plătitorului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e</a:t>
            </a:r>
            <a:r>
              <a:rPr lang="ro-RO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-</a:t>
            </a:r>
            <a:r>
              <a:rPr lang="en-GB" sz="2400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fectuează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în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mod automat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ordinele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îin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numele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clientului</a:t>
            </a:r>
            <a:r>
              <a:rPr lang="en-GB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pe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baza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 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unui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acord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/mandate.</a:t>
            </a:r>
            <a:endParaRPr lang="en-GB" dirty="0">
              <a:solidFill>
                <a:srgbClr val="7030A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58C674B-A1EB-4E20-B75D-AAE619969341}"/>
              </a:ext>
            </a:extLst>
          </p:cNvPr>
          <p:cNvGrpSpPr/>
          <p:nvPr/>
        </p:nvGrpSpPr>
        <p:grpSpPr>
          <a:xfrm>
            <a:off x="917926" y="2610165"/>
            <a:ext cx="9919405" cy="3893109"/>
            <a:chOff x="1125477" y="2744243"/>
            <a:chExt cx="10111488" cy="3968497"/>
          </a:xfrm>
        </p:grpSpPr>
        <p:sp>
          <p:nvSpPr>
            <p:cNvPr id="48" name="Speech Bubble: Rectangle 47">
              <a:extLst>
                <a:ext uri="{FF2B5EF4-FFF2-40B4-BE49-F238E27FC236}">
                  <a16:creationId xmlns:a16="http://schemas.microsoft.com/office/drawing/2014/main" xmlns="" id="{4ACF670C-719E-4D69-B585-FA87825356B5}"/>
                </a:ext>
              </a:extLst>
            </p:cNvPr>
            <p:cNvSpPr/>
            <p:nvPr/>
          </p:nvSpPr>
          <p:spPr>
            <a:xfrm rot="10800000" flipH="1" flipV="1">
              <a:off x="9359890" y="5498904"/>
              <a:ext cx="1357817" cy="537724"/>
            </a:xfrm>
            <a:prstGeom prst="wedgeRectCallout">
              <a:avLst>
                <a:gd name="adj1" fmla="val -96508"/>
                <a:gd name="adj2" fmla="val 2613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peech Bubble: Rectangle 48">
              <a:extLst>
                <a:ext uri="{FF2B5EF4-FFF2-40B4-BE49-F238E27FC236}">
                  <a16:creationId xmlns:a16="http://schemas.microsoft.com/office/drawing/2014/main" xmlns="" id="{A9A3FC3F-F50B-4CC0-B614-BC5ABBF839A2}"/>
                </a:ext>
              </a:extLst>
            </p:cNvPr>
            <p:cNvSpPr/>
            <p:nvPr/>
          </p:nvSpPr>
          <p:spPr>
            <a:xfrm rot="10800000" flipV="1">
              <a:off x="1681843" y="5572606"/>
              <a:ext cx="1042502" cy="464900"/>
            </a:xfrm>
            <a:prstGeom prst="wedgeRectCallout">
              <a:avLst>
                <a:gd name="adj1" fmla="val -96508"/>
                <a:gd name="adj2" fmla="val 2613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Speech Bubble: Rectangle 49">
              <a:extLst>
                <a:ext uri="{FF2B5EF4-FFF2-40B4-BE49-F238E27FC236}">
                  <a16:creationId xmlns:a16="http://schemas.microsoft.com/office/drawing/2014/main" xmlns="" id="{6155FEFF-C6A2-4838-A639-2C3B3D93D289}"/>
                </a:ext>
              </a:extLst>
            </p:cNvPr>
            <p:cNvSpPr/>
            <p:nvPr/>
          </p:nvSpPr>
          <p:spPr>
            <a:xfrm rot="10800000">
              <a:off x="9505556" y="2816777"/>
              <a:ext cx="1473470" cy="775393"/>
            </a:xfrm>
            <a:prstGeom prst="wedgeRectCallout">
              <a:avLst>
                <a:gd name="adj1" fmla="val 67006"/>
                <a:gd name="adj2" fmla="val -1071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Speech Bubble: Rectangle 50">
              <a:extLst>
                <a:ext uri="{FF2B5EF4-FFF2-40B4-BE49-F238E27FC236}">
                  <a16:creationId xmlns:a16="http://schemas.microsoft.com/office/drawing/2014/main" xmlns="" id="{A7FBA9D0-18E9-48A8-A51C-12BBB5A8F7BC}"/>
                </a:ext>
              </a:extLst>
            </p:cNvPr>
            <p:cNvSpPr/>
            <p:nvPr/>
          </p:nvSpPr>
          <p:spPr>
            <a:xfrm rot="10800000" flipH="1">
              <a:off x="1310925" y="2816779"/>
              <a:ext cx="1261404" cy="775392"/>
            </a:xfrm>
            <a:prstGeom prst="wedgeRectCallout">
              <a:avLst>
                <a:gd name="adj1" fmla="val 67006"/>
                <a:gd name="adj2" fmla="val -1071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5505CAA-4657-4931-8CBF-C3AAFD9FA949}"/>
                </a:ext>
              </a:extLst>
            </p:cNvPr>
            <p:cNvSpPr/>
            <p:nvPr/>
          </p:nvSpPr>
          <p:spPr>
            <a:xfrm>
              <a:off x="5412054" y="3454435"/>
              <a:ext cx="1150508" cy="9071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663A046-927B-45FB-AFB7-A3F533A3213E}"/>
                </a:ext>
              </a:extLst>
            </p:cNvPr>
            <p:cNvSpPr txBox="1"/>
            <p:nvPr/>
          </p:nvSpPr>
          <p:spPr>
            <a:xfrm>
              <a:off x="1212973" y="2749630"/>
              <a:ext cx="1443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Banca </a:t>
              </a:r>
              <a:r>
                <a:rPr lang="en-GB" sz="24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initiatoare</a:t>
              </a:r>
              <a:endParaRPr lang="en-GB" sz="2400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D985FD94-F138-4486-B9E5-BA49D54F7BA6}"/>
                </a:ext>
              </a:extLst>
            </p:cNvPr>
            <p:cNvCxnSpPr>
              <a:cxnSpLocks/>
            </p:cNvCxnSpPr>
            <p:nvPr/>
          </p:nvCxnSpPr>
          <p:spPr>
            <a:xfrm>
              <a:off x="4017356" y="3835119"/>
              <a:ext cx="139469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F97066BA-F211-46B5-A50A-9CC54981BC7A}"/>
                </a:ext>
              </a:extLst>
            </p:cNvPr>
            <p:cNvCxnSpPr>
              <a:cxnSpLocks/>
            </p:cNvCxnSpPr>
            <p:nvPr/>
          </p:nvCxnSpPr>
          <p:spPr>
            <a:xfrm>
              <a:off x="6562562" y="3835118"/>
              <a:ext cx="139469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039ECFB-9B5D-4A8E-AEB6-715612C8E2F1}"/>
                </a:ext>
              </a:extLst>
            </p:cNvPr>
            <p:cNvSpPr txBox="1"/>
            <p:nvPr/>
          </p:nvSpPr>
          <p:spPr>
            <a:xfrm>
              <a:off x="9247616" y="2744243"/>
              <a:ext cx="1989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Banca </a:t>
              </a:r>
              <a:r>
                <a:rPr lang="en-GB" sz="24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destinatoare</a:t>
              </a:r>
              <a:r>
                <a:rPr lang="en-GB" sz="2400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86BA11D-5EBD-4597-9ED2-42FD8797B618}"/>
                </a:ext>
              </a:extLst>
            </p:cNvPr>
            <p:cNvSpPr txBox="1"/>
            <p:nvPr/>
          </p:nvSpPr>
          <p:spPr>
            <a:xfrm>
              <a:off x="5334551" y="3359348"/>
              <a:ext cx="13055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Compense</a:t>
              </a:r>
              <a:r>
                <a:rPr lang="en-GB" sz="2000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&amp; </a:t>
              </a:r>
              <a:r>
                <a:rPr lang="en-GB" sz="20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Decontare</a:t>
              </a:r>
              <a:endParaRPr lang="en-GB" sz="2000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27D9BAB0-ECE7-49EE-9473-27BFA11B95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9161" y="4167994"/>
              <a:ext cx="0" cy="11693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0C1C5296-430D-4785-BC76-D191D1021AD1}"/>
                </a:ext>
              </a:extLst>
            </p:cNvPr>
            <p:cNvCxnSpPr>
              <a:cxnSpLocks/>
            </p:cNvCxnSpPr>
            <p:nvPr/>
          </p:nvCxnSpPr>
          <p:spPr>
            <a:xfrm>
              <a:off x="8356909" y="4167994"/>
              <a:ext cx="0" cy="11693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5F1A24A8-EEB3-42DE-83E1-20B74CAD610E}"/>
                </a:ext>
              </a:extLst>
            </p:cNvPr>
            <p:cNvCxnSpPr>
              <a:cxnSpLocks/>
            </p:cNvCxnSpPr>
            <p:nvPr/>
          </p:nvCxnSpPr>
          <p:spPr>
            <a:xfrm>
              <a:off x="4017356" y="5797115"/>
              <a:ext cx="3939905" cy="706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14B46F21-F654-4885-9DF1-C171B76BF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7356" y="5564435"/>
              <a:ext cx="3946949" cy="82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EC5321D7-33D8-43D7-8573-8252D7FA55E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64751" y="4739689"/>
              <a:ext cx="1155205" cy="7062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D4B96CF0-F7BD-468A-84D1-3854E7EAF4C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190448" y="4739690"/>
              <a:ext cx="1155205" cy="7062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2B08397-F801-4324-A52B-9DD19D758FB8}"/>
                </a:ext>
              </a:extLst>
            </p:cNvPr>
            <p:cNvSpPr txBox="1"/>
            <p:nvPr/>
          </p:nvSpPr>
          <p:spPr>
            <a:xfrm>
              <a:off x="9144000" y="5498904"/>
              <a:ext cx="1746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Beneficiar</a:t>
              </a:r>
              <a:endParaRPr lang="en-GB" sz="2400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9093D6F-561B-4D70-8741-707F4A4A2A15}"/>
                </a:ext>
              </a:extLst>
            </p:cNvPr>
            <p:cNvSpPr txBox="1"/>
            <p:nvPr/>
          </p:nvSpPr>
          <p:spPr>
            <a:xfrm>
              <a:off x="1466738" y="5609925"/>
              <a:ext cx="1230957" cy="47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 smtClean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Platit</a:t>
              </a:r>
              <a:r>
                <a:rPr lang="ro-RO" sz="2400" dirty="0" smtClean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o</a:t>
              </a:r>
              <a:r>
                <a:rPr lang="en-GB" sz="2400" dirty="0" smtClean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r</a:t>
              </a:r>
              <a:endParaRPr lang="en-GB" sz="2400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66" name="Speech Bubble: Rectangle 65">
              <a:extLst>
                <a:ext uri="{FF2B5EF4-FFF2-40B4-BE49-F238E27FC236}">
                  <a16:creationId xmlns:a16="http://schemas.microsoft.com/office/drawing/2014/main" xmlns="" id="{1FC4A361-A9E0-4364-948F-6A2FBAC00E68}"/>
                </a:ext>
              </a:extLst>
            </p:cNvPr>
            <p:cNvSpPr/>
            <p:nvPr/>
          </p:nvSpPr>
          <p:spPr>
            <a:xfrm rot="10800000">
              <a:off x="1125477" y="4094127"/>
              <a:ext cx="1261403" cy="539638"/>
            </a:xfrm>
            <a:prstGeom prst="wedgeRectCallout">
              <a:avLst>
                <a:gd name="adj1" fmla="val -103265"/>
                <a:gd name="adj2" fmla="val -890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peech Bubble: Rectangle 66">
              <a:extLst>
                <a:ext uri="{FF2B5EF4-FFF2-40B4-BE49-F238E27FC236}">
                  <a16:creationId xmlns:a16="http://schemas.microsoft.com/office/drawing/2014/main" xmlns="" id="{32FAA515-3EB7-4DBB-BBB8-76A439D7E00D}"/>
                </a:ext>
              </a:extLst>
            </p:cNvPr>
            <p:cNvSpPr/>
            <p:nvPr/>
          </p:nvSpPr>
          <p:spPr>
            <a:xfrm rot="10800000" flipH="1">
              <a:off x="9559561" y="4096041"/>
              <a:ext cx="1213915" cy="537723"/>
            </a:xfrm>
            <a:prstGeom prst="wedgeRectCallout">
              <a:avLst>
                <a:gd name="adj1" fmla="val -103265"/>
                <a:gd name="adj2" fmla="val -890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Speech Bubble: Rectangle 67">
              <a:extLst>
                <a:ext uri="{FF2B5EF4-FFF2-40B4-BE49-F238E27FC236}">
                  <a16:creationId xmlns:a16="http://schemas.microsoft.com/office/drawing/2014/main" xmlns="" id="{4A1BDB88-6EF1-4282-B534-0B9640EFC277}"/>
                </a:ext>
              </a:extLst>
            </p:cNvPr>
            <p:cNvSpPr/>
            <p:nvPr/>
          </p:nvSpPr>
          <p:spPr>
            <a:xfrm rot="10800000">
              <a:off x="6627760" y="4136538"/>
              <a:ext cx="1100192" cy="719459"/>
            </a:xfrm>
            <a:prstGeom prst="wedgeRectCallout">
              <a:avLst>
                <a:gd name="adj1" fmla="val -103265"/>
                <a:gd name="adj2" fmla="val -890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Speech Bubble: Rectangle 68">
              <a:extLst>
                <a:ext uri="{FF2B5EF4-FFF2-40B4-BE49-F238E27FC236}">
                  <a16:creationId xmlns:a16="http://schemas.microsoft.com/office/drawing/2014/main" xmlns="" id="{D6ECF26A-4D03-4F00-9F4E-2E56D0160A7D}"/>
                </a:ext>
              </a:extLst>
            </p:cNvPr>
            <p:cNvSpPr/>
            <p:nvPr/>
          </p:nvSpPr>
          <p:spPr>
            <a:xfrm rot="10800000" flipH="1">
              <a:off x="4111863" y="4141070"/>
              <a:ext cx="1042502" cy="907174"/>
            </a:xfrm>
            <a:prstGeom prst="wedgeRectCallout">
              <a:avLst>
                <a:gd name="adj1" fmla="val -79651"/>
                <a:gd name="adj2" fmla="val -4637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Speech Bubble: Rectangle 69">
              <a:extLst>
                <a:ext uri="{FF2B5EF4-FFF2-40B4-BE49-F238E27FC236}">
                  <a16:creationId xmlns:a16="http://schemas.microsoft.com/office/drawing/2014/main" xmlns="" id="{229967DF-2949-4861-A129-AE4AF3A5F017}"/>
                </a:ext>
              </a:extLst>
            </p:cNvPr>
            <p:cNvSpPr/>
            <p:nvPr/>
          </p:nvSpPr>
          <p:spPr>
            <a:xfrm rot="10800000" flipH="1">
              <a:off x="4403922" y="6247840"/>
              <a:ext cx="2788186" cy="464900"/>
            </a:xfrm>
            <a:prstGeom prst="wedgeRectCallout">
              <a:avLst>
                <a:gd name="adj1" fmla="val 22411"/>
                <a:gd name="adj2" fmla="val 12613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peech Bubble: Rectangle 70">
              <a:extLst>
                <a:ext uri="{FF2B5EF4-FFF2-40B4-BE49-F238E27FC236}">
                  <a16:creationId xmlns:a16="http://schemas.microsoft.com/office/drawing/2014/main" xmlns="" id="{DA6CB4D3-073C-42EF-B005-0845F8C84389}"/>
                </a:ext>
              </a:extLst>
            </p:cNvPr>
            <p:cNvSpPr/>
            <p:nvPr/>
          </p:nvSpPr>
          <p:spPr>
            <a:xfrm rot="10800000" flipV="1">
              <a:off x="5192932" y="4862406"/>
              <a:ext cx="1752039" cy="464900"/>
            </a:xfrm>
            <a:prstGeom prst="wedgeRectCallout">
              <a:avLst>
                <a:gd name="adj1" fmla="val 19400"/>
                <a:gd name="adj2" fmla="val 883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C5F8C4F5-05DB-4900-B0DA-40B7C19C6528}"/>
                </a:ext>
              </a:extLst>
            </p:cNvPr>
            <p:cNvSpPr txBox="1"/>
            <p:nvPr/>
          </p:nvSpPr>
          <p:spPr>
            <a:xfrm>
              <a:off x="1135224" y="4041989"/>
              <a:ext cx="1261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Debitare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fonduri</a:t>
              </a:r>
              <a:endParaRPr lang="en-GB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9CF993C-F54E-4DC4-BEAA-58A192E2AD5C}"/>
                </a:ext>
              </a:extLst>
            </p:cNvPr>
            <p:cNvSpPr txBox="1"/>
            <p:nvPr/>
          </p:nvSpPr>
          <p:spPr>
            <a:xfrm>
              <a:off x="6636848" y="4151536"/>
              <a:ext cx="1070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Creditare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fonduri</a:t>
              </a:r>
              <a:endParaRPr lang="en-GB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1A38E1F-F1A2-46BF-A425-0F8407983A9F}"/>
                </a:ext>
              </a:extLst>
            </p:cNvPr>
            <p:cNvSpPr txBox="1"/>
            <p:nvPr/>
          </p:nvSpPr>
          <p:spPr>
            <a:xfrm>
              <a:off x="4511322" y="6295624"/>
              <a:ext cx="257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Vanzare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de </a:t>
              </a:r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bunuti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/</a:t>
              </a:r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servici</a:t>
              </a:r>
              <a:endParaRPr lang="en-GB" dirty="0">
                <a:solidFill>
                  <a:srgbClr val="FFF7AA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17BE8745-3043-4D10-834D-9CF5E9093052}"/>
                </a:ext>
              </a:extLst>
            </p:cNvPr>
            <p:cNvSpPr txBox="1"/>
            <p:nvPr/>
          </p:nvSpPr>
          <p:spPr>
            <a:xfrm>
              <a:off x="9616486" y="4079111"/>
              <a:ext cx="1101222" cy="517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Plată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de debit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660D1365-4E58-4160-A299-7FF54B2A3EF8}"/>
                </a:ext>
              </a:extLst>
            </p:cNvPr>
            <p:cNvSpPr txBox="1"/>
            <p:nvPr/>
          </p:nvSpPr>
          <p:spPr>
            <a:xfrm>
              <a:off x="4981403" y="4910668"/>
              <a:ext cx="2175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Plată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de debit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A37CF53A-99CB-4E04-9EB6-411EA81467E5}"/>
                </a:ext>
              </a:extLst>
            </p:cNvPr>
            <p:cNvSpPr/>
            <p:nvPr/>
          </p:nvSpPr>
          <p:spPr>
            <a:xfrm>
              <a:off x="3980993" y="4124280"/>
              <a:ext cx="12840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err="1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Plată</a:t>
              </a:r>
              <a:r>
                <a:rPr lang="en-GB" dirty="0">
                  <a:solidFill>
                    <a:srgbClr val="FFF7AA"/>
                  </a:solidFill>
                  <a:latin typeface="Baskerville Old Face" panose="02020602080505020303" pitchFamily="18" charset="0"/>
                </a:rPr>
                <a:t> de tip transfer-credit</a:t>
              </a:r>
            </a:p>
          </p:txBody>
        </p:sp>
        <p:pic>
          <p:nvPicPr>
            <p:cNvPr id="78" name="Picture 2" descr="Image result for bank vector png">
              <a:extLst>
                <a:ext uri="{FF2B5EF4-FFF2-40B4-BE49-F238E27FC236}">
                  <a16:creationId xmlns:a16="http://schemas.microsoft.com/office/drawing/2014/main" xmlns="" id="{C0D75583-2AB3-4E0C-8533-5EEF02663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604" y="2904168"/>
              <a:ext cx="1353571" cy="135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Image result for bank vector png">
              <a:extLst>
                <a:ext uri="{FF2B5EF4-FFF2-40B4-BE49-F238E27FC236}">
                  <a16:creationId xmlns:a16="http://schemas.microsoft.com/office/drawing/2014/main" xmlns="" id="{203A50B6-1156-443A-8D16-6DC150849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615" y="2904168"/>
              <a:ext cx="1353571" cy="135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FE135F7B-9082-41B3-A8C3-8234232E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83" l="37625" r="62625">
                          <a14:foregroundMark x1="51000" y1="13580" x2="51000" y2="13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7688" y="5284738"/>
              <a:ext cx="1679399" cy="102023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1FD03B31-D1E4-414A-957E-119C2A4BB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83" l="37625" r="62625">
                          <a14:foregroundMark x1="51000" y1="13580" x2="51000" y2="135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859" y="5280000"/>
              <a:ext cx="1679399" cy="10202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859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0 L 0.5601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3.7037E-6 L 0.63398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875E-6 0 L 0.70742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6 1.48148E-6 L -0.0763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0 L -0.14805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4 0 L -3.95833E-6 0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16 0 L -1.875E-6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98 -0.0088 L -1.875E-6 -2.77556E-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742 -0.00069 L 1.875E-6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78" y="4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1.48148E-6 L 1.875E-6 1.4814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26 -0.00023 L -2.70833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31834ED7-A244-49CB-A31D-0A72851B591F}"/>
              </a:ext>
            </a:extLst>
          </p:cNvPr>
          <p:cNvGrpSpPr/>
          <p:nvPr/>
        </p:nvGrpSpPr>
        <p:grpSpPr>
          <a:xfrm>
            <a:off x="-5923894" y="0"/>
            <a:ext cx="12192005" cy="6858000"/>
            <a:chOff x="-5923894" y="0"/>
            <a:chExt cx="12192005" cy="6858000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F36BC22A-66F8-43B5-9CD6-0DE7EE9312E4}"/>
                </a:ext>
              </a:extLst>
            </p:cNvPr>
            <p:cNvGrpSpPr/>
            <p:nvPr/>
          </p:nvGrpSpPr>
          <p:grpSpPr>
            <a:xfrm>
              <a:off x="-5923894" y="0"/>
              <a:ext cx="12192005" cy="6858000"/>
              <a:chOff x="-5923894" y="0"/>
              <a:chExt cx="12192005" cy="6858000"/>
            </a:xfrm>
          </p:grpSpPr>
          <p:sp>
            <p:nvSpPr>
              <p:cNvPr id="4" name="Rectangle: Top Corners Rounded 2">
                <a:extLst>
                  <a:ext uri="{FF2B5EF4-FFF2-40B4-BE49-F238E27FC236}">
                    <a16:creationId xmlns:a16="http://schemas.microsoft.com/office/drawing/2014/main" xmlns="" id="{9B02B207-57FD-41A8-908F-228B33627C88}"/>
                  </a:ext>
                </a:extLst>
              </p:cNvPr>
              <p:cNvSpPr/>
              <p:nvPr/>
            </p:nvSpPr>
            <p:spPr>
              <a:xfrm rot="5400013">
                <a:off x="5389711" y="-21598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" name="Rectangle: Single Corner Rounded 52">
                <a:extLst>
                  <a:ext uri="{FF2B5EF4-FFF2-40B4-BE49-F238E27FC236}">
                    <a16:creationId xmlns:a16="http://schemas.microsoft.com/office/drawing/2014/main" xmlns="" id="{06B6190C-DE4F-41D1-8298-F0FE9D12DE97}"/>
                  </a:ext>
                </a:extLst>
              </p:cNvPr>
              <p:cNvSpPr/>
              <p:nvPr/>
            </p:nvSpPr>
            <p:spPr>
              <a:xfrm flipV="1">
                <a:off x="-5923894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" name="TextBox 112">
              <a:extLst>
                <a:ext uri="{FF2B5EF4-FFF2-40B4-BE49-F238E27FC236}">
                  <a16:creationId xmlns:a16="http://schemas.microsoft.com/office/drawing/2014/main" xmlns="" id="{31562F06-F7F4-410C-B0EE-41BCBC3D09E4}"/>
                </a:ext>
              </a:extLst>
            </p:cNvPr>
            <p:cNvSpPr txBox="1"/>
            <p:nvPr/>
          </p:nvSpPr>
          <p:spPr>
            <a:xfrm>
              <a:off x="5375675" y="49057"/>
              <a:ext cx="830997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2" action="ppaction://hlinksldjump"/>
                </a:rPr>
                <a:t>I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xmlns="" id="{380BCC7F-52EB-4216-A49E-5B25AC3D054C}"/>
                </a:ext>
              </a:extLst>
            </p:cNvPr>
            <p:cNvSpPr txBox="1"/>
            <p:nvPr/>
          </p:nvSpPr>
          <p:spPr>
            <a:xfrm rot="16200004">
              <a:off x="3474628" y="3625834"/>
              <a:ext cx="27823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Concepte generale</a:t>
              </a:r>
            </a:p>
          </p:txBody>
        </p:sp>
      </p:grpSp>
      <p:grpSp>
        <p:nvGrpSpPr>
          <p:cNvPr id="8" name="Group 111">
            <a:extLst>
              <a:ext uri="{FF2B5EF4-FFF2-40B4-BE49-F238E27FC236}">
                <a16:creationId xmlns:a16="http://schemas.microsoft.com/office/drawing/2014/main" xmlns="" id="{CFB25A57-B903-4664-BC9A-62CBB86EA917}"/>
              </a:ext>
            </a:extLst>
          </p:cNvPr>
          <p:cNvGrpSpPr/>
          <p:nvPr/>
        </p:nvGrpSpPr>
        <p:grpSpPr>
          <a:xfrm>
            <a:off x="-6829360" y="0"/>
            <a:ext cx="12192005" cy="6858000"/>
            <a:chOff x="-6829360" y="0"/>
            <a:chExt cx="12192005" cy="6858000"/>
          </a:xfrm>
        </p:grpSpPr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xmlns="" id="{0E95C80B-B8A6-4DE6-A57A-AA1DD30F7621}"/>
                </a:ext>
              </a:extLst>
            </p:cNvPr>
            <p:cNvGrpSpPr/>
            <p:nvPr/>
          </p:nvGrpSpPr>
          <p:grpSpPr>
            <a:xfrm>
              <a:off x="-6829360" y="0"/>
              <a:ext cx="12192005" cy="6858000"/>
              <a:chOff x="-6829360" y="0"/>
              <a:chExt cx="12192005" cy="6858000"/>
            </a:xfrm>
          </p:grpSpPr>
          <p:sp>
            <p:nvSpPr>
              <p:cNvPr id="10" name="Rectangle: Top Corners Rounded 75">
                <a:extLst>
                  <a:ext uri="{FF2B5EF4-FFF2-40B4-BE49-F238E27FC236}">
                    <a16:creationId xmlns:a16="http://schemas.microsoft.com/office/drawing/2014/main" xmlns="" id="{7F9B1D29-7EC9-4004-A616-5354351E8429}"/>
                  </a:ext>
                </a:extLst>
              </p:cNvPr>
              <p:cNvSpPr/>
              <p:nvPr/>
            </p:nvSpPr>
            <p:spPr>
              <a:xfrm rot="5400013">
                <a:off x="4484245" y="835204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: Single Corner Rounded 76">
                <a:extLst>
                  <a:ext uri="{FF2B5EF4-FFF2-40B4-BE49-F238E27FC236}">
                    <a16:creationId xmlns:a16="http://schemas.microsoft.com/office/drawing/2014/main" xmlns="" id="{D1E4BFB0-484C-4462-B571-43E3AE96AE6E}"/>
                  </a:ext>
                </a:extLst>
              </p:cNvPr>
              <p:cNvSpPr/>
              <p:nvPr/>
            </p:nvSpPr>
            <p:spPr>
              <a:xfrm flipV="1">
                <a:off x="-682936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2" name="TextBox 109">
              <a:extLst>
                <a:ext uri="{FF2B5EF4-FFF2-40B4-BE49-F238E27FC236}">
                  <a16:creationId xmlns:a16="http://schemas.microsoft.com/office/drawing/2014/main" xmlns="" id="{45ACAC39-F1C3-494D-8645-48055FECEF38}"/>
                </a:ext>
              </a:extLst>
            </p:cNvPr>
            <p:cNvSpPr txBox="1"/>
            <p:nvPr/>
          </p:nvSpPr>
          <p:spPr>
            <a:xfrm>
              <a:off x="4472302" y="881216"/>
              <a:ext cx="593555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 dirty="0">
                  <a:solidFill>
                    <a:srgbClr val="0070C0"/>
                  </a:solidFill>
                  <a:uFillTx/>
                  <a:latin typeface="Algerian" pitchFamily="82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II</a:t>
              </a:r>
              <a:endParaRPr lang="en-GB" sz="4400" b="0" i="0" u="none" strike="noStrike" kern="1200" cap="none" spc="0" baseline="0" dirty="0">
                <a:solidFill>
                  <a:srgbClr val="0070C0"/>
                </a:solidFill>
                <a:uFillTx/>
                <a:latin typeface="Algerian" pitchFamily="82"/>
              </a:endParaRPr>
            </a:p>
          </p:txBody>
        </p:sp>
        <p:sp>
          <p:nvSpPr>
            <p:cNvPr id="13" name="TextBox 110">
              <a:extLst>
                <a:ext uri="{FF2B5EF4-FFF2-40B4-BE49-F238E27FC236}">
                  <a16:creationId xmlns:a16="http://schemas.microsoft.com/office/drawing/2014/main" xmlns="" id="{ED740A8D-B500-4C61-8B5C-0D1E657263B7}"/>
                </a:ext>
              </a:extLst>
            </p:cNvPr>
            <p:cNvSpPr txBox="1"/>
            <p:nvPr/>
          </p:nvSpPr>
          <p:spPr>
            <a:xfrm rot="16200004">
              <a:off x="1955888" y="4271944"/>
              <a:ext cx="4197626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Tipologia instrumentelor de plata fara numerar</a:t>
              </a:r>
            </a:p>
          </p:txBody>
        </p:sp>
      </p:grpSp>
      <p:grpSp>
        <p:nvGrpSpPr>
          <p:cNvPr id="14" name="Group 108">
            <a:extLst>
              <a:ext uri="{FF2B5EF4-FFF2-40B4-BE49-F238E27FC236}">
                <a16:creationId xmlns:a16="http://schemas.microsoft.com/office/drawing/2014/main" xmlns="" id="{BD460A9D-0C8C-4D4B-9E33-C32F801A6929}"/>
              </a:ext>
            </a:extLst>
          </p:cNvPr>
          <p:cNvGrpSpPr/>
          <p:nvPr/>
        </p:nvGrpSpPr>
        <p:grpSpPr>
          <a:xfrm>
            <a:off x="-7729359" y="0"/>
            <a:ext cx="12192006" cy="6978526"/>
            <a:chOff x="-7729359" y="0"/>
            <a:chExt cx="12192006" cy="6978526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xmlns="" id="{7A7AAD3E-96FB-4124-9EAA-DC50E5B42864}"/>
                </a:ext>
              </a:extLst>
            </p:cNvPr>
            <p:cNvGrpSpPr/>
            <p:nvPr/>
          </p:nvGrpSpPr>
          <p:grpSpPr>
            <a:xfrm>
              <a:off x="-7729359" y="0"/>
              <a:ext cx="12192006" cy="6858000"/>
              <a:chOff x="-7729359" y="0"/>
              <a:chExt cx="12192006" cy="6858000"/>
            </a:xfrm>
          </p:grpSpPr>
          <p:sp>
            <p:nvSpPr>
              <p:cNvPr id="16" name="Rectangle: Top Corners Rounded 78">
                <a:extLst>
                  <a:ext uri="{FF2B5EF4-FFF2-40B4-BE49-F238E27FC236}">
                    <a16:creationId xmlns:a16="http://schemas.microsoft.com/office/drawing/2014/main" xmlns="" id="{D17194EC-51F7-497C-8DAF-745FB25E1AF7}"/>
                  </a:ext>
                </a:extLst>
              </p:cNvPr>
              <p:cNvSpPr/>
              <p:nvPr/>
            </p:nvSpPr>
            <p:spPr>
              <a:xfrm rot="5400013">
                <a:off x="3584247" y="1691777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: Single Corner Rounded 79">
                <a:extLst>
                  <a:ext uri="{FF2B5EF4-FFF2-40B4-BE49-F238E27FC236}">
                    <a16:creationId xmlns:a16="http://schemas.microsoft.com/office/drawing/2014/main" xmlns="" id="{136AE33E-8F94-4996-9E44-2FAB3FEB36B9}"/>
                  </a:ext>
                </a:extLst>
              </p:cNvPr>
              <p:cNvSpPr/>
              <p:nvPr/>
            </p:nvSpPr>
            <p:spPr>
              <a:xfrm flipV="1">
                <a:off x="-772935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xmlns="" id="{B228C29E-2544-4833-AAAF-65B28F9C7B73}"/>
                </a:ext>
              </a:extLst>
            </p:cNvPr>
            <p:cNvSpPr txBox="1"/>
            <p:nvPr/>
          </p:nvSpPr>
          <p:spPr>
            <a:xfrm>
              <a:off x="3568107" y="1757632"/>
              <a:ext cx="76272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4" action="ppaction://hlinksldjump"/>
                </a:rPr>
                <a:t>III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9" name="TextBox 107">
              <a:extLst>
                <a:ext uri="{FF2B5EF4-FFF2-40B4-BE49-F238E27FC236}">
                  <a16:creationId xmlns:a16="http://schemas.microsoft.com/office/drawing/2014/main" xmlns="" id="{734262D3-71D7-4F99-917F-B15BB3967392}"/>
                </a:ext>
              </a:extLst>
            </p:cNvPr>
            <p:cNvSpPr txBox="1"/>
            <p:nvPr/>
          </p:nvSpPr>
          <p:spPr>
            <a:xfrm rot="16200004">
              <a:off x="1351585" y="4855336"/>
              <a:ext cx="353849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Transferul-credit(Ordin de plata)</a:t>
              </a: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xmlns="" id="{50975D59-F1F3-42E2-9491-FE255EB46F7E}"/>
              </a:ext>
            </a:extLst>
          </p:cNvPr>
          <p:cNvGrpSpPr/>
          <p:nvPr/>
        </p:nvGrpSpPr>
        <p:grpSpPr>
          <a:xfrm>
            <a:off x="-8623889" y="-84271"/>
            <a:ext cx="12189262" cy="6942271"/>
            <a:chOff x="-8623889" y="-84271"/>
            <a:chExt cx="12189262" cy="6942271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xmlns="" id="{38564CA8-600D-42D7-95EA-D5B0505171AA}"/>
                </a:ext>
              </a:extLst>
            </p:cNvPr>
            <p:cNvGrpSpPr/>
            <p:nvPr/>
          </p:nvGrpSpPr>
          <p:grpSpPr>
            <a:xfrm>
              <a:off x="-8623889" y="0"/>
              <a:ext cx="12189262" cy="6858000"/>
              <a:chOff x="-8623889" y="0"/>
              <a:chExt cx="12189262" cy="6858000"/>
            </a:xfrm>
          </p:grpSpPr>
          <p:sp>
            <p:nvSpPr>
              <p:cNvPr id="22" name="Rectangle: Top Corners Rounded 81">
                <a:extLst>
                  <a:ext uri="{FF2B5EF4-FFF2-40B4-BE49-F238E27FC236}">
                    <a16:creationId xmlns:a16="http://schemas.microsoft.com/office/drawing/2014/main" xmlns="" id="{BF985304-DFD8-47CD-8880-034B4C9496D8}"/>
                  </a:ext>
                </a:extLst>
              </p:cNvPr>
              <p:cNvSpPr/>
              <p:nvPr/>
            </p:nvSpPr>
            <p:spPr>
              <a:xfrm rot="5400013">
                <a:off x="2686973" y="2555099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Rectangle: Single Corner Rounded 82">
                <a:extLst>
                  <a:ext uri="{FF2B5EF4-FFF2-40B4-BE49-F238E27FC236}">
                    <a16:creationId xmlns:a16="http://schemas.microsoft.com/office/drawing/2014/main" xmlns="" id="{F1ECFAB7-B3CC-431B-A4B1-77924894B39B}"/>
                  </a:ext>
                </a:extLst>
              </p:cNvPr>
              <p:cNvSpPr/>
              <p:nvPr/>
            </p:nvSpPr>
            <p:spPr>
              <a:xfrm flipV="1">
                <a:off x="-862388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" name="TextBox 103">
              <a:extLst>
                <a:ext uri="{FF2B5EF4-FFF2-40B4-BE49-F238E27FC236}">
                  <a16:creationId xmlns:a16="http://schemas.microsoft.com/office/drawing/2014/main" xmlns="" id="{EB90F185-858A-40BB-BE81-96C3573B8CEC}"/>
                </a:ext>
              </a:extLst>
            </p:cNvPr>
            <p:cNvSpPr txBox="1"/>
            <p:nvPr/>
          </p:nvSpPr>
          <p:spPr>
            <a:xfrm rot="16200004">
              <a:off x="432342" y="1344813"/>
              <a:ext cx="3566050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Debitarea Directa(Direct debit)</a:t>
              </a:r>
            </a:p>
          </p:txBody>
        </p: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2735537F-322E-4E2A-A97C-59E587C22CBA}"/>
                </a:ext>
              </a:extLst>
            </p:cNvPr>
            <p:cNvSpPr txBox="1"/>
            <p:nvPr/>
          </p:nvSpPr>
          <p:spPr>
            <a:xfrm>
              <a:off x="2665375" y="2620377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5" action="ppaction://hlinksldjump"/>
                </a:rPr>
                <a:t>IV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26" name="Group 102">
            <a:extLst>
              <a:ext uri="{FF2B5EF4-FFF2-40B4-BE49-F238E27FC236}">
                <a16:creationId xmlns:a16="http://schemas.microsoft.com/office/drawing/2014/main" xmlns="" id="{DFDE0329-181C-4B1C-900A-2D9574FFC725}"/>
              </a:ext>
            </a:extLst>
          </p:cNvPr>
          <p:cNvGrpSpPr/>
          <p:nvPr/>
        </p:nvGrpSpPr>
        <p:grpSpPr>
          <a:xfrm>
            <a:off x="-9521162" y="-1"/>
            <a:ext cx="12192005" cy="6858001"/>
            <a:chOff x="-9521162" y="-1"/>
            <a:chExt cx="12192005" cy="6858001"/>
          </a:xfrm>
        </p:grpSpPr>
        <p:grpSp>
          <p:nvGrpSpPr>
            <p:cNvPr id="27" name="Group 83">
              <a:extLst>
                <a:ext uri="{FF2B5EF4-FFF2-40B4-BE49-F238E27FC236}">
                  <a16:creationId xmlns:a16="http://schemas.microsoft.com/office/drawing/2014/main" xmlns="" id="{C0BE94BB-FACD-4B7B-9985-9A593997B4E0}"/>
                </a:ext>
              </a:extLst>
            </p:cNvPr>
            <p:cNvGrpSpPr/>
            <p:nvPr/>
          </p:nvGrpSpPr>
          <p:grpSpPr>
            <a:xfrm>
              <a:off x="-9521162" y="0"/>
              <a:ext cx="12192005" cy="6858000"/>
              <a:chOff x="-9521162" y="0"/>
              <a:chExt cx="12192005" cy="6858000"/>
            </a:xfrm>
          </p:grpSpPr>
          <p:sp>
            <p:nvSpPr>
              <p:cNvPr id="28" name="Rectangle: Top Corners Rounded 84">
                <a:extLst>
                  <a:ext uri="{FF2B5EF4-FFF2-40B4-BE49-F238E27FC236}">
                    <a16:creationId xmlns:a16="http://schemas.microsoft.com/office/drawing/2014/main" xmlns="" id="{31C0352C-A0CB-41EB-A2C8-B0F26DFFE247}"/>
                  </a:ext>
                </a:extLst>
              </p:cNvPr>
              <p:cNvSpPr/>
              <p:nvPr/>
            </p:nvSpPr>
            <p:spPr>
              <a:xfrm rot="5400013">
                <a:off x="1792443" y="3375910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Rectangle: Single Corner Rounded 85">
                <a:extLst>
                  <a:ext uri="{FF2B5EF4-FFF2-40B4-BE49-F238E27FC236}">
                    <a16:creationId xmlns:a16="http://schemas.microsoft.com/office/drawing/2014/main" xmlns="" id="{0FDDF41D-5652-429D-99DB-6CDD4020BC16}"/>
                  </a:ext>
                </a:extLst>
              </p:cNvPr>
              <p:cNvSpPr/>
              <p:nvPr/>
            </p:nvSpPr>
            <p:spPr>
              <a:xfrm flipV="1">
                <a:off x="-9521162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xmlns="" id="{A6AEE66F-6F18-4784-B1FA-B7EFBFD291CA}"/>
                </a:ext>
              </a:extLst>
            </p:cNvPr>
            <p:cNvSpPr txBox="1"/>
            <p:nvPr/>
          </p:nvSpPr>
          <p:spPr>
            <a:xfrm rot="16200004">
              <a:off x="-788344" y="1758441"/>
              <a:ext cx="4224765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Ordinul de plata(Standing order)</a:t>
              </a:r>
            </a:p>
          </p:txBody>
        </p:sp>
        <p:sp>
          <p:nvSpPr>
            <p:cNvPr id="31" name="TextBox 100">
              <a:extLst>
                <a:ext uri="{FF2B5EF4-FFF2-40B4-BE49-F238E27FC236}">
                  <a16:creationId xmlns:a16="http://schemas.microsoft.com/office/drawing/2014/main" xmlns="" id="{3E6E9787-6C0F-42E3-A03D-09727F88D909}"/>
                </a:ext>
              </a:extLst>
            </p:cNvPr>
            <p:cNvSpPr txBox="1"/>
            <p:nvPr/>
          </p:nvSpPr>
          <p:spPr>
            <a:xfrm>
              <a:off x="1770836" y="3441179"/>
              <a:ext cx="4616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6" action="ppaction://hlinksldjump"/>
                </a:rPr>
                <a:t>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2C470932-9840-4BE0-A5CF-01C410A7BE72}"/>
              </a:ext>
            </a:extLst>
          </p:cNvPr>
          <p:cNvGrpSpPr/>
          <p:nvPr/>
        </p:nvGrpSpPr>
        <p:grpSpPr>
          <a:xfrm>
            <a:off x="-10423391" y="-2259"/>
            <a:ext cx="12192005" cy="6860259"/>
            <a:chOff x="-10423391" y="-2259"/>
            <a:chExt cx="12192005" cy="6860259"/>
          </a:xfrm>
        </p:grpSpPr>
        <p:grpSp>
          <p:nvGrpSpPr>
            <p:cNvPr id="33" name="Group 96">
              <a:extLst>
                <a:ext uri="{FF2B5EF4-FFF2-40B4-BE49-F238E27FC236}">
                  <a16:creationId xmlns:a16="http://schemas.microsoft.com/office/drawing/2014/main" xmlns="" id="{4DF48867-3DFC-4FFE-930C-E0FCD89CDD43}"/>
                </a:ext>
              </a:extLst>
            </p:cNvPr>
            <p:cNvGrpSpPr/>
            <p:nvPr/>
          </p:nvGrpSpPr>
          <p:grpSpPr>
            <a:xfrm>
              <a:off x="-10423391" y="-2259"/>
              <a:ext cx="12192005" cy="6860259"/>
              <a:chOff x="-10423391" y="-2259"/>
              <a:chExt cx="12192005" cy="6860259"/>
            </a:xfrm>
          </p:grpSpPr>
          <p:grpSp>
            <p:nvGrpSpPr>
              <p:cNvPr id="34" name="Group 86">
                <a:extLst>
                  <a:ext uri="{FF2B5EF4-FFF2-40B4-BE49-F238E27FC236}">
                    <a16:creationId xmlns:a16="http://schemas.microsoft.com/office/drawing/2014/main" xmlns="" id="{3DA10231-0C24-43A8-AD5E-E14C77CA351F}"/>
                  </a:ext>
                </a:extLst>
              </p:cNvPr>
              <p:cNvGrpSpPr/>
              <p:nvPr/>
            </p:nvGrpSpPr>
            <p:grpSpPr>
              <a:xfrm>
                <a:off x="-10423391" y="0"/>
                <a:ext cx="12192005" cy="6858000"/>
                <a:chOff x="-10423391" y="0"/>
                <a:chExt cx="12192005" cy="6858000"/>
              </a:xfrm>
            </p:grpSpPr>
            <p:sp>
              <p:nvSpPr>
                <p:cNvPr id="35" name="Rectangle: Top Corners Rounded 87">
                  <a:extLst>
                    <a:ext uri="{FF2B5EF4-FFF2-40B4-BE49-F238E27FC236}">
                      <a16:creationId xmlns:a16="http://schemas.microsoft.com/office/drawing/2014/main" xmlns="" id="{03E37EFE-E49E-4C0A-AFD0-B95B4EA55EC6}"/>
                    </a:ext>
                  </a:extLst>
                </p:cNvPr>
                <p:cNvSpPr/>
                <p:nvPr/>
              </p:nvSpPr>
              <p:spPr>
                <a:xfrm rot="5400013">
                  <a:off x="890214" y="4232483"/>
                  <a:ext cx="856801" cy="899998"/>
                </a:xfrm>
                <a:custGeom>
                  <a:avLst>
                    <a:gd name="f9" fmla="val 27576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27576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: Single Corner Rounded 88">
                  <a:extLst>
                    <a:ext uri="{FF2B5EF4-FFF2-40B4-BE49-F238E27FC236}">
                      <a16:creationId xmlns:a16="http://schemas.microsoft.com/office/drawing/2014/main" xmlns="" id="{9A760DB6-F6AE-471C-AB18-3D92EBCF09B5}"/>
                    </a:ext>
                  </a:extLst>
                </p:cNvPr>
                <p:cNvSpPr/>
                <p:nvPr/>
              </p:nvSpPr>
              <p:spPr>
                <a:xfrm flipV="1">
                  <a:off x="-10423391" y="0"/>
                  <a:ext cx="11291998" cy="6858000"/>
                </a:xfrm>
                <a:custGeom>
                  <a:avLst>
                    <a:gd name="f7" fmla="val 11250"/>
                  </a:avLst>
                  <a:gdLst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1250"/>
                    <a:gd name="f8" fmla="abs f3"/>
                    <a:gd name="f9" fmla="abs f4"/>
                    <a:gd name="f10" fmla="abs f5"/>
                    <a:gd name="f11" fmla="val f6"/>
                    <a:gd name="f12" fmla="val f7"/>
                    <a:gd name="f13" fmla="?: f8 f3 1"/>
                    <a:gd name="f14" fmla="?: f9 f4 1"/>
                    <a:gd name="f15" fmla="?: f10 f5 1"/>
                    <a:gd name="f16" fmla="*/ f13 1 21600"/>
                    <a:gd name="f17" fmla="*/ f14 1 21600"/>
                    <a:gd name="f18" fmla="*/ 21600 f13 1"/>
                    <a:gd name="f19" fmla="*/ 21600 f14 1"/>
                    <a:gd name="f20" fmla="min f17 f16"/>
                    <a:gd name="f21" fmla="*/ f18 1 f15"/>
                    <a:gd name="f22" fmla="*/ f19 1 f15"/>
                    <a:gd name="f23" fmla="val f21"/>
                    <a:gd name="f24" fmla="val f22"/>
                    <a:gd name="f25" fmla="*/ f11 f20 1"/>
                    <a:gd name="f26" fmla="+- f24 0 f11"/>
                    <a:gd name="f27" fmla="+- f23 0 f11"/>
                    <a:gd name="f28" fmla="*/ f24 f20 1"/>
                    <a:gd name="f29" fmla="*/ f23 f20 1"/>
                    <a:gd name="f30" fmla="min f27 f26"/>
                    <a:gd name="f31" fmla="*/ f30 f12 1"/>
                    <a:gd name="f32" fmla="*/ f31 1 100000"/>
                    <a:gd name="f33" fmla="+- f23 0 f32"/>
                    <a:gd name="f34" fmla="*/ f32 29289 1"/>
                    <a:gd name="f35" fmla="*/ f32 f20 1"/>
                    <a:gd name="f36" fmla="*/ f34 1 100000"/>
                    <a:gd name="f37" fmla="*/ f33 f20 1"/>
                    <a:gd name="f38" fmla="+- f23 0 f36"/>
                    <a:gd name="f39" fmla="*/ f38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5" t="f25" r="f39" b="f28"/>
                  <a:pathLst>
                    <a:path>
                      <a:moveTo>
                        <a:pt x="f25" y="f25"/>
                      </a:moveTo>
                      <a:lnTo>
                        <a:pt x="f37" y="f25"/>
                      </a:lnTo>
                      <a:arcTo wR="f35" hR="f35" stAng="f2" swAng="f1"/>
                      <a:lnTo>
                        <a:pt x="f29" y="f28"/>
                      </a:lnTo>
                      <a:lnTo>
                        <a:pt x="f25" y="f28"/>
                      </a:lnTo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7" name="TextBox 95">
                <a:extLst>
                  <a:ext uri="{FF2B5EF4-FFF2-40B4-BE49-F238E27FC236}">
                    <a16:creationId xmlns:a16="http://schemas.microsoft.com/office/drawing/2014/main" xmlns="" id="{162E9419-F1AB-4288-9EE9-DA70999EE460}"/>
                  </a:ext>
                </a:extLst>
              </p:cNvPr>
              <p:cNvSpPr txBox="1"/>
              <p:nvPr/>
            </p:nvSpPr>
            <p:spPr>
              <a:xfrm rot="16200004">
                <a:off x="-2066727" y="2171197"/>
                <a:ext cx="5054794" cy="7078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Algerian" pitchFamily="82"/>
                  </a:rPr>
                  <a:t>Instrumente de plata in format electronic</a:t>
                </a:r>
              </a:p>
            </p:txBody>
          </p:sp>
        </p:grpSp>
        <p:sp>
          <p:nvSpPr>
            <p:cNvPr id="38" name="TextBox 97">
              <a:extLst>
                <a:ext uri="{FF2B5EF4-FFF2-40B4-BE49-F238E27FC236}">
                  <a16:creationId xmlns:a16="http://schemas.microsoft.com/office/drawing/2014/main" xmlns="" id="{FFD728B5-DB30-47C5-8D29-B487B984B08C}"/>
                </a:ext>
              </a:extLst>
            </p:cNvPr>
            <p:cNvSpPr txBox="1"/>
            <p:nvPr/>
          </p:nvSpPr>
          <p:spPr>
            <a:xfrm>
              <a:off x="868606" y="4283104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 dirty="0">
                  <a:solidFill>
                    <a:srgbClr val="0070C0"/>
                  </a:solidFill>
                  <a:uFillTx/>
                  <a:latin typeface="Algerian" pitchFamily="82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VI</a:t>
              </a:r>
              <a:endParaRPr lang="en-GB" sz="4400" b="0" i="0" u="none" strike="noStrike" kern="1200" cap="none" spc="0" baseline="0" dirty="0">
                <a:solidFill>
                  <a:srgbClr val="0070C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9" name="Group 116">
            <a:extLst>
              <a:ext uri="{FF2B5EF4-FFF2-40B4-BE49-F238E27FC236}">
                <a16:creationId xmlns:a16="http://schemas.microsoft.com/office/drawing/2014/main" xmlns="" id="{01351101-AFE8-46FB-946F-1353DE567329}"/>
              </a:ext>
            </a:extLst>
          </p:cNvPr>
          <p:cNvGrpSpPr/>
          <p:nvPr/>
        </p:nvGrpSpPr>
        <p:grpSpPr>
          <a:xfrm>
            <a:off x="-11321158" y="0"/>
            <a:ext cx="12216063" cy="6858000"/>
            <a:chOff x="-11321158" y="0"/>
            <a:chExt cx="12216063" cy="6858000"/>
          </a:xfrm>
        </p:grpSpPr>
        <p:grpSp>
          <p:nvGrpSpPr>
            <p:cNvPr id="40" name="Group 89">
              <a:extLst>
                <a:ext uri="{FF2B5EF4-FFF2-40B4-BE49-F238E27FC236}">
                  <a16:creationId xmlns:a16="http://schemas.microsoft.com/office/drawing/2014/main" xmlns="" id="{DB9D233B-3A1D-4F4E-B145-20B115B3A936}"/>
                </a:ext>
              </a:extLst>
            </p:cNvPr>
            <p:cNvGrpSpPr/>
            <p:nvPr/>
          </p:nvGrpSpPr>
          <p:grpSpPr>
            <a:xfrm>
              <a:off x="-11321158" y="0"/>
              <a:ext cx="12192005" cy="6858000"/>
              <a:chOff x="-11321158" y="0"/>
              <a:chExt cx="12192005" cy="6858000"/>
            </a:xfrm>
          </p:grpSpPr>
          <p:sp>
            <p:nvSpPr>
              <p:cNvPr id="41" name="Rectangle: Top Corners Rounded 90">
                <a:extLst>
                  <a:ext uri="{FF2B5EF4-FFF2-40B4-BE49-F238E27FC236}">
                    <a16:creationId xmlns:a16="http://schemas.microsoft.com/office/drawing/2014/main" xmlns="" id="{D19F4BC9-E678-489A-8EFD-283FADBAA814}"/>
                  </a:ext>
                </a:extLst>
              </p:cNvPr>
              <p:cNvSpPr/>
              <p:nvPr/>
            </p:nvSpPr>
            <p:spPr>
              <a:xfrm rot="5400013">
                <a:off x="-7553" y="5059805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: Single Corner Rounded 91">
                <a:extLst>
                  <a:ext uri="{FF2B5EF4-FFF2-40B4-BE49-F238E27FC236}">
                    <a16:creationId xmlns:a16="http://schemas.microsoft.com/office/drawing/2014/main" xmlns="" id="{01B4EB7E-79A8-4029-87A7-7E6EA24EEFF3}"/>
                  </a:ext>
                </a:extLst>
              </p:cNvPr>
              <p:cNvSpPr/>
              <p:nvPr/>
            </p:nvSpPr>
            <p:spPr>
              <a:xfrm flipV="1">
                <a:off x="-11321158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3" name="TextBox 115">
              <a:extLst>
                <a:ext uri="{FF2B5EF4-FFF2-40B4-BE49-F238E27FC236}">
                  <a16:creationId xmlns:a16="http://schemas.microsoft.com/office/drawing/2014/main" xmlns="" id="{6AB9E58D-0932-4362-B83F-D01EF06A0322}"/>
                </a:ext>
              </a:extLst>
            </p:cNvPr>
            <p:cNvSpPr txBox="1"/>
            <p:nvPr/>
          </p:nvSpPr>
          <p:spPr>
            <a:xfrm>
              <a:off x="-19495" y="5126592"/>
              <a:ext cx="91440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8" action="ppaction://hlinksldjump"/>
                </a:rPr>
                <a:t>VII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7ADD4CB-F15C-480F-8CF7-6425A717F1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56879" l="0" r="100000"/>
                    </a14:imgEffect>
                  </a14:imgLayer>
                </a14:imgProps>
              </a:ext>
            </a:extLst>
          </a:blip>
          <a:srcRect t="-797" b="43267"/>
          <a:stretch/>
        </p:blipFill>
        <p:spPr>
          <a:xfrm>
            <a:off x="2544470" y="2184753"/>
            <a:ext cx="6541832" cy="352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20B6743-00D1-4B31-B7DB-2C7FEEE710B2}"/>
              </a:ext>
            </a:extLst>
          </p:cNvPr>
          <p:cNvSpPr/>
          <p:nvPr/>
        </p:nvSpPr>
        <p:spPr>
          <a:xfrm>
            <a:off x="3589456" y="517550"/>
            <a:ext cx="4451860" cy="461665"/>
          </a:xfrm>
          <a:prstGeom prst="rect">
            <a:avLst/>
          </a:prstGeom>
          <a:solidFill>
            <a:srgbClr val="FFF7AA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Contractul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de Standing order </a:t>
            </a:r>
            <a:r>
              <a:rPr lang="en-GB" sz="24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contine</a:t>
            </a:r>
            <a:r>
              <a:rPr lang="en-GB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 :</a:t>
            </a:r>
          </a:p>
        </p:txBody>
      </p: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xmlns="" id="{E3FACDB4-0D61-4DEF-A109-61D5912FC4F9}"/>
              </a:ext>
            </a:extLst>
          </p:cNvPr>
          <p:cNvSpPr/>
          <p:nvPr/>
        </p:nvSpPr>
        <p:spPr>
          <a:xfrm>
            <a:off x="996393" y="1763026"/>
            <a:ext cx="1548077" cy="961696"/>
          </a:xfrm>
          <a:prstGeom prst="wedgeRectCallout">
            <a:avLst>
              <a:gd name="adj1" fmla="val 193030"/>
              <a:gd name="adj2" fmla="val 1823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xmlns="" id="{A1F26F00-CEF5-417A-BA33-04951A222994}"/>
              </a:ext>
            </a:extLst>
          </p:cNvPr>
          <p:cNvSpPr/>
          <p:nvPr/>
        </p:nvSpPr>
        <p:spPr>
          <a:xfrm>
            <a:off x="1010186" y="4206156"/>
            <a:ext cx="1548077" cy="961696"/>
          </a:xfrm>
          <a:prstGeom prst="wedgeRectCallout">
            <a:avLst>
              <a:gd name="adj1" fmla="val 179791"/>
              <a:gd name="adj2" fmla="val -424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xmlns="" id="{299928E6-BDA4-4337-B60B-91044F994D2E}"/>
              </a:ext>
            </a:extLst>
          </p:cNvPr>
          <p:cNvSpPr/>
          <p:nvPr/>
        </p:nvSpPr>
        <p:spPr>
          <a:xfrm>
            <a:off x="8972605" y="1762377"/>
            <a:ext cx="1548077" cy="961696"/>
          </a:xfrm>
          <a:prstGeom prst="wedgeRectCallout">
            <a:avLst>
              <a:gd name="adj1" fmla="val -231640"/>
              <a:gd name="adj2" fmla="val 936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xmlns="" id="{58511F0A-4EE7-4465-B15F-3488B160BD26}"/>
              </a:ext>
            </a:extLst>
          </p:cNvPr>
          <p:cNvSpPr/>
          <p:nvPr/>
        </p:nvSpPr>
        <p:spPr>
          <a:xfrm>
            <a:off x="8975817" y="2950638"/>
            <a:ext cx="1548077" cy="961696"/>
          </a:xfrm>
          <a:prstGeom prst="wedgeRectCallout">
            <a:avLst>
              <a:gd name="adj1" fmla="val -203125"/>
              <a:gd name="adj2" fmla="val 13463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xmlns="" id="{85F74100-47B9-43B3-B0F8-C6DE019B7E05}"/>
              </a:ext>
            </a:extLst>
          </p:cNvPr>
          <p:cNvSpPr/>
          <p:nvPr/>
        </p:nvSpPr>
        <p:spPr>
          <a:xfrm>
            <a:off x="8975817" y="4156176"/>
            <a:ext cx="1548077" cy="961696"/>
          </a:xfrm>
          <a:prstGeom prst="wedgeRectCallout">
            <a:avLst>
              <a:gd name="adj1" fmla="val -186831"/>
              <a:gd name="adj2" fmla="val 5266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CF0F485-0C2E-4BB2-AD92-DF97DC82D5CD}"/>
              </a:ext>
            </a:extLst>
          </p:cNvPr>
          <p:cNvSpPr txBox="1"/>
          <p:nvPr/>
        </p:nvSpPr>
        <p:spPr>
          <a:xfrm>
            <a:off x="1010186" y="1709059"/>
            <a:ext cx="143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Contul</a:t>
            </a:r>
            <a:r>
              <a:rPr lang="en-GB" sz="2000" dirty="0">
                <a:solidFill>
                  <a:srgbClr val="FFF7AA"/>
                </a:solidFill>
                <a:latin typeface="Bernard MT Condensed" panose="02050806060905020404" pitchFamily="18" charset="0"/>
              </a:rPr>
              <a:t> din care se </a:t>
            </a:r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plateste</a:t>
            </a:r>
            <a:endParaRPr lang="en-GB" sz="2000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E5CF07-55D5-4C02-A1B4-49E702DE5E91}"/>
              </a:ext>
            </a:extLst>
          </p:cNvPr>
          <p:cNvSpPr txBox="1"/>
          <p:nvPr/>
        </p:nvSpPr>
        <p:spPr>
          <a:xfrm>
            <a:off x="8968726" y="1832563"/>
            <a:ext cx="149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7AA"/>
                </a:solidFill>
                <a:latin typeface="Bernard MT Condensed" panose="02050806060905020404" pitchFamily="18" charset="0"/>
              </a:rPr>
              <a:t>Suma </a:t>
            </a:r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Ordinului</a:t>
            </a:r>
            <a:endParaRPr lang="en-GB" sz="2000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7B026EB-B6DE-4131-8899-9116B6AE479E}"/>
              </a:ext>
            </a:extLst>
          </p:cNvPr>
          <p:cNvSpPr txBox="1"/>
          <p:nvPr/>
        </p:nvSpPr>
        <p:spPr>
          <a:xfrm>
            <a:off x="9003408" y="3011596"/>
            <a:ext cx="149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7AA"/>
                </a:solidFill>
                <a:latin typeface="Bernard MT Condensed" panose="02050806060905020404" pitchFamily="18" charset="0"/>
              </a:rPr>
              <a:t>Banca </a:t>
            </a:r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Destinatare</a:t>
            </a:r>
            <a:endParaRPr lang="en-GB" sz="2000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B14471A-DBB6-4B72-93EF-AB0DF448D7C8}"/>
              </a:ext>
            </a:extLst>
          </p:cNvPr>
          <p:cNvSpPr txBox="1"/>
          <p:nvPr/>
        </p:nvSpPr>
        <p:spPr>
          <a:xfrm>
            <a:off x="1161934" y="4333061"/>
            <a:ext cx="1237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Denumire</a:t>
            </a:r>
            <a:r>
              <a:rPr lang="en-GB" sz="2000" dirty="0">
                <a:solidFill>
                  <a:srgbClr val="FFF7AA"/>
                </a:solidFill>
                <a:latin typeface="Bernard MT Condensed" panose="02050806060905020404" pitchFamily="18" charset="0"/>
              </a:rPr>
              <a:t> </a:t>
            </a:r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Beneficiar</a:t>
            </a:r>
            <a:endParaRPr lang="en-GB" sz="2000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72761A4-64E8-4571-A3D1-F13035654E45}"/>
              </a:ext>
            </a:extLst>
          </p:cNvPr>
          <p:cNvSpPr txBox="1"/>
          <p:nvPr/>
        </p:nvSpPr>
        <p:spPr>
          <a:xfrm>
            <a:off x="8975815" y="4299625"/>
            <a:ext cx="1548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Detali</a:t>
            </a:r>
            <a:r>
              <a:rPr lang="en-GB" sz="2000" dirty="0">
                <a:solidFill>
                  <a:srgbClr val="FFF7AA"/>
                </a:solidFill>
                <a:latin typeface="Bernard MT Condensed" panose="02050806060905020404" pitchFamily="18" charset="0"/>
              </a:rPr>
              <a:t> </a:t>
            </a:r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despre</a:t>
            </a:r>
            <a:r>
              <a:rPr lang="en-GB" sz="2000" dirty="0">
                <a:solidFill>
                  <a:srgbClr val="FFF7AA"/>
                </a:solidFill>
                <a:latin typeface="Bernard MT Condensed" panose="02050806060905020404" pitchFamily="18" charset="0"/>
              </a:rPr>
              <a:t> </a:t>
            </a:r>
            <a:r>
              <a:rPr lang="en-GB" sz="2000" dirty="0" err="1">
                <a:solidFill>
                  <a:srgbClr val="FFF7AA"/>
                </a:solidFill>
                <a:latin typeface="Bernard MT Condensed" panose="02050806060905020404" pitchFamily="18" charset="0"/>
              </a:rPr>
              <a:t>plata</a:t>
            </a:r>
            <a:endParaRPr lang="en-GB" sz="2000" dirty="0">
              <a:solidFill>
                <a:srgbClr val="FFF7AA"/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859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0 L 0.5601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3.7037E-6 L 0.63398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875E-6 0 L 0.70742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7 0 L 0.78099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4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1.48148E-6 L -0.0763 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"/>
                            </p:stCondLst>
                            <p:childTnLst>
                              <p:par>
                                <p:cTn id="9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4 0 L 6.25E-7 0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9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16 0 L -1.875E-6 0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98 -0.0088 L -4.58333E-6 -2.77556E-1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32" y="30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742 0.00625 L 4.58333E-6 -3.7037E-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-2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099 0 L 8.33333E-7 0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89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1.48148E-6 L 3.54167E-6 1.48148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6A799E51-68BB-401C-BA40-C938CBCE4239}"/>
              </a:ext>
            </a:extLst>
          </p:cNvPr>
          <p:cNvGrpSpPr/>
          <p:nvPr/>
        </p:nvGrpSpPr>
        <p:grpSpPr>
          <a:xfrm>
            <a:off x="-5923894" y="0"/>
            <a:ext cx="12192005" cy="6858000"/>
            <a:chOff x="-5923894" y="0"/>
            <a:chExt cx="12192005" cy="6858000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F10DCEEF-BCBE-4E97-ACA5-21CA20135303}"/>
                </a:ext>
              </a:extLst>
            </p:cNvPr>
            <p:cNvGrpSpPr/>
            <p:nvPr/>
          </p:nvGrpSpPr>
          <p:grpSpPr>
            <a:xfrm>
              <a:off x="-5923894" y="0"/>
              <a:ext cx="12192005" cy="6858000"/>
              <a:chOff x="-5923894" y="0"/>
              <a:chExt cx="12192005" cy="6858000"/>
            </a:xfrm>
          </p:grpSpPr>
          <p:sp>
            <p:nvSpPr>
              <p:cNvPr id="4" name="Rectangle: Top Corners Rounded 2">
                <a:extLst>
                  <a:ext uri="{FF2B5EF4-FFF2-40B4-BE49-F238E27FC236}">
                    <a16:creationId xmlns:a16="http://schemas.microsoft.com/office/drawing/2014/main" xmlns="" id="{C9721423-3EA8-4478-934E-18A2E6C62ABA}"/>
                  </a:ext>
                </a:extLst>
              </p:cNvPr>
              <p:cNvSpPr/>
              <p:nvPr/>
            </p:nvSpPr>
            <p:spPr>
              <a:xfrm rot="5400013">
                <a:off x="5389711" y="-21598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" name="Rectangle: Single Corner Rounded 52">
                <a:extLst>
                  <a:ext uri="{FF2B5EF4-FFF2-40B4-BE49-F238E27FC236}">
                    <a16:creationId xmlns:a16="http://schemas.microsoft.com/office/drawing/2014/main" xmlns="" id="{15C02468-EBD3-4E06-8BF1-27A8F553A7F9}"/>
                  </a:ext>
                </a:extLst>
              </p:cNvPr>
              <p:cNvSpPr/>
              <p:nvPr/>
            </p:nvSpPr>
            <p:spPr>
              <a:xfrm flipV="1">
                <a:off x="-5923894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" name="TextBox 112">
              <a:extLst>
                <a:ext uri="{FF2B5EF4-FFF2-40B4-BE49-F238E27FC236}">
                  <a16:creationId xmlns:a16="http://schemas.microsoft.com/office/drawing/2014/main" xmlns="" id="{07EE08CE-6CAC-47B3-970B-B3D47A6042CC}"/>
                </a:ext>
              </a:extLst>
            </p:cNvPr>
            <p:cNvSpPr txBox="1"/>
            <p:nvPr/>
          </p:nvSpPr>
          <p:spPr>
            <a:xfrm>
              <a:off x="5375675" y="49057"/>
              <a:ext cx="830997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2" action="ppaction://hlinksldjump"/>
                </a:rPr>
                <a:t>I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xmlns="" id="{6E00E115-AA16-4D70-A5F7-1844919BC31C}"/>
                </a:ext>
              </a:extLst>
            </p:cNvPr>
            <p:cNvSpPr txBox="1"/>
            <p:nvPr/>
          </p:nvSpPr>
          <p:spPr>
            <a:xfrm rot="16200004">
              <a:off x="3474628" y="3625834"/>
              <a:ext cx="27823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Concepte generale</a:t>
              </a:r>
            </a:p>
          </p:txBody>
        </p:sp>
      </p:grpSp>
      <p:grpSp>
        <p:nvGrpSpPr>
          <p:cNvPr id="8" name="Group 111">
            <a:extLst>
              <a:ext uri="{FF2B5EF4-FFF2-40B4-BE49-F238E27FC236}">
                <a16:creationId xmlns:a16="http://schemas.microsoft.com/office/drawing/2014/main" xmlns="" id="{7CCE7435-A67F-4D7D-B1DE-632278046190}"/>
              </a:ext>
            </a:extLst>
          </p:cNvPr>
          <p:cNvGrpSpPr/>
          <p:nvPr/>
        </p:nvGrpSpPr>
        <p:grpSpPr>
          <a:xfrm>
            <a:off x="-6829360" y="0"/>
            <a:ext cx="12192005" cy="6858000"/>
            <a:chOff x="-6829360" y="0"/>
            <a:chExt cx="12192005" cy="6858000"/>
          </a:xfrm>
        </p:grpSpPr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xmlns="" id="{F55D2A66-CE85-4746-8E4D-7DF00ACD4D64}"/>
                </a:ext>
              </a:extLst>
            </p:cNvPr>
            <p:cNvGrpSpPr/>
            <p:nvPr/>
          </p:nvGrpSpPr>
          <p:grpSpPr>
            <a:xfrm>
              <a:off x="-6829360" y="0"/>
              <a:ext cx="12192005" cy="6858000"/>
              <a:chOff x="-6829360" y="0"/>
              <a:chExt cx="12192005" cy="6858000"/>
            </a:xfrm>
          </p:grpSpPr>
          <p:sp>
            <p:nvSpPr>
              <p:cNvPr id="10" name="Rectangle: Top Corners Rounded 75">
                <a:extLst>
                  <a:ext uri="{FF2B5EF4-FFF2-40B4-BE49-F238E27FC236}">
                    <a16:creationId xmlns:a16="http://schemas.microsoft.com/office/drawing/2014/main" xmlns="" id="{6CF89F30-232D-47B1-896E-866FF3E7E0A4}"/>
                  </a:ext>
                </a:extLst>
              </p:cNvPr>
              <p:cNvSpPr/>
              <p:nvPr/>
            </p:nvSpPr>
            <p:spPr>
              <a:xfrm rot="5400013">
                <a:off x="4484245" y="835204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: Single Corner Rounded 76">
                <a:extLst>
                  <a:ext uri="{FF2B5EF4-FFF2-40B4-BE49-F238E27FC236}">
                    <a16:creationId xmlns:a16="http://schemas.microsoft.com/office/drawing/2014/main" xmlns="" id="{42CEC6B6-A0FF-4E99-84CF-4CE79BF088D5}"/>
                  </a:ext>
                </a:extLst>
              </p:cNvPr>
              <p:cNvSpPr/>
              <p:nvPr/>
            </p:nvSpPr>
            <p:spPr>
              <a:xfrm flipV="1">
                <a:off x="-682936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2" name="TextBox 109">
              <a:extLst>
                <a:ext uri="{FF2B5EF4-FFF2-40B4-BE49-F238E27FC236}">
                  <a16:creationId xmlns:a16="http://schemas.microsoft.com/office/drawing/2014/main" xmlns="" id="{9EB6E5D7-62D0-49FC-864B-FE13302AF8EE}"/>
                </a:ext>
              </a:extLst>
            </p:cNvPr>
            <p:cNvSpPr txBox="1"/>
            <p:nvPr/>
          </p:nvSpPr>
          <p:spPr>
            <a:xfrm>
              <a:off x="4472302" y="881216"/>
              <a:ext cx="593555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3" action="ppaction://hlinksldjump"/>
                </a:rPr>
                <a:t>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3" name="TextBox 110">
              <a:extLst>
                <a:ext uri="{FF2B5EF4-FFF2-40B4-BE49-F238E27FC236}">
                  <a16:creationId xmlns:a16="http://schemas.microsoft.com/office/drawing/2014/main" xmlns="" id="{7580083A-6733-49A4-B5A7-47E32719771A}"/>
                </a:ext>
              </a:extLst>
            </p:cNvPr>
            <p:cNvSpPr txBox="1"/>
            <p:nvPr/>
          </p:nvSpPr>
          <p:spPr>
            <a:xfrm rot="16200004">
              <a:off x="1955888" y="4271944"/>
              <a:ext cx="4197626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Tipologia instrumentelor de plata fara numerar</a:t>
              </a:r>
            </a:p>
          </p:txBody>
        </p:sp>
      </p:grpSp>
      <p:grpSp>
        <p:nvGrpSpPr>
          <p:cNvPr id="14" name="Group 108">
            <a:extLst>
              <a:ext uri="{FF2B5EF4-FFF2-40B4-BE49-F238E27FC236}">
                <a16:creationId xmlns:a16="http://schemas.microsoft.com/office/drawing/2014/main" xmlns="" id="{2CB30904-F538-48F5-BC20-1E8D20E61539}"/>
              </a:ext>
            </a:extLst>
          </p:cNvPr>
          <p:cNvGrpSpPr/>
          <p:nvPr/>
        </p:nvGrpSpPr>
        <p:grpSpPr>
          <a:xfrm>
            <a:off x="-7729359" y="0"/>
            <a:ext cx="12192006" cy="6978526"/>
            <a:chOff x="-7729359" y="0"/>
            <a:chExt cx="12192006" cy="6978526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xmlns="" id="{9E1234EE-B0F8-47D7-87A4-45B3186B668F}"/>
                </a:ext>
              </a:extLst>
            </p:cNvPr>
            <p:cNvGrpSpPr/>
            <p:nvPr/>
          </p:nvGrpSpPr>
          <p:grpSpPr>
            <a:xfrm>
              <a:off x="-7729359" y="0"/>
              <a:ext cx="12192006" cy="6858000"/>
              <a:chOff x="-7729359" y="0"/>
              <a:chExt cx="12192006" cy="6858000"/>
            </a:xfrm>
          </p:grpSpPr>
          <p:sp>
            <p:nvSpPr>
              <p:cNvPr id="16" name="Rectangle: Top Corners Rounded 78">
                <a:extLst>
                  <a:ext uri="{FF2B5EF4-FFF2-40B4-BE49-F238E27FC236}">
                    <a16:creationId xmlns:a16="http://schemas.microsoft.com/office/drawing/2014/main" xmlns="" id="{4F8F00F7-BEA5-416E-9FCB-74DCAA8C6839}"/>
                  </a:ext>
                </a:extLst>
              </p:cNvPr>
              <p:cNvSpPr/>
              <p:nvPr/>
            </p:nvSpPr>
            <p:spPr>
              <a:xfrm rot="5400013">
                <a:off x="3584247" y="1691777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: Single Corner Rounded 79">
                <a:extLst>
                  <a:ext uri="{FF2B5EF4-FFF2-40B4-BE49-F238E27FC236}">
                    <a16:creationId xmlns:a16="http://schemas.microsoft.com/office/drawing/2014/main" xmlns="" id="{6A66FA29-2818-48AA-9A39-465777B27B12}"/>
                  </a:ext>
                </a:extLst>
              </p:cNvPr>
              <p:cNvSpPr/>
              <p:nvPr/>
            </p:nvSpPr>
            <p:spPr>
              <a:xfrm flipV="1">
                <a:off x="-772935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xmlns="" id="{2DDF5010-5E03-4E5A-AE3E-B0D6B2CD40F4}"/>
                </a:ext>
              </a:extLst>
            </p:cNvPr>
            <p:cNvSpPr txBox="1"/>
            <p:nvPr/>
          </p:nvSpPr>
          <p:spPr>
            <a:xfrm>
              <a:off x="3568107" y="1757632"/>
              <a:ext cx="76272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4" action="ppaction://hlinksldjump"/>
                </a:rPr>
                <a:t>III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9" name="TextBox 107">
              <a:extLst>
                <a:ext uri="{FF2B5EF4-FFF2-40B4-BE49-F238E27FC236}">
                  <a16:creationId xmlns:a16="http://schemas.microsoft.com/office/drawing/2014/main" xmlns="" id="{EFA4C5F3-5A63-4929-B969-015F9E23FA95}"/>
                </a:ext>
              </a:extLst>
            </p:cNvPr>
            <p:cNvSpPr txBox="1"/>
            <p:nvPr/>
          </p:nvSpPr>
          <p:spPr>
            <a:xfrm rot="16200004">
              <a:off x="1351585" y="4855336"/>
              <a:ext cx="353849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Transferul-credit(Ordin de plata)</a:t>
              </a: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xmlns="" id="{9E3CDD83-9FFB-495E-B516-E4939FEF16E5}"/>
              </a:ext>
            </a:extLst>
          </p:cNvPr>
          <p:cNvGrpSpPr/>
          <p:nvPr/>
        </p:nvGrpSpPr>
        <p:grpSpPr>
          <a:xfrm>
            <a:off x="-8623889" y="-84271"/>
            <a:ext cx="12189262" cy="6942271"/>
            <a:chOff x="-8623889" y="-84271"/>
            <a:chExt cx="12189262" cy="6942271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xmlns="" id="{75FBB45D-5084-4AF5-978F-C3B288C673C8}"/>
                </a:ext>
              </a:extLst>
            </p:cNvPr>
            <p:cNvGrpSpPr/>
            <p:nvPr/>
          </p:nvGrpSpPr>
          <p:grpSpPr>
            <a:xfrm>
              <a:off x="-8623889" y="0"/>
              <a:ext cx="12189262" cy="6858000"/>
              <a:chOff x="-8623889" y="0"/>
              <a:chExt cx="12189262" cy="6858000"/>
            </a:xfrm>
          </p:grpSpPr>
          <p:sp>
            <p:nvSpPr>
              <p:cNvPr id="22" name="Rectangle: Top Corners Rounded 81">
                <a:extLst>
                  <a:ext uri="{FF2B5EF4-FFF2-40B4-BE49-F238E27FC236}">
                    <a16:creationId xmlns:a16="http://schemas.microsoft.com/office/drawing/2014/main" xmlns="" id="{E0906ACA-B525-487E-85F5-BF345829C2B3}"/>
                  </a:ext>
                </a:extLst>
              </p:cNvPr>
              <p:cNvSpPr/>
              <p:nvPr/>
            </p:nvSpPr>
            <p:spPr>
              <a:xfrm rot="5400013">
                <a:off x="2686973" y="2555099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Rectangle: Single Corner Rounded 82">
                <a:extLst>
                  <a:ext uri="{FF2B5EF4-FFF2-40B4-BE49-F238E27FC236}">
                    <a16:creationId xmlns:a16="http://schemas.microsoft.com/office/drawing/2014/main" xmlns="" id="{6934136F-C812-45BF-BB19-45193BCC9037}"/>
                  </a:ext>
                </a:extLst>
              </p:cNvPr>
              <p:cNvSpPr/>
              <p:nvPr/>
            </p:nvSpPr>
            <p:spPr>
              <a:xfrm flipV="1">
                <a:off x="-862388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" name="TextBox 103">
              <a:extLst>
                <a:ext uri="{FF2B5EF4-FFF2-40B4-BE49-F238E27FC236}">
                  <a16:creationId xmlns:a16="http://schemas.microsoft.com/office/drawing/2014/main" xmlns="" id="{A869F96A-63F5-47AD-8B25-5BD2A0AFC1BA}"/>
                </a:ext>
              </a:extLst>
            </p:cNvPr>
            <p:cNvSpPr txBox="1"/>
            <p:nvPr/>
          </p:nvSpPr>
          <p:spPr>
            <a:xfrm rot="16200004">
              <a:off x="432342" y="1344813"/>
              <a:ext cx="3566050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Debitarea Directa(Direct debit)</a:t>
              </a:r>
            </a:p>
          </p:txBody>
        </p: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9E929A96-5478-443B-A9B7-177C9CE2A7D0}"/>
                </a:ext>
              </a:extLst>
            </p:cNvPr>
            <p:cNvSpPr txBox="1"/>
            <p:nvPr/>
          </p:nvSpPr>
          <p:spPr>
            <a:xfrm>
              <a:off x="2665375" y="2620377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5" action="ppaction://hlinksldjump"/>
                </a:rPr>
                <a:t>IV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26" name="Group 102">
            <a:extLst>
              <a:ext uri="{FF2B5EF4-FFF2-40B4-BE49-F238E27FC236}">
                <a16:creationId xmlns:a16="http://schemas.microsoft.com/office/drawing/2014/main" xmlns="" id="{750FE196-9C69-4FE2-A5E9-4360ADCFC719}"/>
              </a:ext>
            </a:extLst>
          </p:cNvPr>
          <p:cNvGrpSpPr/>
          <p:nvPr/>
        </p:nvGrpSpPr>
        <p:grpSpPr>
          <a:xfrm>
            <a:off x="-9521162" y="-1"/>
            <a:ext cx="12192005" cy="6858001"/>
            <a:chOff x="-9521162" y="-1"/>
            <a:chExt cx="12192005" cy="6858001"/>
          </a:xfrm>
        </p:grpSpPr>
        <p:grpSp>
          <p:nvGrpSpPr>
            <p:cNvPr id="27" name="Group 83">
              <a:extLst>
                <a:ext uri="{FF2B5EF4-FFF2-40B4-BE49-F238E27FC236}">
                  <a16:creationId xmlns:a16="http://schemas.microsoft.com/office/drawing/2014/main" xmlns="" id="{696DE293-7C6A-467D-AE6B-1223280EF45A}"/>
                </a:ext>
              </a:extLst>
            </p:cNvPr>
            <p:cNvGrpSpPr/>
            <p:nvPr/>
          </p:nvGrpSpPr>
          <p:grpSpPr>
            <a:xfrm>
              <a:off x="-9521162" y="0"/>
              <a:ext cx="12192005" cy="6858000"/>
              <a:chOff x="-9521162" y="0"/>
              <a:chExt cx="12192005" cy="6858000"/>
            </a:xfrm>
          </p:grpSpPr>
          <p:sp>
            <p:nvSpPr>
              <p:cNvPr id="28" name="Rectangle: Top Corners Rounded 84">
                <a:extLst>
                  <a:ext uri="{FF2B5EF4-FFF2-40B4-BE49-F238E27FC236}">
                    <a16:creationId xmlns:a16="http://schemas.microsoft.com/office/drawing/2014/main" xmlns="" id="{82DFE4DE-1422-421B-9706-C981CFD13754}"/>
                  </a:ext>
                </a:extLst>
              </p:cNvPr>
              <p:cNvSpPr/>
              <p:nvPr/>
            </p:nvSpPr>
            <p:spPr>
              <a:xfrm rot="5400013">
                <a:off x="1792443" y="3375910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Rectangle: Single Corner Rounded 85">
                <a:extLst>
                  <a:ext uri="{FF2B5EF4-FFF2-40B4-BE49-F238E27FC236}">
                    <a16:creationId xmlns:a16="http://schemas.microsoft.com/office/drawing/2014/main" xmlns="" id="{90C98231-47BF-4BC8-8275-0071FA80F9F9}"/>
                  </a:ext>
                </a:extLst>
              </p:cNvPr>
              <p:cNvSpPr/>
              <p:nvPr/>
            </p:nvSpPr>
            <p:spPr>
              <a:xfrm flipV="1">
                <a:off x="-9521162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xmlns="" id="{FAB82EA7-63B8-41C5-9DBD-5401652CD202}"/>
                </a:ext>
              </a:extLst>
            </p:cNvPr>
            <p:cNvSpPr txBox="1"/>
            <p:nvPr/>
          </p:nvSpPr>
          <p:spPr>
            <a:xfrm rot="16200004">
              <a:off x="-788344" y="1758441"/>
              <a:ext cx="4224765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Ordinul de plata(Standing order)</a:t>
              </a:r>
            </a:p>
          </p:txBody>
        </p:sp>
        <p:sp>
          <p:nvSpPr>
            <p:cNvPr id="31" name="TextBox 100">
              <a:extLst>
                <a:ext uri="{FF2B5EF4-FFF2-40B4-BE49-F238E27FC236}">
                  <a16:creationId xmlns:a16="http://schemas.microsoft.com/office/drawing/2014/main" xmlns="" id="{BBA87ACB-1A1B-4B2C-9C7B-1C4D4E660FF2}"/>
                </a:ext>
              </a:extLst>
            </p:cNvPr>
            <p:cNvSpPr txBox="1"/>
            <p:nvPr/>
          </p:nvSpPr>
          <p:spPr>
            <a:xfrm>
              <a:off x="1770836" y="3441179"/>
              <a:ext cx="4616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6" action="ppaction://hlinksldjump"/>
                </a:rPr>
                <a:t>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5B858F13-BBEF-4116-9244-83CF79F2E976}"/>
              </a:ext>
            </a:extLst>
          </p:cNvPr>
          <p:cNvGrpSpPr/>
          <p:nvPr/>
        </p:nvGrpSpPr>
        <p:grpSpPr>
          <a:xfrm>
            <a:off x="-10423391" y="-2259"/>
            <a:ext cx="12192005" cy="6860259"/>
            <a:chOff x="-10423391" y="-2259"/>
            <a:chExt cx="12192005" cy="6860259"/>
          </a:xfrm>
        </p:grpSpPr>
        <p:grpSp>
          <p:nvGrpSpPr>
            <p:cNvPr id="33" name="Group 96">
              <a:extLst>
                <a:ext uri="{FF2B5EF4-FFF2-40B4-BE49-F238E27FC236}">
                  <a16:creationId xmlns:a16="http://schemas.microsoft.com/office/drawing/2014/main" xmlns="" id="{769C1681-BD42-4F19-92D8-4D62DBCACA6F}"/>
                </a:ext>
              </a:extLst>
            </p:cNvPr>
            <p:cNvGrpSpPr/>
            <p:nvPr/>
          </p:nvGrpSpPr>
          <p:grpSpPr>
            <a:xfrm>
              <a:off x="-10423391" y="-2259"/>
              <a:ext cx="12192005" cy="6860259"/>
              <a:chOff x="-10423391" y="-2259"/>
              <a:chExt cx="12192005" cy="6860259"/>
            </a:xfrm>
          </p:grpSpPr>
          <p:grpSp>
            <p:nvGrpSpPr>
              <p:cNvPr id="34" name="Group 86">
                <a:extLst>
                  <a:ext uri="{FF2B5EF4-FFF2-40B4-BE49-F238E27FC236}">
                    <a16:creationId xmlns:a16="http://schemas.microsoft.com/office/drawing/2014/main" xmlns="" id="{4311DB32-43B5-4732-9BCF-74D161D8F947}"/>
                  </a:ext>
                </a:extLst>
              </p:cNvPr>
              <p:cNvGrpSpPr/>
              <p:nvPr/>
            </p:nvGrpSpPr>
            <p:grpSpPr>
              <a:xfrm>
                <a:off x="-10423391" y="0"/>
                <a:ext cx="12192005" cy="6858000"/>
                <a:chOff x="-10423391" y="0"/>
                <a:chExt cx="12192005" cy="6858000"/>
              </a:xfrm>
            </p:grpSpPr>
            <p:sp>
              <p:nvSpPr>
                <p:cNvPr id="35" name="Rectangle: Top Corners Rounded 87">
                  <a:extLst>
                    <a:ext uri="{FF2B5EF4-FFF2-40B4-BE49-F238E27FC236}">
                      <a16:creationId xmlns:a16="http://schemas.microsoft.com/office/drawing/2014/main" xmlns="" id="{E01F9D54-CF09-48F2-BE5B-25F14943E085}"/>
                    </a:ext>
                  </a:extLst>
                </p:cNvPr>
                <p:cNvSpPr/>
                <p:nvPr/>
              </p:nvSpPr>
              <p:spPr>
                <a:xfrm rot="5400013">
                  <a:off x="890214" y="4232483"/>
                  <a:ext cx="856801" cy="899998"/>
                </a:xfrm>
                <a:custGeom>
                  <a:avLst>
                    <a:gd name="f9" fmla="val 27576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27576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: Single Corner Rounded 88">
                  <a:extLst>
                    <a:ext uri="{FF2B5EF4-FFF2-40B4-BE49-F238E27FC236}">
                      <a16:creationId xmlns:a16="http://schemas.microsoft.com/office/drawing/2014/main" xmlns="" id="{1849001A-B616-42B3-97F5-5E2B3515F820}"/>
                    </a:ext>
                  </a:extLst>
                </p:cNvPr>
                <p:cNvSpPr/>
                <p:nvPr/>
              </p:nvSpPr>
              <p:spPr>
                <a:xfrm flipV="1">
                  <a:off x="-10423391" y="0"/>
                  <a:ext cx="11291998" cy="6858000"/>
                </a:xfrm>
                <a:custGeom>
                  <a:avLst>
                    <a:gd name="f7" fmla="val 11250"/>
                  </a:avLst>
                  <a:gdLst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1250"/>
                    <a:gd name="f8" fmla="abs f3"/>
                    <a:gd name="f9" fmla="abs f4"/>
                    <a:gd name="f10" fmla="abs f5"/>
                    <a:gd name="f11" fmla="val f6"/>
                    <a:gd name="f12" fmla="val f7"/>
                    <a:gd name="f13" fmla="?: f8 f3 1"/>
                    <a:gd name="f14" fmla="?: f9 f4 1"/>
                    <a:gd name="f15" fmla="?: f10 f5 1"/>
                    <a:gd name="f16" fmla="*/ f13 1 21600"/>
                    <a:gd name="f17" fmla="*/ f14 1 21600"/>
                    <a:gd name="f18" fmla="*/ 21600 f13 1"/>
                    <a:gd name="f19" fmla="*/ 21600 f14 1"/>
                    <a:gd name="f20" fmla="min f17 f16"/>
                    <a:gd name="f21" fmla="*/ f18 1 f15"/>
                    <a:gd name="f22" fmla="*/ f19 1 f15"/>
                    <a:gd name="f23" fmla="val f21"/>
                    <a:gd name="f24" fmla="val f22"/>
                    <a:gd name="f25" fmla="*/ f11 f20 1"/>
                    <a:gd name="f26" fmla="+- f24 0 f11"/>
                    <a:gd name="f27" fmla="+- f23 0 f11"/>
                    <a:gd name="f28" fmla="*/ f24 f20 1"/>
                    <a:gd name="f29" fmla="*/ f23 f20 1"/>
                    <a:gd name="f30" fmla="min f27 f26"/>
                    <a:gd name="f31" fmla="*/ f30 f12 1"/>
                    <a:gd name="f32" fmla="*/ f31 1 100000"/>
                    <a:gd name="f33" fmla="+- f23 0 f32"/>
                    <a:gd name="f34" fmla="*/ f32 29289 1"/>
                    <a:gd name="f35" fmla="*/ f32 f20 1"/>
                    <a:gd name="f36" fmla="*/ f34 1 100000"/>
                    <a:gd name="f37" fmla="*/ f33 f20 1"/>
                    <a:gd name="f38" fmla="+- f23 0 f36"/>
                    <a:gd name="f39" fmla="*/ f38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5" t="f25" r="f39" b="f28"/>
                  <a:pathLst>
                    <a:path>
                      <a:moveTo>
                        <a:pt x="f25" y="f25"/>
                      </a:moveTo>
                      <a:lnTo>
                        <a:pt x="f37" y="f25"/>
                      </a:lnTo>
                      <a:arcTo wR="f35" hR="f35" stAng="f2" swAng="f1"/>
                      <a:lnTo>
                        <a:pt x="f29" y="f28"/>
                      </a:lnTo>
                      <a:lnTo>
                        <a:pt x="f25" y="f28"/>
                      </a:lnTo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7" name="TextBox 95">
                <a:extLst>
                  <a:ext uri="{FF2B5EF4-FFF2-40B4-BE49-F238E27FC236}">
                    <a16:creationId xmlns:a16="http://schemas.microsoft.com/office/drawing/2014/main" xmlns="" id="{9F07199E-78A3-471B-A3B9-4E7C07D41016}"/>
                  </a:ext>
                </a:extLst>
              </p:cNvPr>
              <p:cNvSpPr txBox="1"/>
              <p:nvPr/>
            </p:nvSpPr>
            <p:spPr>
              <a:xfrm rot="16200004">
                <a:off x="-2066727" y="2171197"/>
                <a:ext cx="5054794" cy="7078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Algerian" pitchFamily="82"/>
                  </a:rPr>
                  <a:t>Instrumente de plata in format electronic</a:t>
                </a:r>
              </a:p>
            </p:txBody>
          </p:sp>
        </p:grpSp>
        <p:sp>
          <p:nvSpPr>
            <p:cNvPr id="38" name="TextBox 97">
              <a:extLst>
                <a:ext uri="{FF2B5EF4-FFF2-40B4-BE49-F238E27FC236}">
                  <a16:creationId xmlns:a16="http://schemas.microsoft.com/office/drawing/2014/main" xmlns="" id="{BD4D807D-5C24-4FAD-BC8F-B8F7ECACA2CC}"/>
                </a:ext>
              </a:extLst>
            </p:cNvPr>
            <p:cNvSpPr txBox="1"/>
            <p:nvPr/>
          </p:nvSpPr>
          <p:spPr>
            <a:xfrm>
              <a:off x="868606" y="4283104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7" action="ppaction://hlinksldjump"/>
                </a:rPr>
                <a:t>VI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9" name="Group 116">
            <a:extLst>
              <a:ext uri="{FF2B5EF4-FFF2-40B4-BE49-F238E27FC236}">
                <a16:creationId xmlns:a16="http://schemas.microsoft.com/office/drawing/2014/main" xmlns="" id="{0AE49C5C-80BC-448C-BC9E-80B4B3FF3C33}"/>
              </a:ext>
            </a:extLst>
          </p:cNvPr>
          <p:cNvGrpSpPr/>
          <p:nvPr/>
        </p:nvGrpSpPr>
        <p:grpSpPr>
          <a:xfrm>
            <a:off x="-11321158" y="0"/>
            <a:ext cx="12216063" cy="6858000"/>
            <a:chOff x="-11321158" y="0"/>
            <a:chExt cx="12216063" cy="6858000"/>
          </a:xfrm>
        </p:grpSpPr>
        <p:grpSp>
          <p:nvGrpSpPr>
            <p:cNvPr id="40" name="Group 89">
              <a:extLst>
                <a:ext uri="{FF2B5EF4-FFF2-40B4-BE49-F238E27FC236}">
                  <a16:creationId xmlns:a16="http://schemas.microsoft.com/office/drawing/2014/main" xmlns="" id="{B28EFB8E-78F5-493B-9CD5-1D6A9FE66FCC}"/>
                </a:ext>
              </a:extLst>
            </p:cNvPr>
            <p:cNvGrpSpPr/>
            <p:nvPr/>
          </p:nvGrpSpPr>
          <p:grpSpPr>
            <a:xfrm>
              <a:off x="-11321158" y="0"/>
              <a:ext cx="12192005" cy="6858000"/>
              <a:chOff x="-11321158" y="0"/>
              <a:chExt cx="12192005" cy="6858000"/>
            </a:xfrm>
          </p:grpSpPr>
          <p:sp>
            <p:nvSpPr>
              <p:cNvPr id="41" name="Rectangle: Top Corners Rounded 90">
                <a:extLst>
                  <a:ext uri="{FF2B5EF4-FFF2-40B4-BE49-F238E27FC236}">
                    <a16:creationId xmlns:a16="http://schemas.microsoft.com/office/drawing/2014/main" xmlns="" id="{4E4362A6-94AF-47D3-AA5C-66ECEB79DAE3}"/>
                  </a:ext>
                </a:extLst>
              </p:cNvPr>
              <p:cNvSpPr/>
              <p:nvPr/>
            </p:nvSpPr>
            <p:spPr>
              <a:xfrm rot="5400013">
                <a:off x="-7553" y="5059805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: Single Corner Rounded 91">
                <a:extLst>
                  <a:ext uri="{FF2B5EF4-FFF2-40B4-BE49-F238E27FC236}">
                    <a16:creationId xmlns:a16="http://schemas.microsoft.com/office/drawing/2014/main" xmlns="" id="{4D1D6A7F-0CAF-41B3-9D47-916AF7F1EEE1}"/>
                  </a:ext>
                </a:extLst>
              </p:cNvPr>
              <p:cNvSpPr/>
              <p:nvPr/>
            </p:nvSpPr>
            <p:spPr>
              <a:xfrm flipV="1">
                <a:off x="-11321158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3" name="TextBox 115">
              <a:extLst>
                <a:ext uri="{FF2B5EF4-FFF2-40B4-BE49-F238E27FC236}">
                  <a16:creationId xmlns:a16="http://schemas.microsoft.com/office/drawing/2014/main" xmlns="" id="{4E85B3D1-0F54-4307-B419-2551FF7CC95A}"/>
                </a:ext>
              </a:extLst>
            </p:cNvPr>
            <p:cNvSpPr txBox="1"/>
            <p:nvPr/>
          </p:nvSpPr>
          <p:spPr>
            <a:xfrm>
              <a:off x="-19495" y="5126592"/>
              <a:ext cx="91440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8" action="ppaction://hlinksldjump"/>
                </a:rPr>
                <a:t>VII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446CEA1-FC9A-4474-A6C1-D6E357CD5263}"/>
              </a:ext>
            </a:extLst>
          </p:cNvPr>
          <p:cNvSpPr txBox="1"/>
          <p:nvPr/>
        </p:nvSpPr>
        <p:spPr>
          <a:xfrm>
            <a:off x="904564" y="-27597"/>
            <a:ext cx="9626662" cy="1292662"/>
          </a:xfrm>
          <a:prstGeom prst="rect">
            <a:avLst/>
          </a:prstGeom>
          <a:solidFill>
            <a:srgbClr val="FFF7AA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b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Moneda</a:t>
            </a:r>
            <a:r>
              <a:rPr lang="en-GB" sz="20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electronica</a:t>
            </a:r>
            <a:r>
              <a:rPr lang="ro-RO" sz="20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(</a:t>
            </a:r>
            <a:r>
              <a:rPr lang="en-GB" sz="20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e-money, e-cash)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reprezintă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o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valoare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monetara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stocata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electronic,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emisa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la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primirea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fondurilor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cu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scopul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de a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efectua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operatiuni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,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fiind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acceptata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la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si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alte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entitati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,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înafara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emitentului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monedă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212344D5-0BD9-448E-840F-7B38504D8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6266" y="2767230"/>
            <a:ext cx="921876" cy="9218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6C8A084-47DD-4528-8E7A-4B9004F50E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365" y="3787019"/>
            <a:ext cx="921876" cy="921852"/>
          </a:xfrm>
          <a:prstGeom prst="rect">
            <a:avLst/>
          </a:prstGeom>
        </p:spPr>
      </p:pic>
      <p:pic>
        <p:nvPicPr>
          <p:cNvPr id="51" name="Picture 2" descr="Related image">
            <a:extLst>
              <a:ext uri="{FF2B5EF4-FFF2-40B4-BE49-F238E27FC236}">
                <a16:creationId xmlns:a16="http://schemas.microsoft.com/office/drawing/2014/main" xmlns="" id="{12C612B2-E065-41A6-95CC-6C7A83BB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48" y="4750136"/>
            <a:ext cx="921877" cy="92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302EFF3-BE35-454B-B1D4-859CFA372612}"/>
              </a:ext>
            </a:extLst>
          </p:cNvPr>
          <p:cNvSpPr/>
          <p:nvPr/>
        </p:nvSpPr>
        <p:spPr>
          <a:xfrm rot="10800000">
            <a:off x="2352408" y="2897140"/>
            <a:ext cx="6063858" cy="662816"/>
          </a:xfrm>
          <a:prstGeom prst="rect">
            <a:avLst/>
          </a:prstGeom>
          <a:solidFill>
            <a:srgbClr val="F79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7252104-85B1-480E-8359-730EBC539A79}"/>
              </a:ext>
            </a:extLst>
          </p:cNvPr>
          <p:cNvSpPr/>
          <p:nvPr/>
        </p:nvSpPr>
        <p:spPr>
          <a:xfrm>
            <a:off x="2352408" y="3916537"/>
            <a:ext cx="423956" cy="6628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F0E0F12-1A38-4B4E-98BD-F8178205AB29}"/>
              </a:ext>
            </a:extLst>
          </p:cNvPr>
          <p:cNvSpPr/>
          <p:nvPr/>
        </p:nvSpPr>
        <p:spPr>
          <a:xfrm>
            <a:off x="2352408" y="4935933"/>
            <a:ext cx="102777" cy="6628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F1FD3E1-45BC-421E-9CCB-B96CB17B7AC1}"/>
              </a:ext>
            </a:extLst>
          </p:cNvPr>
          <p:cNvCxnSpPr/>
          <p:nvPr/>
        </p:nvCxnSpPr>
        <p:spPr>
          <a:xfrm flipV="1">
            <a:off x="2333449" y="2043841"/>
            <a:ext cx="0" cy="39938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F15F329-224C-4819-A133-29B8D6150469}"/>
              </a:ext>
            </a:extLst>
          </p:cNvPr>
          <p:cNvCxnSpPr>
            <a:cxnSpLocks/>
          </p:cNvCxnSpPr>
          <p:nvPr/>
        </p:nvCxnSpPr>
        <p:spPr>
          <a:xfrm>
            <a:off x="2351914" y="6039460"/>
            <a:ext cx="7650050" cy="8497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74733E6-8008-4C94-B58F-933BD38D8C75}"/>
              </a:ext>
            </a:extLst>
          </p:cNvPr>
          <p:cNvCxnSpPr>
            <a:cxnSpLocks/>
          </p:cNvCxnSpPr>
          <p:nvPr/>
        </p:nvCxnSpPr>
        <p:spPr>
          <a:xfrm rot="16200000">
            <a:off x="2592800" y="6128249"/>
            <a:ext cx="1605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xmlns="" id="{1D944521-97FC-467C-A317-95A267137BAE}"/>
              </a:ext>
            </a:extLst>
          </p:cNvPr>
          <p:cNvSpPr/>
          <p:nvPr/>
        </p:nvSpPr>
        <p:spPr>
          <a:xfrm>
            <a:off x="2776365" y="6563344"/>
            <a:ext cx="600697" cy="228582"/>
          </a:xfrm>
          <a:prstGeom prst="wedgeRectCallout">
            <a:avLst>
              <a:gd name="adj1" fmla="val -68136"/>
              <a:gd name="adj2" fmla="val -21017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64F6D63-3B90-421D-A322-26DF42E9B584}"/>
              </a:ext>
            </a:extLst>
          </p:cNvPr>
          <p:cNvSpPr txBox="1"/>
          <p:nvPr/>
        </p:nvSpPr>
        <p:spPr>
          <a:xfrm>
            <a:off x="2673092" y="6488668"/>
            <a:ext cx="11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7AA"/>
                </a:solidFill>
              </a:rPr>
              <a:t>1.000$</a:t>
            </a:r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xmlns="" id="{3F4640CC-57FE-48FF-9A64-0856AF2742AA}"/>
              </a:ext>
            </a:extLst>
          </p:cNvPr>
          <p:cNvSpPr/>
          <p:nvPr/>
        </p:nvSpPr>
        <p:spPr>
          <a:xfrm>
            <a:off x="1206636" y="2396394"/>
            <a:ext cx="824100" cy="823740"/>
          </a:xfrm>
          <a:prstGeom prst="wedgeRectCallout">
            <a:avLst>
              <a:gd name="adj1" fmla="val 75193"/>
              <a:gd name="adj2" fmla="val 528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737EBDA-138C-427A-A579-B9C9DC35DAD3}"/>
              </a:ext>
            </a:extLst>
          </p:cNvPr>
          <p:cNvSpPr txBox="1"/>
          <p:nvPr/>
        </p:nvSpPr>
        <p:spPr>
          <a:xfrm>
            <a:off x="1149316" y="2355360"/>
            <a:ext cx="1042008" cy="8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Valoarea</a:t>
            </a:r>
            <a:r>
              <a:rPr lang="en-GB" dirty="0">
                <a:solidFill>
                  <a:srgbClr val="FFF7AA"/>
                </a:solidFill>
                <a:latin typeface="Baskerville Old Face" panose="02020602080505020303" pitchFamily="18" charset="0"/>
              </a:rPr>
              <a:t> Maxima Bitcoin</a:t>
            </a:r>
          </a:p>
        </p:txBody>
      </p:sp>
      <p:sp>
        <p:nvSpPr>
          <p:cNvPr id="62" name="Speech Bubble: Rectangle 61">
            <a:extLst>
              <a:ext uri="{FF2B5EF4-FFF2-40B4-BE49-F238E27FC236}">
                <a16:creationId xmlns:a16="http://schemas.microsoft.com/office/drawing/2014/main" xmlns="" id="{9416DB32-5DD8-49E0-B927-0B3FDDD31A91}"/>
              </a:ext>
            </a:extLst>
          </p:cNvPr>
          <p:cNvSpPr/>
          <p:nvPr/>
        </p:nvSpPr>
        <p:spPr>
          <a:xfrm>
            <a:off x="1206634" y="3460228"/>
            <a:ext cx="824100" cy="823740"/>
          </a:xfrm>
          <a:prstGeom prst="wedgeRectCallout">
            <a:avLst>
              <a:gd name="adj1" fmla="val 75193"/>
              <a:gd name="adj2" fmla="val 528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xmlns="" id="{2F13D918-4A51-47FB-8FC1-A05BF209E126}"/>
              </a:ext>
            </a:extLst>
          </p:cNvPr>
          <p:cNvSpPr/>
          <p:nvPr/>
        </p:nvSpPr>
        <p:spPr>
          <a:xfrm>
            <a:off x="1206635" y="4524063"/>
            <a:ext cx="824100" cy="823740"/>
          </a:xfrm>
          <a:prstGeom prst="wedgeRectCallout">
            <a:avLst>
              <a:gd name="adj1" fmla="val 75193"/>
              <a:gd name="adj2" fmla="val 528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F84E134-7312-47C5-93B5-88B4AD7D0FE2}"/>
              </a:ext>
            </a:extLst>
          </p:cNvPr>
          <p:cNvSpPr txBox="1"/>
          <p:nvPr/>
        </p:nvSpPr>
        <p:spPr>
          <a:xfrm>
            <a:off x="1102368" y="3410155"/>
            <a:ext cx="113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Valoarea</a:t>
            </a:r>
            <a:r>
              <a:rPr lang="en-GB" dirty="0">
                <a:solidFill>
                  <a:srgbClr val="FFF7AA"/>
                </a:solidFill>
                <a:latin typeface="Baskerville Old Face" panose="02020602080505020303" pitchFamily="18" charset="0"/>
              </a:rPr>
              <a:t> Maxima Ethereum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E420431-8434-47C7-B5CE-8F45B7C08585}"/>
              </a:ext>
            </a:extLst>
          </p:cNvPr>
          <p:cNvSpPr txBox="1"/>
          <p:nvPr/>
        </p:nvSpPr>
        <p:spPr>
          <a:xfrm>
            <a:off x="1149316" y="4509195"/>
            <a:ext cx="1042008" cy="8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7AA"/>
                </a:solidFill>
                <a:latin typeface="Baskerville Old Face" panose="02020602080505020303" pitchFamily="18" charset="0"/>
              </a:rPr>
              <a:t>Valoarea</a:t>
            </a:r>
            <a:r>
              <a:rPr lang="en-GB" dirty="0">
                <a:solidFill>
                  <a:srgbClr val="FFF7AA"/>
                </a:solidFill>
                <a:latin typeface="Baskerville Old Face" panose="02020602080505020303" pitchFamily="18" charset="0"/>
              </a:rPr>
              <a:t> Maxima Litecoin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100F5DB-11D1-4BA5-8F2A-7D5047A5B588}"/>
              </a:ext>
            </a:extLst>
          </p:cNvPr>
          <p:cNvSpPr/>
          <p:nvPr/>
        </p:nvSpPr>
        <p:spPr>
          <a:xfrm>
            <a:off x="904564" y="1271219"/>
            <a:ext cx="9626660" cy="707886"/>
          </a:xfrm>
          <a:prstGeom prst="rect">
            <a:avLst/>
          </a:prstGeom>
          <a:solidFill>
            <a:srgbClr val="FFF7AA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Criptomoneda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este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un tip de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monedă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digitală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,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virtuală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, care nu are forma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fizica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,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nebancară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,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folosită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ca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mijloc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 de </a:t>
            </a:r>
            <a:r>
              <a:rPr lang="en-GB" sz="20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plată</a:t>
            </a:r>
            <a:r>
              <a:rPr lang="en-GB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, (ex: Bitcoin, Ethereum, Litecoin)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859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0 L 0.5601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3.7037E-6 L 0.63398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875E-6 0 L 0.70742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7 0 L 0.78099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4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1.48148E-6 L 0.85495 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7" presetClass="emph" presetSubtype="0" fill="remove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"/>
                            </p:stCondLst>
                            <p:childTnLst>
                              <p:par>
                                <p:cTn id="10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7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7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700"/>
                            </p:stCondLst>
                            <p:childTnLst>
                              <p:par>
                                <p:cTn id="1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2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7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2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7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2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700"/>
                            </p:stCondLst>
                            <p:childTnLst>
                              <p:par>
                                <p:cTn id="1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4 0 L -3.95833E-6 0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16 0 L -4.58333E-6 0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98 3.46945E-17 L 4.375E-6 3.7037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6" y="-206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742 2.22222E-6 L 1.875E-6 0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78" y="78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099 0 L 2.29167E-6 0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41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495 0.00023 L -2.08333E-6 1.48148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8" grpId="0" animBg="1"/>
      <p:bldP spid="58" grpId="1" animBg="1"/>
      <p:bldP spid="59" grpId="0"/>
      <p:bldP spid="59" grpId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 animBg="1"/>
      <p:bldP spid="63" grpId="1" animBg="1"/>
      <p:bldP spid="64" grpId="0"/>
      <p:bldP spid="64" grpId="1"/>
      <p:bldP spid="65" grpId="0"/>
      <p:bldP spid="65" grpId="1"/>
      <p:bldP spid="48" grpId="0" animBg="1"/>
      <p:bldP spid="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4158F6BA-07FB-4588-A5C6-9E625D553443}"/>
              </a:ext>
            </a:extLst>
          </p:cNvPr>
          <p:cNvGrpSpPr/>
          <p:nvPr/>
        </p:nvGrpSpPr>
        <p:grpSpPr>
          <a:xfrm>
            <a:off x="-5923894" y="0"/>
            <a:ext cx="12192005" cy="6858000"/>
            <a:chOff x="-5923894" y="0"/>
            <a:chExt cx="12192005" cy="6858000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xmlns="" id="{7F242ECD-CB24-4F0F-AB72-03106C2F9EB2}"/>
                </a:ext>
              </a:extLst>
            </p:cNvPr>
            <p:cNvGrpSpPr/>
            <p:nvPr/>
          </p:nvGrpSpPr>
          <p:grpSpPr>
            <a:xfrm>
              <a:off x="-5923894" y="0"/>
              <a:ext cx="12192005" cy="6858000"/>
              <a:chOff x="-5923894" y="0"/>
              <a:chExt cx="12192005" cy="6858000"/>
            </a:xfrm>
          </p:grpSpPr>
          <p:sp>
            <p:nvSpPr>
              <p:cNvPr id="4" name="Rectangle: Top Corners Rounded 2">
                <a:extLst>
                  <a:ext uri="{FF2B5EF4-FFF2-40B4-BE49-F238E27FC236}">
                    <a16:creationId xmlns:a16="http://schemas.microsoft.com/office/drawing/2014/main" xmlns="" id="{547B13A1-DD04-4FC5-9F6A-95A9DC90CD6E}"/>
                  </a:ext>
                </a:extLst>
              </p:cNvPr>
              <p:cNvSpPr/>
              <p:nvPr/>
            </p:nvSpPr>
            <p:spPr>
              <a:xfrm rot="5400013">
                <a:off x="5389711" y="-21598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" name="Rectangle: Single Corner Rounded 52">
                <a:extLst>
                  <a:ext uri="{FF2B5EF4-FFF2-40B4-BE49-F238E27FC236}">
                    <a16:creationId xmlns:a16="http://schemas.microsoft.com/office/drawing/2014/main" xmlns="" id="{CBCDD044-0FC9-4735-95C0-19481E8A277D}"/>
                  </a:ext>
                </a:extLst>
              </p:cNvPr>
              <p:cNvSpPr/>
              <p:nvPr/>
            </p:nvSpPr>
            <p:spPr>
              <a:xfrm flipV="1">
                <a:off x="-5923894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6A7C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" name="TextBox 112">
              <a:extLst>
                <a:ext uri="{FF2B5EF4-FFF2-40B4-BE49-F238E27FC236}">
                  <a16:creationId xmlns:a16="http://schemas.microsoft.com/office/drawing/2014/main" xmlns="" id="{3BCE3A90-FEC2-49DE-8424-32F4C94A248F}"/>
                </a:ext>
              </a:extLst>
            </p:cNvPr>
            <p:cNvSpPr txBox="1"/>
            <p:nvPr/>
          </p:nvSpPr>
          <p:spPr>
            <a:xfrm>
              <a:off x="5375675" y="49057"/>
              <a:ext cx="830997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2" action="ppaction://hlinksldjump"/>
                </a:rPr>
                <a:t>I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7" name="TextBox 113">
              <a:extLst>
                <a:ext uri="{FF2B5EF4-FFF2-40B4-BE49-F238E27FC236}">
                  <a16:creationId xmlns:a16="http://schemas.microsoft.com/office/drawing/2014/main" xmlns="" id="{DC6951A4-FF8E-459E-9421-D533277384E2}"/>
                </a:ext>
              </a:extLst>
            </p:cNvPr>
            <p:cNvSpPr txBox="1"/>
            <p:nvPr/>
          </p:nvSpPr>
          <p:spPr>
            <a:xfrm rot="16200004">
              <a:off x="3474628" y="3625834"/>
              <a:ext cx="27823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Concepte generale</a:t>
              </a:r>
            </a:p>
          </p:txBody>
        </p:sp>
      </p:grpSp>
      <p:grpSp>
        <p:nvGrpSpPr>
          <p:cNvPr id="8" name="Group 111">
            <a:extLst>
              <a:ext uri="{FF2B5EF4-FFF2-40B4-BE49-F238E27FC236}">
                <a16:creationId xmlns:a16="http://schemas.microsoft.com/office/drawing/2014/main" xmlns="" id="{FF19B070-E542-441D-B115-482255B3497D}"/>
              </a:ext>
            </a:extLst>
          </p:cNvPr>
          <p:cNvGrpSpPr/>
          <p:nvPr/>
        </p:nvGrpSpPr>
        <p:grpSpPr>
          <a:xfrm>
            <a:off x="-6829360" y="0"/>
            <a:ext cx="12192005" cy="6858000"/>
            <a:chOff x="-6829360" y="0"/>
            <a:chExt cx="12192005" cy="6858000"/>
          </a:xfrm>
        </p:grpSpPr>
        <p:grpSp>
          <p:nvGrpSpPr>
            <p:cNvPr id="9" name="Group 74">
              <a:extLst>
                <a:ext uri="{FF2B5EF4-FFF2-40B4-BE49-F238E27FC236}">
                  <a16:creationId xmlns:a16="http://schemas.microsoft.com/office/drawing/2014/main" xmlns="" id="{13B05759-C847-4C76-8801-3E8EE978E712}"/>
                </a:ext>
              </a:extLst>
            </p:cNvPr>
            <p:cNvGrpSpPr/>
            <p:nvPr/>
          </p:nvGrpSpPr>
          <p:grpSpPr>
            <a:xfrm>
              <a:off x="-6829360" y="0"/>
              <a:ext cx="12192005" cy="6858000"/>
              <a:chOff x="-6829360" y="0"/>
              <a:chExt cx="12192005" cy="6858000"/>
            </a:xfrm>
          </p:grpSpPr>
          <p:sp>
            <p:nvSpPr>
              <p:cNvPr id="10" name="Rectangle: Top Corners Rounded 75">
                <a:extLst>
                  <a:ext uri="{FF2B5EF4-FFF2-40B4-BE49-F238E27FC236}">
                    <a16:creationId xmlns:a16="http://schemas.microsoft.com/office/drawing/2014/main" xmlns="" id="{BBA2F7EA-DF21-4A7E-B2CB-D9E26E2008DA}"/>
                  </a:ext>
                </a:extLst>
              </p:cNvPr>
              <p:cNvSpPr/>
              <p:nvPr/>
            </p:nvSpPr>
            <p:spPr>
              <a:xfrm rot="5400013">
                <a:off x="4484245" y="835204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Rectangle: Single Corner Rounded 76">
                <a:extLst>
                  <a:ext uri="{FF2B5EF4-FFF2-40B4-BE49-F238E27FC236}">
                    <a16:creationId xmlns:a16="http://schemas.microsoft.com/office/drawing/2014/main" xmlns="" id="{DDAB0F6D-E7B1-405A-8901-F23A89DD8EC3}"/>
                  </a:ext>
                </a:extLst>
              </p:cNvPr>
              <p:cNvSpPr/>
              <p:nvPr/>
            </p:nvSpPr>
            <p:spPr>
              <a:xfrm flipV="1">
                <a:off x="-6829360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B9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2" name="TextBox 109">
              <a:extLst>
                <a:ext uri="{FF2B5EF4-FFF2-40B4-BE49-F238E27FC236}">
                  <a16:creationId xmlns:a16="http://schemas.microsoft.com/office/drawing/2014/main" xmlns="" id="{3A2DD3AC-2F0B-4D76-A601-E9EFB64F5057}"/>
                </a:ext>
              </a:extLst>
            </p:cNvPr>
            <p:cNvSpPr txBox="1"/>
            <p:nvPr/>
          </p:nvSpPr>
          <p:spPr>
            <a:xfrm>
              <a:off x="4472302" y="881216"/>
              <a:ext cx="593555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3" action="ppaction://hlinksldjump"/>
                </a:rPr>
                <a:t>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3" name="TextBox 110">
              <a:extLst>
                <a:ext uri="{FF2B5EF4-FFF2-40B4-BE49-F238E27FC236}">
                  <a16:creationId xmlns:a16="http://schemas.microsoft.com/office/drawing/2014/main" xmlns="" id="{1EBD318C-AA4C-4CC5-9256-CFCE4CDB0120}"/>
                </a:ext>
              </a:extLst>
            </p:cNvPr>
            <p:cNvSpPr txBox="1"/>
            <p:nvPr/>
          </p:nvSpPr>
          <p:spPr>
            <a:xfrm rot="16200004">
              <a:off x="1955888" y="4271944"/>
              <a:ext cx="4197626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Tipologia instrumentelor de plata fara numerar</a:t>
              </a:r>
            </a:p>
          </p:txBody>
        </p:sp>
      </p:grpSp>
      <p:grpSp>
        <p:nvGrpSpPr>
          <p:cNvPr id="14" name="Group 108">
            <a:extLst>
              <a:ext uri="{FF2B5EF4-FFF2-40B4-BE49-F238E27FC236}">
                <a16:creationId xmlns:a16="http://schemas.microsoft.com/office/drawing/2014/main" xmlns="" id="{92EDDBCA-5A24-4F1E-A25D-8B6444EA1DEE}"/>
              </a:ext>
            </a:extLst>
          </p:cNvPr>
          <p:cNvGrpSpPr/>
          <p:nvPr/>
        </p:nvGrpSpPr>
        <p:grpSpPr>
          <a:xfrm>
            <a:off x="-7729359" y="0"/>
            <a:ext cx="12192006" cy="6978526"/>
            <a:chOff x="-7729359" y="0"/>
            <a:chExt cx="12192006" cy="6978526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xmlns="" id="{6830989B-79FA-4789-8D9B-5F85C0DF8E5C}"/>
                </a:ext>
              </a:extLst>
            </p:cNvPr>
            <p:cNvGrpSpPr/>
            <p:nvPr/>
          </p:nvGrpSpPr>
          <p:grpSpPr>
            <a:xfrm>
              <a:off x="-7729359" y="0"/>
              <a:ext cx="12192006" cy="6858000"/>
              <a:chOff x="-7729359" y="0"/>
              <a:chExt cx="12192006" cy="6858000"/>
            </a:xfrm>
          </p:grpSpPr>
          <p:sp>
            <p:nvSpPr>
              <p:cNvPr id="16" name="Rectangle: Top Corners Rounded 78">
                <a:extLst>
                  <a:ext uri="{FF2B5EF4-FFF2-40B4-BE49-F238E27FC236}">
                    <a16:creationId xmlns:a16="http://schemas.microsoft.com/office/drawing/2014/main" xmlns="" id="{EF0E7A7F-C203-44C3-9366-DEA5008868D2}"/>
                  </a:ext>
                </a:extLst>
              </p:cNvPr>
              <p:cNvSpPr/>
              <p:nvPr/>
            </p:nvSpPr>
            <p:spPr>
              <a:xfrm rot="5400013">
                <a:off x="3584247" y="1691777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Rectangle: Single Corner Rounded 79">
                <a:extLst>
                  <a:ext uri="{FF2B5EF4-FFF2-40B4-BE49-F238E27FC236}">
                    <a16:creationId xmlns:a16="http://schemas.microsoft.com/office/drawing/2014/main" xmlns="" id="{91994F32-C240-4DA9-BFF3-F87B233F4C14}"/>
                  </a:ext>
                </a:extLst>
              </p:cNvPr>
              <p:cNvSpPr/>
              <p:nvPr/>
            </p:nvSpPr>
            <p:spPr>
              <a:xfrm flipV="1">
                <a:off x="-772935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C2B6D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8" name="TextBox 106">
              <a:extLst>
                <a:ext uri="{FF2B5EF4-FFF2-40B4-BE49-F238E27FC236}">
                  <a16:creationId xmlns:a16="http://schemas.microsoft.com/office/drawing/2014/main" xmlns="" id="{0343E3C1-7978-4980-84C0-E8796DD144CD}"/>
                </a:ext>
              </a:extLst>
            </p:cNvPr>
            <p:cNvSpPr txBox="1"/>
            <p:nvPr/>
          </p:nvSpPr>
          <p:spPr>
            <a:xfrm>
              <a:off x="3568107" y="1757632"/>
              <a:ext cx="76272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4" action="ppaction://hlinksldjump"/>
                </a:rPr>
                <a:t>III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  <p:sp>
          <p:nvSpPr>
            <p:cNvPr id="19" name="TextBox 107">
              <a:extLst>
                <a:ext uri="{FF2B5EF4-FFF2-40B4-BE49-F238E27FC236}">
                  <a16:creationId xmlns:a16="http://schemas.microsoft.com/office/drawing/2014/main" xmlns="" id="{75E4F148-D9FE-4489-9551-4FAAA4F4AC64}"/>
                </a:ext>
              </a:extLst>
            </p:cNvPr>
            <p:cNvSpPr txBox="1"/>
            <p:nvPr/>
          </p:nvSpPr>
          <p:spPr>
            <a:xfrm rot="16200004">
              <a:off x="1351585" y="4855336"/>
              <a:ext cx="353849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Transferul-credit(Ordin de plata)</a:t>
              </a: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xmlns="" id="{58298D7F-1105-4604-8500-E0DB41AD649A}"/>
              </a:ext>
            </a:extLst>
          </p:cNvPr>
          <p:cNvGrpSpPr/>
          <p:nvPr/>
        </p:nvGrpSpPr>
        <p:grpSpPr>
          <a:xfrm>
            <a:off x="-8623889" y="-84271"/>
            <a:ext cx="12189262" cy="6942271"/>
            <a:chOff x="-8623889" y="-84271"/>
            <a:chExt cx="12189262" cy="6942271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xmlns="" id="{A92658E6-A4EF-4C29-9671-E4B4026C48A9}"/>
                </a:ext>
              </a:extLst>
            </p:cNvPr>
            <p:cNvGrpSpPr/>
            <p:nvPr/>
          </p:nvGrpSpPr>
          <p:grpSpPr>
            <a:xfrm>
              <a:off x="-8623889" y="0"/>
              <a:ext cx="12189262" cy="6858000"/>
              <a:chOff x="-8623889" y="0"/>
              <a:chExt cx="12189262" cy="6858000"/>
            </a:xfrm>
          </p:grpSpPr>
          <p:sp>
            <p:nvSpPr>
              <p:cNvPr id="22" name="Rectangle: Top Corners Rounded 81">
                <a:extLst>
                  <a:ext uri="{FF2B5EF4-FFF2-40B4-BE49-F238E27FC236}">
                    <a16:creationId xmlns:a16="http://schemas.microsoft.com/office/drawing/2014/main" xmlns="" id="{4D62252F-F8E4-4E3F-952B-B54F57337B40}"/>
                  </a:ext>
                </a:extLst>
              </p:cNvPr>
              <p:cNvSpPr/>
              <p:nvPr/>
            </p:nvSpPr>
            <p:spPr>
              <a:xfrm rot="5400013">
                <a:off x="2686973" y="2555099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Rectangle: Single Corner Rounded 82">
                <a:extLst>
                  <a:ext uri="{FF2B5EF4-FFF2-40B4-BE49-F238E27FC236}">
                    <a16:creationId xmlns:a16="http://schemas.microsoft.com/office/drawing/2014/main" xmlns="" id="{8F61C3F3-1DCF-4BBA-8750-908816FA369C}"/>
                  </a:ext>
                </a:extLst>
              </p:cNvPr>
              <p:cNvSpPr/>
              <p:nvPr/>
            </p:nvSpPr>
            <p:spPr>
              <a:xfrm flipV="1">
                <a:off x="-8623889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D4BA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" name="TextBox 103">
              <a:extLst>
                <a:ext uri="{FF2B5EF4-FFF2-40B4-BE49-F238E27FC236}">
                  <a16:creationId xmlns:a16="http://schemas.microsoft.com/office/drawing/2014/main" xmlns="" id="{7D4BE938-5C2F-45C6-B600-FAD5B3CE56DA}"/>
                </a:ext>
              </a:extLst>
            </p:cNvPr>
            <p:cNvSpPr txBox="1"/>
            <p:nvPr/>
          </p:nvSpPr>
          <p:spPr>
            <a:xfrm rot="16200004">
              <a:off x="432342" y="1344813"/>
              <a:ext cx="3566050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Debitarea Directa(Direct debit)</a:t>
              </a:r>
            </a:p>
          </p:txBody>
        </p:sp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xmlns="" id="{0D8D7EA2-FBC1-4B86-BCE4-D0B34E2A7523}"/>
                </a:ext>
              </a:extLst>
            </p:cNvPr>
            <p:cNvSpPr txBox="1"/>
            <p:nvPr/>
          </p:nvSpPr>
          <p:spPr>
            <a:xfrm>
              <a:off x="2665375" y="2620377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5" action="ppaction://hlinksldjump"/>
                </a:rPr>
                <a:t>IV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26" name="Group 102">
            <a:extLst>
              <a:ext uri="{FF2B5EF4-FFF2-40B4-BE49-F238E27FC236}">
                <a16:creationId xmlns:a16="http://schemas.microsoft.com/office/drawing/2014/main" xmlns="" id="{58BC2C66-C744-4351-961C-BAD101B2994A}"/>
              </a:ext>
            </a:extLst>
          </p:cNvPr>
          <p:cNvGrpSpPr/>
          <p:nvPr/>
        </p:nvGrpSpPr>
        <p:grpSpPr>
          <a:xfrm>
            <a:off x="-9521162" y="-1"/>
            <a:ext cx="12192005" cy="6858001"/>
            <a:chOff x="-9521162" y="-1"/>
            <a:chExt cx="12192005" cy="6858001"/>
          </a:xfrm>
        </p:grpSpPr>
        <p:grpSp>
          <p:nvGrpSpPr>
            <p:cNvPr id="27" name="Group 83">
              <a:extLst>
                <a:ext uri="{FF2B5EF4-FFF2-40B4-BE49-F238E27FC236}">
                  <a16:creationId xmlns:a16="http://schemas.microsoft.com/office/drawing/2014/main" xmlns="" id="{59C92635-B0FC-4674-AE4E-F680B7DD067F}"/>
                </a:ext>
              </a:extLst>
            </p:cNvPr>
            <p:cNvGrpSpPr/>
            <p:nvPr/>
          </p:nvGrpSpPr>
          <p:grpSpPr>
            <a:xfrm>
              <a:off x="-9521162" y="0"/>
              <a:ext cx="12192005" cy="6858000"/>
              <a:chOff x="-9521162" y="0"/>
              <a:chExt cx="12192005" cy="6858000"/>
            </a:xfrm>
          </p:grpSpPr>
          <p:sp>
            <p:nvSpPr>
              <p:cNvPr id="28" name="Rectangle: Top Corners Rounded 84">
                <a:extLst>
                  <a:ext uri="{FF2B5EF4-FFF2-40B4-BE49-F238E27FC236}">
                    <a16:creationId xmlns:a16="http://schemas.microsoft.com/office/drawing/2014/main" xmlns="" id="{86CC1690-EBA5-4D33-8679-D3F658456E84}"/>
                  </a:ext>
                </a:extLst>
              </p:cNvPr>
              <p:cNvSpPr/>
              <p:nvPr/>
            </p:nvSpPr>
            <p:spPr>
              <a:xfrm rot="5400013">
                <a:off x="1792443" y="3375910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Rectangle: Single Corner Rounded 85">
                <a:extLst>
                  <a:ext uri="{FF2B5EF4-FFF2-40B4-BE49-F238E27FC236}">
                    <a16:creationId xmlns:a16="http://schemas.microsoft.com/office/drawing/2014/main" xmlns="" id="{39C858FE-3FEA-4E59-8D00-0C73D14CB778}"/>
                  </a:ext>
                </a:extLst>
              </p:cNvPr>
              <p:cNvSpPr/>
              <p:nvPr/>
            </p:nvSpPr>
            <p:spPr>
              <a:xfrm flipV="1">
                <a:off x="-9521162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A792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" name="TextBox 99">
              <a:extLst>
                <a:ext uri="{FF2B5EF4-FFF2-40B4-BE49-F238E27FC236}">
                  <a16:creationId xmlns:a16="http://schemas.microsoft.com/office/drawing/2014/main" xmlns="" id="{D28F33AC-AFAB-4B5E-959E-7B73816BE92B}"/>
                </a:ext>
              </a:extLst>
            </p:cNvPr>
            <p:cNvSpPr txBox="1"/>
            <p:nvPr/>
          </p:nvSpPr>
          <p:spPr>
            <a:xfrm rot="16200004">
              <a:off x="-788344" y="1758441"/>
              <a:ext cx="4224765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</a:rPr>
                <a:t>Ordinul de plata(Standing order)</a:t>
              </a:r>
            </a:p>
          </p:txBody>
        </p:sp>
        <p:sp>
          <p:nvSpPr>
            <p:cNvPr id="31" name="TextBox 100">
              <a:extLst>
                <a:ext uri="{FF2B5EF4-FFF2-40B4-BE49-F238E27FC236}">
                  <a16:creationId xmlns:a16="http://schemas.microsoft.com/office/drawing/2014/main" xmlns="" id="{E4B6A085-4046-4DF9-B83F-6B28C10CC7C1}"/>
                </a:ext>
              </a:extLst>
            </p:cNvPr>
            <p:cNvSpPr txBox="1"/>
            <p:nvPr/>
          </p:nvSpPr>
          <p:spPr>
            <a:xfrm>
              <a:off x="1770836" y="3441179"/>
              <a:ext cx="4616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6" action="ppaction://hlinksldjump"/>
                </a:rPr>
                <a:t>v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928B9C59-98AA-4EF6-9B21-F205E5A6ED91}"/>
              </a:ext>
            </a:extLst>
          </p:cNvPr>
          <p:cNvGrpSpPr/>
          <p:nvPr/>
        </p:nvGrpSpPr>
        <p:grpSpPr>
          <a:xfrm>
            <a:off x="-10423391" y="-2259"/>
            <a:ext cx="12192005" cy="6860259"/>
            <a:chOff x="-10423391" y="-2259"/>
            <a:chExt cx="12192005" cy="6860259"/>
          </a:xfrm>
        </p:grpSpPr>
        <p:grpSp>
          <p:nvGrpSpPr>
            <p:cNvPr id="33" name="Group 96">
              <a:extLst>
                <a:ext uri="{FF2B5EF4-FFF2-40B4-BE49-F238E27FC236}">
                  <a16:creationId xmlns:a16="http://schemas.microsoft.com/office/drawing/2014/main" xmlns="" id="{C050837F-D322-4817-A43A-C80446D6EC03}"/>
                </a:ext>
              </a:extLst>
            </p:cNvPr>
            <p:cNvGrpSpPr/>
            <p:nvPr/>
          </p:nvGrpSpPr>
          <p:grpSpPr>
            <a:xfrm>
              <a:off x="-10423391" y="-2259"/>
              <a:ext cx="12192005" cy="6860259"/>
              <a:chOff x="-10423391" y="-2259"/>
              <a:chExt cx="12192005" cy="6860259"/>
            </a:xfrm>
          </p:grpSpPr>
          <p:grpSp>
            <p:nvGrpSpPr>
              <p:cNvPr id="34" name="Group 86">
                <a:extLst>
                  <a:ext uri="{FF2B5EF4-FFF2-40B4-BE49-F238E27FC236}">
                    <a16:creationId xmlns:a16="http://schemas.microsoft.com/office/drawing/2014/main" xmlns="" id="{C336CFC9-9446-43C7-95CB-23B9A5D7AEEC}"/>
                  </a:ext>
                </a:extLst>
              </p:cNvPr>
              <p:cNvGrpSpPr/>
              <p:nvPr/>
            </p:nvGrpSpPr>
            <p:grpSpPr>
              <a:xfrm>
                <a:off x="-10423391" y="0"/>
                <a:ext cx="12192005" cy="6858000"/>
                <a:chOff x="-10423391" y="0"/>
                <a:chExt cx="12192005" cy="6858000"/>
              </a:xfrm>
            </p:grpSpPr>
            <p:sp>
              <p:nvSpPr>
                <p:cNvPr id="35" name="Rectangle: Top Corners Rounded 87">
                  <a:extLst>
                    <a:ext uri="{FF2B5EF4-FFF2-40B4-BE49-F238E27FC236}">
                      <a16:creationId xmlns:a16="http://schemas.microsoft.com/office/drawing/2014/main" xmlns="" id="{2367AD92-A087-47E0-96AD-0C43F0A5628D}"/>
                    </a:ext>
                  </a:extLst>
                </p:cNvPr>
                <p:cNvSpPr/>
                <p:nvPr/>
              </p:nvSpPr>
              <p:spPr>
                <a:xfrm rot="5400013">
                  <a:off x="890214" y="4232483"/>
                  <a:ext cx="856801" cy="899998"/>
                </a:xfrm>
                <a:custGeom>
                  <a:avLst>
                    <a:gd name="f9" fmla="val 27576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27576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: Single Corner Rounded 88">
                  <a:extLst>
                    <a:ext uri="{FF2B5EF4-FFF2-40B4-BE49-F238E27FC236}">
                      <a16:creationId xmlns:a16="http://schemas.microsoft.com/office/drawing/2014/main" xmlns="" id="{C5FEEF6D-BFD7-4F5B-8F26-9CEE81B1E240}"/>
                    </a:ext>
                  </a:extLst>
                </p:cNvPr>
                <p:cNvSpPr/>
                <p:nvPr/>
              </p:nvSpPr>
              <p:spPr>
                <a:xfrm flipV="1">
                  <a:off x="-10423391" y="0"/>
                  <a:ext cx="11291998" cy="6858000"/>
                </a:xfrm>
                <a:custGeom>
                  <a:avLst>
                    <a:gd name="f7" fmla="val 11250"/>
                  </a:avLst>
                  <a:gdLst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1250"/>
                    <a:gd name="f8" fmla="abs f3"/>
                    <a:gd name="f9" fmla="abs f4"/>
                    <a:gd name="f10" fmla="abs f5"/>
                    <a:gd name="f11" fmla="val f6"/>
                    <a:gd name="f12" fmla="val f7"/>
                    <a:gd name="f13" fmla="?: f8 f3 1"/>
                    <a:gd name="f14" fmla="?: f9 f4 1"/>
                    <a:gd name="f15" fmla="?: f10 f5 1"/>
                    <a:gd name="f16" fmla="*/ f13 1 21600"/>
                    <a:gd name="f17" fmla="*/ f14 1 21600"/>
                    <a:gd name="f18" fmla="*/ 21600 f13 1"/>
                    <a:gd name="f19" fmla="*/ 21600 f14 1"/>
                    <a:gd name="f20" fmla="min f17 f16"/>
                    <a:gd name="f21" fmla="*/ f18 1 f15"/>
                    <a:gd name="f22" fmla="*/ f19 1 f15"/>
                    <a:gd name="f23" fmla="val f21"/>
                    <a:gd name="f24" fmla="val f22"/>
                    <a:gd name="f25" fmla="*/ f11 f20 1"/>
                    <a:gd name="f26" fmla="+- f24 0 f11"/>
                    <a:gd name="f27" fmla="+- f23 0 f11"/>
                    <a:gd name="f28" fmla="*/ f24 f20 1"/>
                    <a:gd name="f29" fmla="*/ f23 f20 1"/>
                    <a:gd name="f30" fmla="min f27 f26"/>
                    <a:gd name="f31" fmla="*/ f30 f12 1"/>
                    <a:gd name="f32" fmla="*/ f31 1 100000"/>
                    <a:gd name="f33" fmla="+- f23 0 f32"/>
                    <a:gd name="f34" fmla="*/ f32 29289 1"/>
                    <a:gd name="f35" fmla="*/ f32 f20 1"/>
                    <a:gd name="f36" fmla="*/ f34 1 100000"/>
                    <a:gd name="f37" fmla="*/ f33 f20 1"/>
                    <a:gd name="f38" fmla="+- f23 0 f36"/>
                    <a:gd name="f39" fmla="*/ f38 f2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5" t="f25" r="f39" b="f28"/>
                  <a:pathLst>
                    <a:path>
                      <a:moveTo>
                        <a:pt x="f25" y="f25"/>
                      </a:moveTo>
                      <a:lnTo>
                        <a:pt x="f37" y="f25"/>
                      </a:lnTo>
                      <a:arcTo wR="f35" hR="f35" stAng="f2" swAng="f1"/>
                      <a:lnTo>
                        <a:pt x="f29" y="f28"/>
                      </a:lnTo>
                      <a:lnTo>
                        <a:pt x="f25" y="f28"/>
                      </a:lnTo>
                      <a:close/>
                    </a:path>
                  </a:pathLst>
                </a:custGeom>
                <a:solidFill>
                  <a:srgbClr val="7E7EB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7" name="TextBox 95">
                <a:extLst>
                  <a:ext uri="{FF2B5EF4-FFF2-40B4-BE49-F238E27FC236}">
                    <a16:creationId xmlns:a16="http://schemas.microsoft.com/office/drawing/2014/main" xmlns="" id="{94D07A8C-0BC7-40A1-98A6-A489D2B5D8E0}"/>
                  </a:ext>
                </a:extLst>
              </p:cNvPr>
              <p:cNvSpPr txBox="1"/>
              <p:nvPr/>
            </p:nvSpPr>
            <p:spPr>
              <a:xfrm rot="16200004">
                <a:off x="-2066727" y="2171197"/>
                <a:ext cx="5054794" cy="7078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Algerian" pitchFamily="82"/>
                  </a:rPr>
                  <a:t>Instrumente de plata in format electronic</a:t>
                </a:r>
              </a:p>
            </p:txBody>
          </p:sp>
        </p:grpSp>
        <p:sp>
          <p:nvSpPr>
            <p:cNvPr id="38" name="TextBox 97">
              <a:extLst>
                <a:ext uri="{FF2B5EF4-FFF2-40B4-BE49-F238E27FC236}">
                  <a16:creationId xmlns:a16="http://schemas.microsoft.com/office/drawing/2014/main" xmlns="" id="{22EE11E7-ABC0-4AA5-8EA7-B57CD1B3B1F1}"/>
                </a:ext>
              </a:extLst>
            </p:cNvPr>
            <p:cNvSpPr txBox="1"/>
            <p:nvPr/>
          </p:nvSpPr>
          <p:spPr>
            <a:xfrm>
              <a:off x="868606" y="4283104"/>
              <a:ext cx="76819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7" action="ppaction://hlinksldjump"/>
                </a:rPr>
                <a:t>VI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grpSp>
        <p:nvGrpSpPr>
          <p:cNvPr id="39" name="Group 116">
            <a:extLst>
              <a:ext uri="{FF2B5EF4-FFF2-40B4-BE49-F238E27FC236}">
                <a16:creationId xmlns:a16="http://schemas.microsoft.com/office/drawing/2014/main" xmlns="" id="{BE94E2E6-FC38-4EC8-AF89-CF314EA67091}"/>
              </a:ext>
            </a:extLst>
          </p:cNvPr>
          <p:cNvGrpSpPr/>
          <p:nvPr/>
        </p:nvGrpSpPr>
        <p:grpSpPr>
          <a:xfrm>
            <a:off x="-11321158" y="0"/>
            <a:ext cx="12216063" cy="6858000"/>
            <a:chOff x="-11321158" y="0"/>
            <a:chExt cx="12216063" cy="6858000"/>
          </a:xfrm>
        </p:grpSpPr>
        <p:grpSp>
          <p:nvGrpSpPr>
            <p:cNvPr id="40" name="Group 89">
              <a:extLst>
                <a:ext uri="{FF2B5EF4-FFF2-40B4-BE49-F238E27FC236}">
                  <a16:creationId xmlns:a16="http://schemas.microsoft.com/office/drawing/2014/main" xmlns="" id="{91E990BD-CA95-4AF3-9CCC-74D856E2056D}"/>
                </a:ext>
              </a:extLst>
            </p:cNvPr>
            <p:cNvGrpSpPr/>
            <p:nvPr/>
          </p:nvGrpSpPr>
          <p:grpSpPr>
            <a:xfrm>
              <a:off x="-11321158" y="0"/>
              <a:ext cx="12192005" cy="6858000"/>
              <a:chOff x="-11321158" y="0"/>
              <a:chExt cx="12192005" cy="6858000"/>
            </a:xfrm>
          </p:grpSpPr>
          <p:sp>
            <p:nvSpPr>
              <p:cNvPr id="41" name="Rectangle: Top Corners Rounded 90">
                <a:extLst>
                  <a:ext uri="{FF2B5EF4-FFF2-40B4-BE49-F238E27FC236}">
                    <a16:creationId xmlns:a16="http://schemas.microsoft.com/office/drawing/2014/main" xmlns="" id="{E21C56A2-11F5-4A11-BEE9-974CCDA41FD4}"/>
                  </a:ext>
                </a:extLst>
              </p:cNvPr>
              <p:cNvSpPr/>
              <p:nvPr/>
            </p:nvSpPr>
            <p:spPr>
              <a:xfrm rot="5400013">
                <a:off x="-7553" y="5059805"/>
                <a:ext cx="856801" cy="899998"/>
              </a:xfrm>
              <a:custGeom>
                <a:avLst>
                  <a:gd name="f9" fmla="val 27576"/>
                  <a:gd name="f10" fmla="val 0"/>
                </a:avLst>
                <a:gdLst>
                  <a:gd name="f2" fmla="val 10800000"/>
                  <a:gd name="f3" fmla="val 5400000"/>
                  <a:gd name="f4" fmla="val 16200000"/>
                  <a:gd name="f5" fmla="val w"/>
                  <a:gd name="f6" fmla="val h"/>
                  <a:gd name="f7" fmla="val ss"/>
                  <a:gd name="f8" fmla="val 0"/>
                  <a:gd name="f9" fmla="val 27576"/>
                  <a:gd name="f10" fmla="val 0"/>
                  <a:gd name="f11" fmla="abs f5"/>
                  <a:gd name="f12" fmla="abs f6"/>
                  <a:gd name="f13" fmla="abs f7"/>
                  <a:gd name="f14" fmla="val f8"/>
                  <a:gd name="f15" fmla="val f9"/>
                  <a:gd name="f16" fmla="val f10"/>
                  <a:gd name="f17" fmla="?: f11 f5 1"/>
                  <a:gd name="f18" fmla="?: f12 f6 1"/>
                  <a:gd name="f19" fmla="?: f13 f7 1"/>
                  <a:gd name="f20" fmla="*/ f17 1 21600"/>
                  <a:gd name="f21" fmla="*/ f18 1 21600"/>
                  <a:gd name="f22" fmla="*/ 21600 f17 1"/>
                  <a:gd name="f23" fmla="*/ 21600 f18 1"/>
                  <a:gd name="f24" fmla="min f21 f20"/>
                  <a:gd name="f25" fmla="*/ f22 1 f19"/>
                  <a:gd name="f26" fmla="*/ f23 1 f19"/>
                  <a:gd name="f27" fmla="val f25"/>
                  <a:gd name="f28" fmla="val f26"/>
                  <a:gd name="f29" fmla="*/ f14 f24 1"/>
                  <a:gd name="f30" fmla="+- f28 0 f14"/>
                  <a:gd name="f31" fmla="+- f27 0 f14"/>
                  <a:gd name="f32" fmla="*/ f27 f24 1"/>
                  <a:gd name="f33" fmla="*/ f28 f24 1"/>
                  <a:gd name="f34" fmla="min f31 f30"/>
                  <a:gd name="f35" fmla="*/ f34 f15 1"/>
                  <a:gd name="f36" fmla="*/ f34 f16 1"/>
                  <a:gd name="f37" fmla="*/ f35 1 100000"/>
                  <a:gd name="f38" fmla="*/ f36 1 100000"/>
                  <a:gd name="f39" fmla="+- f27 0 f37"/>
                  <a:gd name="f40" fmla="+- f28 0 f38"/>
                  <a:gd name="f41" fmla="+- f37 0 f38"/>
                  <a:gd name="f42" fmla="*/ f37 29289 1"/>
                  <a:gd name="f43" fmla="*/ f38 29289 1"/>
                  <a:gd name="f44" fmla="*/ f37 f24 1"/>
                  <a:gd name="f45" fmla="*/ f38 f24 1"/>
                  <a:gd name="f46" fmla="*/ f42 1 100000"/>
                  <a:gd name="f47" fmla="*/ f43 1 100000"/>
                  <a:gd name="f48" fmla="*/ f39 f24 1"/>
                  <a:gd name="f49" fmla="*/ f40 f24 1"/>
                  <a:gd name="f50" fmla="?: f41 f46 f47"/>
                  <a:gd name="f51" fmla="+- f28 0 f47"/>
                  <a:gd name="f52" fmla="*/ f46 f24 1"/>
                  <a:gd name="f53" fmla="+- f27 0 f50"/>
                  <a:gd name="f54" fmla="*/ f50 f24 1"/>
                  <a:gd name="f55" fmla="*/ f51 f24 1"/>
                  <a:gd name="f56" fmla="*/ f5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2" r="f56" b="f55"/>
                <a:pathLst>
                  <a:path>
                    <a:moveTo>
                      <a:pt x="f44" y="f29"/>
                    </a:moveTo>
                    <a:lnTo>
                      <a:pt x="f48" y="f29"/>
                    </a:lnTo>
                    <a:arcTo wR="f44" hR="f44" stAng="f4" swAng="f3"/>
                    <a:lnTo>
                      <a:pt x="f32" y="f49"/>
                    </a:lnTo>
                    <a:arcTo wR="f45" hR="f45" stAng="f8" swAng="f3"/>
                    <a:lnTo>
                      <a:pt x="f45" y="f33"/>
                    </a:lnTo>
                    <a:arcTo wR="f45" hR="f45" stAng="f3" swAng="f3"/>
                    <a:lnTo>
                      <a:pt x="f29" y="f44"/>
                    </a:lnTo>
                    <a:arcTo wR="f44" hR="f44" stAng="f2" swAng="f3"/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: Single Corner Rounded 91">
                <a:extLst>
                  <a:ext uri="{FF2B5EF4-FFF2-40B4-BE49-F238E27FC236}">
                    <a16:creationId xmlns:a16="http://schemas.microsoft.com/office/drawing/2014/main" xmlns="" id="{EA393343-025F-492E-A226-982955CCC5DC}"/>
                  </a:ext>
                </a:extLst>
              </p:cNvPr>
              <p:cNvSpPr/>
              <p:nvPr/>
            </p:nvSpPr>
            <p:spPr>
              <a:xfrm flipV="1">
                <a:off x="-11321158" y="0"/>
                <a:ext cx="11291998" cy="6858000"/>
              </a:xfrm>
              <a:custGeom>
                <a:avLst>
                  <a:gd name="f7" fmla="val 11250"/>
                </a:avLst>
                <a:gdLst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1250"/>
                  <a:gd name="f8" fmla="abs f3"/>
                  <a:gd name="f9" fmla="abs f4"/>
                  <a:gd name="f10" fmla="abs f5"/>
                  <a:gd name="f11" fmla="val f6"/>
                  <a:gd name="f12" fmla="val f7"/>
                  <a:gd name="f13" fmla="?: f8 f3 1"/>
                  <a:gd name="f14" fmla="?: f9 f4 1"/>
                  <a:gd name="f15" fmla="?: f10 f5 1"/>
                  <a:gd name="f16" fmla="*/ f13 1 21600"/>
                  <a:gd name="f17" fmla="*/ f14 1 21600"/>
                  <a:gd name="f18" fmla="*/ 21600 f13 1"/>
                  <a:gd name="f19" fmla="*/ 21600 f14 1"/>
                  <a:gd name="f20" fmla="min f17 f16"/>
                  <a:gd name="f21" fmla="*/ f18 1 f15"/>
                  <a:gd name="f22" fmla="*/ f19 1 f15"/>
                  <a:gd name="f23" fmla="val f21"/>
                  <a:gd name="f24" fmla="val f22"/>
                  <a:gd name="f25" fmla="*/ f11 f20 1"/>
                  <a:gd name="f26" fmla="+- f24 0 f11"/>
                  <a:gd name="f27" fmla="+- f23 0 f11"/>
                  <a:gd name="f28" fmla="*/ f24 f20 1"/>
                  <a:gd name="f29" fmla="*/ f23 f20 1"/>
                  <a:gd name="f30" fmla="min f27 f26"/>
                  <a:gd name="f31" fmla="*/ f30 f12 1"/>
                  <a:gd name="f32" fmla="*/ f31 1 100000"/>
                  <a:gd name="f33" fmla="+- f23 0 f32"/>
                  <a:gd name="f34" fmla="*/ f32 29289 1"/>
                  <a:gd name="f35" fmla="*/ f32 f20 1"/>
                  <a:gd name="f36" fmla="*/ f34 1 100000"/>
                  <a:gd name="f37" fmla="*/ f33 f20 1"/>
                  <a:gd name="f38" fmla="+- f23 0 f36"/>
                  <a:gd name="f39" fmla="*/ f3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5" r="f39" b="f28"/>
                <a:pathLst>
                  <a:path>
                    <a:moveTo>
                      <a:pt x="f25" y="f25"/>
                    </a:moveTo>
                    <a:lnTo>
                      <a:pt x="f37" y="f25"/>
                    </a:lnTo>
                    <a:arcTo wR="f35" hR="f35" stAng="f2" swAng="f1"/>
                    <a:lnTo>
                      <a:pt x="f29" y="f28"/>
                    </a:lnTo>
                    <a:lnTo>
                      <a:pt x="f25" y="f28"/>
                    </a:lnTo>
                    <a:close/>
                  </a:path>
                </a:pathLst>
              </a:custGeom>
              <a:solidFill>
                <a:srgbClr val="B973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3" name="TextBox 115">
              <a:extLst>
                <a:ext uri="{FF2B5EF4-FFF2-40B4-BE49-F238E27FC236}">
                  <a16:creationId xmlns:a16="http://schemas.microsoft.com/office/drawing/2014/main" xmlns="" id="{C25F702D-7DEE-466A-B5D5-9E14B41C1970}"/>
                </a:ext>
              </a:extLst>
            </p:cNvPr>
            <p:cNvSpPr txBox="1"/>
            <p:nvPr/>
          </p:nvSpPr>
          <p:spPr>
            <a:xfrm>
              <a:off x="-19495" y="5126592"/>
              <a:ext cx="91440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400" b="0" i="0" u="none" strike="noStrike" kern="1200" cap="none" spc="0" baseline="0">
                  <a:solidFill>
                    <a:srgbClr val="000000"/>
                  </a:solidFill>
                  <a:uFillTx/>
                  <a:latin typeface="Algerian" pitchFamily="82"/>
                  <a:hlinkClick r:id="rId8" action="ppaction://hlinksldjump"/>
                </a:rPr>
                <a:t>VII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AD96730-50F8-4E13-A74C-0FB7855A11B7}"/>
              </a:ext>
            </a:extLst>
          </p:cNvPr>
          <p:cNvSpPr txBox="1"/>
          <p:nvPr/>
        </p:nvSpPr>
        <p:spPr>
          <a:xfrm>
            <a:off x="814614" y="845088"/>
            <a:ext cx="1064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Toate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informatiile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au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preluate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din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cartea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“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Educatie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Financiara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”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scrisa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de Ligia Georgescu-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Golosoiu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Editura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Globo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Imaginile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sunt </a:t>
            </a:r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preluate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 din site-urile : http://pngimg.com/  https://www.google.ro/imghp?hl=en&amp;tab=ri&amp;authuser=0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15F0A0-8C89-4FCC-A18B-5D26150AA38E}"/>
              </a:ext>
            </a:extLst>
          </p:cNvPr>
          <p:cNvSpPr txBox="1"/>
          <p:nvPr/>
        </p:nvSpPr>
        <p:spPr>
          <a:xfrm>
            <a:off x="814614" y="373076"/>
            <a:ext cx="99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rial Narrow" panose="020B0606020202030204" pitchFamily="34" charset="0"/>
              </a:rPr>
              <a:t>Bibliografie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859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0 L 0.56016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3.7037E-6 L 0.63398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875E-6 0 L 0.70742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7 0 L 0.78099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4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1.48148E-6 L 0.85495 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95833E-6 0 L 0.92747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747 0 L 3.54167E-6 0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6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495 0.00023 L 8.33333E-7 -3.78387E-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099 0 L -2.70833E-6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8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742 -7.40741E-7 L 1.875E-6 0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78" y="138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98 3.7037E-7 L 4.375E-6 3.703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6" y="-104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16 0 L 4.58333E-6 0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4 0 L -3.95833E-6 0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  <p:bldP spid="4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722</Words>
  <Application>Microsoft Office PowerPoint</Application>
  <PresentationFormat>Custom</PresentationFormat>
  <Paragraphs>179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Codrea</dc:creator>
  <cp:lastModifiedBy>user</cp:lastModifiedBy>
  <cp:revision>96</cp:revision>
  <dcterms:created xsi:type="dcterms:W3CDTF">2019-04-06T16:40:18Z</dcterms:created>
  <dcterms:modified xsi:type="dcterms:W3CDTF">2019-06-04T15:41:46Z</dcterms:modified>
</cp:coreProperties>
</file>