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1" autoAdjust="0"/>
    <p:restoredTop sz="94660"/>
  </p:normalViewPr>
  <p:slideViewPr>
    <p:cSldViewPr>
      <p:cViewPr varScale="1">
        <p:scale>
          <a:sx n="67" d="100"/>
          <a:sy n="67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D57A-6319-4DEC-87AB-4E87472E0F7E}" type="datetimeFigureOut">
              <a:rPr lang="ro-RO" smtClean="0"/>
              <a:t>15.04.2019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8E73-DE3B-4F51-87AF-68E427B9A73D}" type="slidenum">
              <a:rPr lang="ro-RO" smtClean="0"/>
              <a:t>‹#›</a:t>
            </a:fld>
            <a:endParaRPr lang="ro-RO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D57A-6319-4DEC-87AB-4E87472E0F7E}" type="datetimeFigureOut">
              <a:rPr lang="ro-RO" smtClean="0"/>
              <a:t>15.04.2019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8E73-DE3B-4F51-87AF-68E427B9A73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D57A-6319-4DEC-87AB-4E87472E0F7E}" type="datetimeFigureOut">
              <a:rPr lang="ro-RO" smtClean="0"/>
              <a:t>15.04.2019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8E73-DE3B-4F51-87AF-68E427B9A73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D57A-6319-4DEC-87AB-4E87472E0F7E}" type="datetimeFigureOut">
              <a:rPr lang="ro-RO" smtClean="0"/>
              <a:t>15.04.2019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8E73-DE3B-4F51-87AF-68E427B9A73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D57A-6319-4DEC-87AB-4E87472E0F7E}" type="datetimeFigureOut">
              <a:rPr lang="ro-RO" smtClean="0"/>
              <a:t>15.04.2019</a:t>
            </a:fld>
            <a:endParaRPr lang="ro-RO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8E73-DE3B-4F51-87AF-68E427B9A73D}" type="slidenum">
              <a:rPr lang="ro-RO" smtClean="0"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D57A-6319-4DEC-87AB-4E87472E0F7E}" type="datetimeFigureOut">
              <a:rPr lang="ro-RO" smtClean="0"/>
              <a:t>15.04.2019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8E73-DE3B-4F51-87AF-68E427B9A73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D57A-6319-4DEC-87AB-4E87472E0F7E}" type="datetimeFigureOut">
              <a:rPr lang="ro-RO" smtClean="0"/>
              <a:t>15.04.2019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8E73-DE3B-4F51-87AF-68E427B9A73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D57A-6319-4DEC-87AB-4E87472E0F7E}" type="datetimeFigureOut">
              <a:rPr lang="ro-RO" smtClean="0"/>
              <a:t>15.04.2019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8E73-DE3B-4F51-87AF-68E427B9A73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D57A-6319-4DEC-87AB-4E87472E0F7E}" type="datetimeFigureOut">
              <a:rPr lang="ro-RO" smtClean="0"/>
              <a:t>15.04.2019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8E73-DE3B-4F51-87AF-68E427B9A73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D57A-6319-4DEC-87AB-4E87472E0F7E}" type="datetimeFigureOut">
              <a:rPr lang="ro-RO" smtClean="0"/>
              <a:t>15.04.2019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8E73-DE3B-4F51-87AF-68E427B9A73D}" type="slidenum">
              <a:rPr lang="ro-RO" smtClean="0"/>
              <a:t>‹#›</a:t>
            </a:fld>
            <a:endParaRPr lang="ro-RO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D57A-6319-4DEC-87AB-4E87472E0F7E}" type="datetimeFigureOut">
              <a:rPr lang="ro-RO" smtClean="0"/>
              <a:t>15.04.2019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8E73-DE3B-4F51-87AF-68E427B9A73D}" type="slidenum">
              <a:rPr lang="ro-RO" smtClean="0"/>
              <a:t>‹#›</a:t>
            </a:fld>
            <a:endParaRPr lang="ro-RO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F0CD57A-6319-4DEC-87AB-4E87472E0F7E}" type="datetimeFigureOut">
              <a:rPr lang="ro-RO" smtClean="0"/>
              <a:t>15.04.2019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9598E73-DE3B-4F51-87AF-68E427B9A73D}" type="slidenum">
              <a:rPr lang="ro-RO" smtClean="0"/>
              <a:t>‹#›</a:t>
            </a:fld>
            <a:endParaRPr lang="ro-R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9030"/>
            <a:ext cx="6152728" cy="1053986"/>
          </a:xfrm>
        </p:spPr>
        <p:txBody>
          <a:bodyPr/>
          <a:lstStyle/>
          <a:p>
            <a:r>
              <a:rPr lang="en-US" dirty="0" smtClean="0"/>
              <a:t>PROIECT DE EDUCA</a:t>
            </a:r>
            <a:r>
              <a:rPr lang="ro-RO" dirty="0" smtClean="0"/>
              <a:t>Ț</a:t>
            </a:r>
            <a:r>
              <a:rPr lang="en-US" dirty="0" smtClean="0"/>
              <a:t>IE FINANCIAR</a:t>
            </a:r>
            <a:r>
              <a:rPr lang="ro-RO" dirty="0"/>
              <a:t>Ă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64704"/>
            <a:ext cx="92617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,,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 C</a:t>
            </a:r>
            <a:r>
              <a:rPr lang="ro-RO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Ă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</a:t>
            </a:r>
            <a:r>
              <a:rPr lang="ro-RO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Ă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TORIE </a:t>
            </a:r>
            <a:r>
              <a:rPr lang="ro-RO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Î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 LUMEA BANILOR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’’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3429000"/>
            <a:ext cx="6912768" cy="58785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o-RO" sz="4000" dirty="0" smtClean="0">
                <a:solidFill>
                  <a:schemeClr val="bg2">
                    <a:lumMod val="50000"/>
                  </a:schemeClr>
                </a:solidFill>
              </a:rPr>
              <a:t>clasa a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III</a:t>
            </a:r>
            <a:r>
              <a:rPr lang="ro-RO" sz="4000" dirty="0" smtClean="0">
                <a:solidFill>
                  <a:schemeClr val="bg2">
                    <a:lumMod val="50000"/>
                  </a:schemeClr>
                </a:solidFill>
              </a:rPr>
              <a:t>- 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 B</a:t>
            </a:r>
            <a:r>
              <a:rPr lang="ro-RO" sz="4000" dirty="0" smtClean="0">
                <a:solidFill>
                  <a:schemeClr val="bg2">
                    <a:lumMod val="50000"/>
                  </a:schemeClr>
                </a:solidFill>
              </a:rPr>
              <a:t>, Școala Gimnazială prof.Lucian  Pavel</a:t>
            </a:r>
          </a:p>
          <a:p>
            <a:pPr algn="ctr"/>
            <a:r>
              <a:rPr lang="ro-RO" sz="4000" dirty="0" smtClean="0">
                <a:solidFill>
                  <a:schemeClr val="bg2">
                    <a:lumMod val="50000"/>
                  </a:schemeClr>
                </a:solidFill>
              </a:rPr>
              <a:t>Oltenița, Jud. Călărași</a:t>
            </a:r>
          </a:p>
          <a:p>
            <a:pPr algn="r"/>
            <a:r>
              <a:rPr lang="ro-RO" sz="4000" dirty="0" smtClean="0">
                <a:solidFill>
                  <a:schemeClr val="bg2">
                    <a:lumMod val="50000"/>
                  </a:schemeClr>
                </a:solidFill>
              </a:rPr>
              <a:t>Profesor BUGA ERNA</a:t>
            </a:r>
            <a:endParaRPr lang="en-US" sz="40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5400" dirty="0" smtClean="0"/>
          </a:p>
          <a:p>
            <a:pPr algn="ctr"/>
            <a:endParaRPr lang="en-US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o-RO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7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dirty="0" smtClean="0"/>
              <a:t>Învățăm să citim,să înțelegem și să completăm un ordin de plată.</a:t>
            </a:r>
            <a:endParaRPr lang="ro-RO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2125" y="4051900"/>
            <a:ext cx="2944327" cy="21602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0489" y="4011164"/>
            <a:ext cx="2831646" cy="2211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9793" y="1412776"/>
            <a:ext cx="2658828" cy="1995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781" y="3828792"/>
            <a:ext cx="2887818" cy="25202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6172" y="1235647"/>
            <a:ext cx="2520279" cy="1851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1571" y="1013047"/>
            <a:ext cx="244089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62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69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o-RO" sz="2800" dirty="0" smtClean="0"/>
              <a:t>Învățăm să construim un buget echilibrat.Plata facturilor.</a:t>
            </a:r>
            <a:endParaRPr lang="ro-RO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31838" y="4221088"/>
            <a:ext cx="2592289" cy="24008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40149" y="4221088"/>
            <a:ext cx="2736305" cy="2420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1492" y="1541946"/>
            <a:ext cx="2969517" cy="2060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7835" y="1524507"/>
            <a:ext cx="2780930" cy="1966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536" y="1484784"/>
            <a:ext cx="2939819" cy="2204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2102" y="4221086"/>
            <a:ext cx="2555776" cy="242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13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26711"/>
          </a:xfrm>
        </p:spPr>
        <p:txBody>
          <a:bodyPr>
            <a:normAutofit/>
          </a:bodyPr>
          <a:lstStyle/>
          <a:p>
            <a:r>
              <a:rPr lang="ro-RO" sz="2800" dirty="0" smtClean="0"/>
              <a:t>La cumpărături.Analizăm preț,calitate și cantitate.</a:t>
            </a:r>
            <a:endParaRPr lang="ro-RO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04" y="959617"/>
            <a:ext cx="2155372" cy="26544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6" y="3809246"/>
            <a:ext cx="2088232" cy="2759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68" y="1001349"/>
            <a:ext cx="2222266" cy="2787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916" y="1001348"/>
            <a:ext cx="2379483" cy="2787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800" y="3876690"/>
            <a:ext cx="2380599" cy="2708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68" y="3861833"/>
            <a:ext cx="2222265" cy="270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92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o-RO" sz="2800" dirty="0" smtClean="0"/>
              <a:t>Kids-o afacere de succes ! Ne jucăm cu plăcere !</a:t>
            </a:r>
            <a:endParaRPr lang="ro-RO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4088" y="4196998"/>
            <a:ext cx="2379719" cy="23870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355" y="1391731"/>
            <a:ext cx="2811187" cy="2379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94357" y="4298721"/>
            <a:ext cx="2447159" cy="2252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4729" y="1417919"/>
            <a:ext cx="2886417" cy="22521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2160" y="1498062"/>
            <a:ext cx="2789107" cy="2091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84167" y="4201200"/>
            <a:ext cx="2584629" cy="231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8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6672"/>
            <a:ext cx="7992888" cy="5649491"/>
          </a:xfrm>
        </p:spPr>
        <p:txBody>
          <a:bodyPr>
            <a:noAutofit/>
          </a:bodyPr>
          <a:lstStyle/>
          <a:p>
            <a:r>
              <a:rPr lang="vi-VN" sz="1600" dirty="0" smtClean="0"/>
              <a:t>Scopul proiectului: Formarea în rândul elevilor a unor competențe privind procurarea și gestionarea eficientă a banilor și aplicarea corectă a noțiunilor din domeniul financiar- bancar</a:t>
            </a:r>
            <a:br>
              <a:rPr lang="vi-VN" sz="1600" dirty="0" smtClean="0"/>
            </a:br>
            <a:r>
              <a:rPr lang="vi-VN" sz="1600" dirty="0" smtClean="0"/>
              <a:t/>
            </a:r>
            <a:br>
              <a:rPr lang="vi-VN" sz="1600" dirty="0" smtClean="0"/>
            </a:br>
            <a:r>
              <a:rPr lang="vi-VN" sz="1800" dirty="0" smtClean="0"/>
              <a:t>Obiectivele proiectului:</a:t>
            </a:r>
            <a:br>
              <a:rPr lang="vi-VN" sz="1800" dirty="0" smtClean="0"/>
            </a:br>
            <a:r>
              <a:rPr lang="vi-VN" sz="1800" dirty="0" smtClean="0"/>
              <a:t>O1:Să formeze elevilor deprinderi de utilizare corectă a unor noțiuni de limbaj specific domeniului financiar- bancar;</a:t>
            </a:r>
            <a:br>
              <a:rPr lang="vi-VN" sz="1800" dirty="0" smtClean="0"/>
            </a:br>
            <a:r>
              <a:rPr lang="vi-VN" sz="1800" dirty="0" smtClean="0"/>
              <a:t>O2:Să cultive, în rândul elevilor, interesul pentru  identificarea unor modalități eficiente de procurare și  gestionare a  banilor; </a:t>
            </a:r>
            <a:br>
              <a:rPr lang="vi-VN" sz="1800" dirty="0" smtClean="0"/>
            </a:br>
            <a:r>
              <a:rPr lang="vi-VN" sz="1800" dirty="0" smtClean="0"/>
              <a:t>O3:Să Să ajute elevii să-și dezvolte spiritul antreprenorial prin vânzarea/licitarea creațiilor proprii în cadrul unei expoziții de produse tematice;</a:t>
            </a:r>
            <a:br>
              <a:rPr lang="vi-VN" sz="1800" dirty="0" smtClean="0"/>
            </a:br>
            <a:r>
              <a:rPr lang="vi-VN" sz="1800" dirty="0" smtClean="0"/>
              <a:t>O4:Să valorizeze potențialul creator  al elevilor  în crearea unor produse tematice;</a:t>
            </a:r>
            <a:br>
              <a:rPr lang="vi-VN" sz="1800" dirty="0" smtClean="0"/>
            </a:br>
            <a:r>
              <a:rPr lang="vi-VN" sz="1800" dirty="0" smtClean="0"/>
              <a:t>O5:Să </a:t>
            </a:r>
            <a:r>
              <a:rPr lang="ro-R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antreneze elevii in activități ce stimulează gândirea logico-creativă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1800" dirty="0" smtClean="0"/>
              <a:t>Activități propuse:</a:t>
            </a:r>
            <a:br>
              <a:rPr lang="vi-VN" sz="1800" dirty="0" smtClean="0"/>
            </a:br>
            <a:r>
              <a:rPr lang="vi-VN" sz="1800" dirty="0" smtClean="0"/>
              <a:t>1.,,În atelierul fanteziei”</a:t>
            </a:r>
            <a:br>
              <a:rPr lang="vi-VN" sz="1800" dirty="0" smtClean="0"/>
            </a:br>
            <a:r>
              <a:rPr lang="vi-VN" sz="1800" dirty="0" smtClean="0"/>
              <a:t>2.,,La licitație”</a:t>
            </a:r>
            <a:br>
              <a:rPr lang="vi-VN" sz="1800" dirty="0" smtClean="0"/>
            </a:br>
            <a:r>
              <a:rPr lang="vi-VN" sz="1800" dirty="0" smtClean="0"/>
              <a:t>3.,,Învățăm să construim un buget echilibrat”</a:t>
            </a:r>
            <a:br>
              <a:rPr lang="vi-VN" sz="1800" dirty="0" smtClean="0"/>
            </a:br>
            <a:r>
              <a:rPr lang="vi-VN" sz="1800" dirty="0" smtClean="0"/>
              <a:t>4.,,La cumpărături”</a:t>
            </a:r>
            <a:br>
              <a:rPr lang="vi-VN" sz="1800" dirty="0" smtClean="0"/>
            </a:b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5.,,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Plata facturilor</a:t>
            </a:r>
            <a:r>
              <a:rPr lang="vi-VN" sz="1600" dirty="0" smtClean="0"/>
              <a:t>”</a:t>
            </a:r>
            <a:r>
              <a:rPr lang="vi-VN" sz="1600" dirty="0" smtClean="0"/>
              <a:t/>
            </a:r>
            <a:br>
              <a:rPr lang="vi-VN" sz="1600" dirty="0" smtClean="0"/>
            </a:br>
            <a:r>
              <a:rPr lang="vi-VN" sz="1600" dirty="0" smtClean="0"/>
              <a:t>	</a:t>
            </a:r>
            <a:br>
              <a:rPr lang="vi-VN" sz="1600" dirty="0" smtClean="0"/>
            </a:br>
            <a:r>
              <a:rPr lang="vi-VN" sz="1600" dirty="0" smtClean="0"/>
              <a:t>	</a:t>
            </a:r>
            <a:endParaRPr lang="ro-RO" sz="1600" dirty="0"/>
          </a:p>
        </p:txBody>
      </p:sp>
    </p:spTree>
    <p:extLst>
      <p:ext uri="{BB962C8B-B14F-4D97-AF65-F5344CB8AC3E}">
        <p14:creationId xmlns:p14="http://schemas.microsoft.com/office/powerpoint/2010/main" val="30914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5" y="404664"/>
            <a:ext cx="8229600" cy="940966"/>
          </a:xfrm>
        </p:spPr>
        <p:txBody>
          <a:bodyPr>
            <a:noAutofit/>
          </a:bodyPr>
          <a:lstStyle/>
          <a:p>
            <a:r>
              <a:rPr lang="ro-RO" sz="2800" dirty="0" smtClean="0"/>
              <a:t>Așa am inceput...eram clasa pregătitoare </a:t>
            </a:r>
            <a:r>
              <a:rPr lang="en-US" sz="2800" dirty="0" smtClean="0"/>
              <a:t>!</a:t>
            </a:r>
            <a:r>
              <a:rPr lang="ro-RO" sz="2800" dirty="0" smtClean="0"/>
              <a:t>Am făcut troc folosind jucăriile preferate.</a:t>
            </a:r>
            <a:endParaRPr lang="ro-RO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36855"/>
            <a:ext cx="2688299" cy="2148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36855"/>
            <a:ext cx="2304255" cy="2136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36674"/>
            <a:ext cx="2664568" cy="21366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24" y="4077072"/>
            <a:ext cx="2654684" cy="23042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96962"/>
            <a:ext cx="2222089" cy="22320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748" y="4268191"/>
            <a:ext cx="2747797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37" y="110281"/>
            <a:ext cx="8229600" cy="1143000"/>
          </a:xfrm>
        </p:spPr>
        <p:txBody>
          <a:bodyPr>
            <a:normAutofit/>
          </a:bodyPr>
          <a:lstStyle/>
          <a:p>
            <a:r>
              <a:rPr lang="ro-RO" sz="2800" dirty="0" smtClean="0"/>
              <a:t>Un mijloc de economisire la îndemâna noastră. Pușculița !!! Le-am confecționat cu mare drag.</a:t>
            </a:r>
            <a:endParaRPr lang="ro-RO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53993" y="1609775"/>
            <a:ext cx="3173536" cy="24811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263575"/>
            <a:ext cx="2376264" cy="3173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2321" y="3912900"/>
            <a:ext cx="1922312" cy="3472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5316" y="3930829"/>
            <a:ext cx="193040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553" y="1578769"/>
            <a:ext cx="3223796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Ne-am </a:t>
            </a:r>
            <a:r>
              <a:rPr lang="ro-RO" sz="3100" dirty="0" smtClean="0"/>
              <a:t> închipuit că suntem bancheri,ne -am construit din piese LEGO   banca noastră,a copiilor</a:t>
            </a:r>
            <a:r>
              <a:rPr lang="ro-RO" dirty="0" smtClean="0"/>
              <a:t> !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o-R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53544" y="4840718"/>
            <a:ext cx="2434670" cy="171944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2034" y="1907062"/>
            <a:ext cx="2880321" cy="2432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254" y="2004010"/>
            <a:ext cx="2880323" cy="2283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0943" y="2104649"/>
            <a:ext cx="2886090" cy="2088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7544" y="4770618"/>
            <a:ext cx="2571775" cy="17851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19870" y="4801013"/>
            <a:ext cx="2520281" cy="175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066130"/>
          </a:xfrm>
        </p:spPr>
        <p:txBody>
          <a:bodyPr>
            <a:normAutofit fontScale="90000"/>
          </a:bodyPr>
          <a:lstStyle/>
          <a:p>
            <a:r>
              <a:rPr lang="ro-RO" sz="2800" dirty="0" smtClean="0"/>
              <a:t>Am dobândit noi cunoștiințe!Am creat postere și benzi desenate pentru informarea colegilor din școală care nu studiază educație financiară .</a:t>
            </a:r>
            <a:endParaRPr lang="ro-RO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504" y="3933056"/>
            <a:ext cx="2880320" cy="259228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4986" y="3693317"/>
            <a:ext cx="2808312" cy="30419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31840" y="3810159"/>
            <a:ext cx="2592289" cy="28803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2998" y="1335980"/>
            <a:ext cx="2592288" cy="19442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8361" y="1412574"/>
            <a:ext cx="2348471" cy="20608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1976" y="1367817"/>
            <a:ext cx="2398918" cy="22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98941"/>
          </a:xfrm>
        </p:spPr>
        <p:txBody>
          <a:bodyPr>
            <a:normAutofit/>
          </a:bodyPr>
          <a:lstStyle/>
          <a:p>
            <a:r>
              <a:rPr lang="ro-RO" sz="2800" dirty="0" smtClean="0"/>
              <a:t>Posterele și benzile desenate care s-au afișat pe holul școlii !</a:t>
            </a:r>
            <a:endParaRPr lang="ro-RO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2208" y="3824736"/>
            <a:ext cx="3165883" cy="23744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5349" y="3772994"/>
            <a:ext cx="3168353" cy="2420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03639" y="980728"/>
            <a:ext cx="2976331" cy="2232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71415" y="1041580"/>
            <a:ext cx="2814059" cy="2110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67014" y="3700985"/>
            <a:ext cx="3419872" cy="2564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2969" y="1273579"/>
            <a:ext cx="2651787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dirty="0" smtClean="0"/>
              <a:t>Atelierul fanteziei....am construit bancomate,case de marcat și seifuri din materiale reciclabile !</a:t>
            </a:r>
            <a:endParaRPr lang="ro-RO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798" y="3986349"/>
            <a:ext cx="3019773" cy="23371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34147" y="3802731"/>
            <a:ext cx="2880320" cy="2564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68144" y="3645023"/>
            <a:ext cx="2931046" cy="3019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92388" y="1412776"/>
            <a:ext cx="2843808" cy="2132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3528" y="1365881"/>
            <a:ext cx="2577430" cy="2244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12160" y="1412775"/>
            <a:ext cx="2677810" cy="205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4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/>
          </a:bodyPr>
          <a:lstStyle/>
          <a:p>
            <a:r>
              <a:rPr lang="ro-RO" sz="2800" dirty="0" smtClean="0"/>
              <a:t>Vizită la bancă.</a:t>
            </a:r>
            <a:endParaRPr lang="ro-RO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9011" y="728010"/>
            <a:ext cx="3167583" cy="221381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956" y="1263340"/>
            <a:ext cx="2941487" cy="2088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3631" y="721728"/>
            <a:ext cx="3144347" cy="22072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3112" y="3935056"/>
            <a:ext cx="3100345" cy="2232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8572" y="4100904"/>
            <a:ext cx="2956329" cy="20856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796" y="4172215"/>
            <a:ext cx="2843808" cy="208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00502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382</TotalTime>
  <Words>195</Words>
  <Application>Microsoft Office PowerPoint</Application>
  <PresentationFormat>On-screen Show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Thatch</vt:lpstr>
      <vt:lpstr>PowerPoint Presentation</vt:lpstr>
      <vt:lpstr>PowerPoint Presentation</vt:lpstr>
      <vt:lpstr>Așa am inceput...eram clasa pregătitoare !Am făcut troc folosind jucăriile preferate.</vt:lpstr>
      <vt:lpstr>Un mijloc de economisire la îndemâna noastră. Pușculița !!! Le-am confecționat cu mare drag.</vt:lpstr>
      <vt:lpstr>Ne-am  închipuit că suntem bancheri,ne -am construit din piese LEGO   banca noastră,a copiilor !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Am dobândit noi cunoștiințe!Am creat postere și benzi desenate pentru informarea colegilor din școală care nu studiază educație financiară .</vt:lpstr>
      <vt:lpstr>Posterele și benzile desenate care s-au afișat pe holul școlii !</vt:lpstr>
      <vt:lpstr>Atelierul fanteziei....am construit bancomate,case de marcat și seifuri din materiale reciclabile !</vt:lpstr>
      <vt:lpstr>Vizită la bancă.</vt:lpstr>
      <vt:lpstr>Învățăm să citim,să înțelegem și să completăm un ordin de plată.</vt:lpstr>
      <vt:lpstr>Învățăm să construim un buget echilibrat.Plata facturilor.</vt:lpstr>
      <vt:lpstr>La cumpărături.Analizăm preț,calitate și cantitate.</vt:lpstr>
      <vt:lpstr>Kids-o afacere de succes ! Ne jucăm cu plăcere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31</cp:revision>
  <dcterms:created xsi:type="dcterms:W3CDTF">2019-04-15T02:15:30Z</dcterms:created>
  <dcterms:modified xsi:type="dcterms:W3CDTF">2019-04-15T15:58:01Z</dcterms:modified>
</cp:coreProperties>
</file>