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18" r:id="rId2"/>
    <p:sldId id="329" r:id="rId3"/>
    <p:sldId id="330" r:id="rId4"/>
    <p:sldId id="336" r:id="rId5"/>
    <p:sldId id="348" r:id="rId6"/>
    <p:sldId id="339" r:id="rId7"/>
    <p:sldId id="340" r:id="rId8"/>
    <p:sldId id="342" r:id="rId9"/>
    <p:sldId id="343" r:id="rId10"/>
    <p:sldId id="350" r:id="rId11"/>
    <p:sldId id="345" r:id="rId12"/>
    <p:sldId id="341" r:id="rId13"/>
    <p:sldId id="344" r:id="rId14"/>
    <p:sldId id="349" r:id="rId15"/>
    <p:sldId id="338" r:id="rId16"/>
  </p:sldIdLst>
  <p:sldSz cx="12188825" cy="6858000"/>
  <p:notesSz cx="6858000" cy="9144000"/>
  <p:custDataLst>
    <p:tags r:id="rId19"/>
  </p:custDataLst>
  <p:defaultTextStyle>
    <a:defPPr rtl="0"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orient="horz" pos="4030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1018">
          <p15:clr>
            <a:srgbClr val="A4A3A4"/>
          </p15:clr>
        </p15:guide>
        <p15:guide id="5" orient="horz" pos="3886">
          <p15:clr>
            <a:srgbClr val="A4A3A4"/>
          </p15:clr>
        </p15:guide>
        <p15:guide id="6" orient="horz" pos="2928">
          <p15:clr>
            <a:srgbClr val="A4A3A4"/>
          </p15:clr>
        </p15:guide>
        <p15:guide id="7" orient="horz" pos="3072">
          <p15:clr>
            <a:srgbClr val="A4A3A4"/>
          </p15:clr>
        </p15:guide>
        <p15:guide id="8" orient="horz" pos="407">
          <p15:clr>
            <a:srgbClr val="A4A3A4"/>
          </p15:clr>
        </p15:guide>
        <p15:guide id="9" pos="3839">
          <p15:clr>
            <a:srgbClr val="A4A3A4"/>
          </p15:clr>
        </p15:guide>
        <p15:guide id="10" pos="959">
          <p15:clr>
            <a:srgbClr val="A4A3A4"/>
          </p15:clr>
        </p15:guide>
        <p15:guide id="11" pos="7151">
          <p15:clr>
            <a:srgbClr val="A4A3A4"/>
          </p15:clr>
        </p15:guide>
        <p15:guide id="12" pos="671">
          <p15:clr>
            <a:srgbClr val="A4A3A4"/>
          </p15:clr>
        </p15:guide>
        <p15:guide id="13" pos="4991">
          <p15:clr>
            <a:srgbClr val="A4A3A4"/>
          </p15:clr>
        </p15:guide>
        <p15:guide id="14" pos="700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800080"/>
    <a:srgbClr val="CC3300"/>
    <a:srgbClr val="F0932C"/>
    <a:srgbClr val="008000"/>
    <a:srgbClr val="FF0066"/>
    <a:srgbClr val="828282"/>
    <a:srgbClr val="6E90FE"/>
    <a:srgbClr val="8086FC"/>
    <a:srgbClr val="6D6D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69CF1AB2-1976-4502-BF36-3FF5EA218861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36" autoAdjust="0"/>
    <p:restoredTop sz="94629" autoAdjust="0"/>
  </p:normalViewPr>
  <p:slideViewPr>
    <p:cSldViewPr showGuides="1">
      <p:cViewPr>
        <p:scale>
          <a:sx n="70" d="100"/>
          <a:sy n="70" d="100"/>
        </p:scale>
        <p:origin x="-876" y="-90"/>
      </p:cViewPr>
      <p:guideLst>
        <p:guide orient="horz" pos="2160"/>
        <p:guide orient="horz" pos="4030"/>
        <p:guide orient="horz" pos="1152"/>
        <p:guide orient="horz" pos="1018"/>
        <p:guide orient="horz" pos="3886"/>
        <p:guide orient="horz" pos="2928"/>
        <p:guide orient="horz" pos="3072"/>
        <p:guide orient="horz" pos="407"/>
        <p:guide pos="3839"/>
        <p:guide pos="959"/>
        <p:guide pos="7151"/>
        <p:guide pos="671"/>
        <p:guide pos="4991"/>
        <p:guide pos="700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72" d="100"/>
          <a:sy n="72" d="100"/>
        </p:scale>
        <p:origin x="414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ante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o-RO" dirty="0"/>
          </a:p>
        </p:txBody>
      </p:sp>
      <p:sp>
        <p:nvSpPr>
          <p:cNvPr id="3" name="Substituent dată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8AAED6F-54BC-479B-9596-9B6E22E57C28}" type="datetime1">
              <a:rPr lang="ro-RO" smtClean="0"/>
              <a:t>15.04.2019</a:t>
            </a:fld>
            <a:endParaRPr lang="ro-RO" dirty="0"/>
          </a:p>
        </p:txBody>
      </p:sp>
      <p:sp>
        <p:nvSpPr>
          <p:cNvPr id="4" name="Substituent subsol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o-RO" dirty="0"/>
          </a:p>
        </p:txBody>
      </p:sp>
      <p:sp>
        <p:nvSpPr>
          <p:cNvPr id="5" name="Substituent număr diapozitiv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F8ED99B-9732-49FC-9C16-B56FEB1B1092}" type="slidenum">
              <a:rPr lang="ro-RO" smtClean="0"/>
              <a:t>‹#›</a:t>
            </a:fld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131466261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ante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o-RO" noProof="0" dirty="0"/>
          </a:p>
        </p:txBody>
      </p:sp>
      <p:sp>
        <p:nvSpPr>
          <p:cNvPr id="3" name="Substituent dată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35084EF-9671-420D-B789-FBB2D6C8E228}" type="datetime1">
              <a:rPr lang="ro-RO" noProof="0" smtClean="0"/>
              <a:t>15.04.2019</a:t>
            </a:fld>
            <a:endParaRPr lang="ro-RO" noProof="0" dirty="0"/>
          </a:p>
        </p:txBody>
      </p:sp>
      <p:sp>
        <p:nvSpPr>
          <p:cNvPr id="4" name="Substituent imagine diapozitiv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o-RO" noProof="0" dirty="0"/>
          </a:p>
        </p:txBody>
      </p:sp>
      <p:sp>
        <p:nvSpPr>
          <p:cNvPr id="5" name="Substituent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o-RO" noProof="0" dirty="0" smtClean="0"/>
              <a:t>Faceți clic pentru a edita stilurile de text Coordonator</a:t>
            </a:r>
          </a:p>
          <a:p>
            <a:pPr lvl="1" rtl="0"/>
            <a:r>
              <a:rPr lang="ro-RO" noProof="0" dirty="0" smtClean="0"/>
              <a:t>Al doilea nivel</a:t>
            </a:r>
          </a:p>
          <a:p>
            <a:pPr lvl="2" rtl="0"/>
            <a:r>
              <a:rPr lang="ro-RO" noProof="0" dirty="0" smtClean="0"/>
              <a:t>Al treilea nivel</a:t>
            </a:r>
          </a:p>
          <a:p>
            <a:pPr lvl="3" rtl="0"/>
            <a:r>
              <a:rPr lang="ro-RO" noProof="0" dirty="0" smtClean="0"/>
              <a:t>Al patrulea nivel</a:t>
            </a:r>
          </a:p>
          <a:p>
            <a:pPr lvl="4" rtl="0"/>
            <a:r>
              <a:rPr lang="ro-RO" noProof="0" dirty="0" smtClean="0"/>
              <a:t>Al cincilea nivel</a:t>
            </a:r>
            <a:endParaRPr lang="ro-RO" noProof="0" dirty="0"/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o-RO" noProof="0" dirty="0"/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93199CD-3E1B-4AE6-990F-76F925F5EA9F}" type="slidenum">
              <a:rPr lang="ro-RO" noProof="0" smtClean="0"/>
              <a:t>‹#›</a:t>
            </a:fld>
            <a:endParaRPr lang="ro-RO" noProof="0" dirty="0"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ro-RO" smtClean="0"/>
              <a:t>1</a:t>
            </a:fld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6958491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ro-RO" smtClean="0"/>
              <a:t>10</a:t>
            </a:fld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20709912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ro-RO" smtClean="0"/>
              <a:t>11</a:t>
            </a:fld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1931450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ro-RO" smtClean="0"/>
              <a:t>12</a:t>
            </a:fld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1931450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ro-RO" smtClean="0"/>
              <a:t>13</a:t>
            </a:fld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1931450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ro-RO" smtClean="0"/>
              <a:t>14</a:t>
            </a:fld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26204122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ro-RO" smtClean="0"/>
              <a:t>15</a:t>
            </a:fld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1913355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ro-RO" smtClean="0"/>
              <a:t>2</a:t>
            </a:fld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2650829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ro-RO" smtClean="0"/>
              <a:t>3</a:t>
            </a:fld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3464559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ro-RO" smtClean="0"/>
              <a:t>4</a:t>
            </a:fld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193145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ro-RO" smtClean="0"/>
              <a:t>5</a:t>
            </a:fld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193145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ro-RO" smtClean="0"/>
              <a:t>6</a:t>
            </a:fld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193145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ro-RO" smtClean="0"/>
              <a:t>7</a:t>
            </a:fld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193145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ro-RO" smtClean="0"/>
              <a:t>8</a:t>
            </a:fld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1931450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ro-RO" smtClean="0"/>
              <a:t>9</a:t>
            </a:fld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193145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zitiv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ctrTitle"/>
          </p:nvPr>
        </p:nvSpPr>
        <p:spPr>
          <a:xfrm>
            <a:off x="1520824" y="1600200"/>
            <a:ext cx="5945188" cy="3048000"/>
          </a:xfrm>
        </p:spPr>
        <p:txBody>
          <a:bodyPr rtlCol="0" anchor="b">
            <a:normAutofit/>
          </a:bodyPr>
          <a:lstStyle>
            <a:lvl1pPr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pPr rtl="0"/>
            <a:r>
              <a:rPr lang="en-US" noProof="0" smtClean="0"/>
              <a:t>Click to edit Master title style</a:t>
            </a:r>
            <a:endParaRPr lang="ro-RO" noProof="0" dirty="0"/>
          </a:p>
        </p:txBody>
      </p:sp>
      <p:sp>
        <p:nvSpPr>
          <p:cNvPr id="3" name="Subtitlu 2"/>
          <p:cNvSpPr>
            <a:spLocks noGrp="1"/>
          </p:cNvSpPr>
          <p:nvPr>
            <p:ph type="subTitle" idx="1" hasCustomPrompt="1"/>
          </p:nvPr>
        </p:nvSpPr>
        <p:spPr>
          <a:xfrm>
            <a:off x="1520825" y="4898572"/>
            <a:ext cx="5945187" cy="1270453"/>
          </a:xfrm>
        </p:spPr>
        <p:txBody>
          <a:bodyPr rtlCol="0">
            <a:noAutofit/>
          </a:bodyPr>
          <a:lstStyle>
            <a:lvl1pPr marL="0" indent="0" algn="l">
              <a:spcBef>
                <a:spcPts val="0"/>
              </a:spcBef>
              <a:buNone/>
              <a:defRPr sz="2800" cap="none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o-RO" noProof="0" dirty="0" smtClean="0"/>
              <a:t>Editați stilul de subtitlu coordonator</a:t>
            </a:r>
            <a:endParaRPr lang="ro-RO" noProof="0" dirty="0"/>
          </a:p>
        </p:txBody>
      </p:sp>
      <p:cxnSp>
        <p:nvCxnSpPr>
          <p:cNvPr id="6" name="Conector drept 5"/>
          <p:cNvCxnSpPr/>
          <p:nvPr/>
        </p:nvCxnSpPr>
        <p:spPr>
          <a:xfrm>
            <a:off x="1658936" y="4782971"/>
            <a:ext cx="565467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up 4"/>
          <p:cNvGrpSpPr/>
          <p:nvPr userDrawn="1"/>
        </p:nvGrpSpPr>
        <p:grpSpPr>
          <a:xfrm>
            <a:off x="7923213" y="0"/>
            <a:ext cx="4265612" cy="6858000"/>
            <a:chOff x="7923213" y="0"/>
            <a:chExt cx="4265612" cy="6858000"/>
          </a:xfrm>
        </p:grpSpPr>
        <p:pic>
          <p:nvPicPr>
            <p:cNvPr id="4" name="Imagin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23213" y="0"/>
              <a:ext cx="4265612" cy="6858000"/>
            </a:xfrm>
            <a:prstGeom prst="rect">
              <a:avLst/>
            </a:prstGeom>
          </p:spPr>
        </p:pic>
        <p:sp>
          <p:nvSpPr>
            <p:cNvPr id="13" name="Dreptunghi 12"/>
            <p:cNvSpPr/>
            <p:nvPr/>
          </p:nvSpPr>
          <p:spPr>
            <a:xfrm>
              <a:off x="7923213" y="0"/>
              <a:ext cx="1065213" cy="6858000"/>
            </a:xfrm>
            <a:prstGeom prst="rect">
              <a:avLst/>
            </a:prstGeom>
            <a:gradFill flip="none" rotWithShape="1">
              <a:gsLst>
                <a:gs pos="75000">
                  <a:schemeClr val="tx2">
                    <a:alpha val="0"/>
                  </a:schemeClr>
                </a:gs>
                <a:gs pos="100000">
                  <a:schemeClr val="tx2">
                    <a:alpha val="2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o-RO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ext vertical și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en-US" noProof="0" smtClean="0"/>
              <a:t>Click to edit Master title style</a:t>
            </a:r>
            <a:endParaRPr lang="ro-RO" noProof="0" dirty="0"/>
          </a:p>
        </p:txBody>
      </p:sp>
      <p:sp>
        <p:nvSpPr>
          <p:cNvPr id="3" name="Substituent text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-US" noProof="0" smtClean="0"/>
              <a:t>Click to edit Master text styles</a:t>
            </a:r>
          </a:p>
          <a:p>
            <a:pPr lvl="1" rtl="0"/>
            <a:r>
              <a:rPr lang="en-US" noProof="0" smtClean="0"/>
              <a:t>Second level</a:t>
            </a:r>
          </a:p>
          <a:p>
            <a:pPr lvl="2" rtl="0"/>
            <a:r>
              <a:rPr lang="en-US" noProof="0" smtClean="0"/>
              <a:t>Third level</a:t>
            </a:r>
          </a:p>
          <a:p>
            <a:pPr lvl="3" rtl="0"/>
            <a:r>
              <a:rPr lang="en-US" noProof="0" smtClean="0"/>
              <a:t>Fourth level</a:t>
            </a:r>
          </a:p>
          <a:p>
            <a:pPr lvl="4" rtl="0"/>
            <a:r>
              <a:rPr lang="en-US" noProof="0" smtClean="0"/>
              <a:t>Fifth level</a:t>
            </a:r>
            <a:endParaRPr lang="ro-RO" noProof="0" dirty="0"/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o-RO" noProof="0" dirty="0" smtClean="0"/>
              <a:t>Adăugați un subsol</a:t>
            </a:r>
            <a:endParaRPr lang="ro-RO" noProof="0" dirty="0"/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2A2D984-9BC8-4271-B886-A4AF0E0CF7AE}" type="datetime1">
              <a:rPr lang="ro-RO" noProof="0" smtClean="0"/>
              <a:t>15.04.2019</a:t>
            </a:fld>
            <a:endParaRPr lang="ro-RO" noProof="0" dirty="0"/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ro-RO" noProof="0" smtClean="0"/>
              <a:t>‹#›</a:t>
            </a:fld>
            <a:endParaRPr lang="ro-RO" noProof="0" dirty="0"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lu vertical ș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vertical 1"/>
          <p:cNvSpPr>
            <a:spLocks noGrp="1"/>
          </p:cNvSpPr>
          <p:nvPr>
            <p:ph type="title" orient="vert"/>
          </p:nvPr>
        </p:nvSpPr>
        <p:spPr>
          <a:xfrm>
            <a:off x="9523412" y="646112"/>
            <a:ext cx="1828801" cy="5522913"/>
          </a:xfrm>
        </p:spPr>
        <p:txBody>
          <a:bodyPr vert="eaVert" rtlCol="0"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en-US" noProof="0" smtClean="0"/>
              <a:t>Click to edit Master title style</a:t>
            </a:r>
            <a:endParaRPr lang="ro-RO" noProof="0" dirty="0"/>
          </a:p>
        </p:txBody>
      </p:sp>
      <p:sp>
        <p:nvSpPr>
          <p:cNvPr id="3" name="Substituent text vertical 2"/>
          <p:cNvSpPr>
            <a:spLocks noGrp="1"/>
          </p:cNvSpPr>
          <p:nvPr>
            <p:ph type="body" orient="vert" idx="1"/>
          </p:nvPr>
        </p:nvSpPr>
        <p:spPr>
          <a:xfrm>
            <a:off x="1522412" y="646112"/>
            <a:ext cx="7620000" cy="5522913"/>
          </a:xfrm>
        </p:spPr>
        <p:txBody>
          <a:bodyPr vert="eaVert" rtlCol="0"/>
          <a:lstStyle/>
          <a:p>
            <a:pPr lvl="0" rtl="0"/>
            <a:r>
              <a:rPr lang="en-US" noProof="0" smtClean="0"/>
              <a:t>Click to edit Master text styles</a:t>
            </a:r>
          </a:p>
          <a:p>
            <a:pPr lvl="1" rtl="0"/>
            <a:r>
              <a:rPr lang="en-US" noProof="0" smtClean="0"/>
              <a:t>Second level</a:t>
            </a:r>
          </a:p>
          <a:p>
            <a:pPr lvl="2" rtl="0"/>
            <a:r>
              <a:rPr lang="en-US" noProof="0" smtClean="0"/>
              <a:t>Third level</a:t>
            </a:r>
          </a:p>
          <a:p>
            <a:pPr lvl="3" rtl="0"/>
            <a:r>
              <a:rPr lang="en-US" noProof="0" smtClean="0"/>
              <a:t>Fourth level</a:t>
            </a:r>
          </a:p>
          <a:p>
            <a:pPr lvl="4" rtl="0"/>
            <a:r>
              <a:rPr lang="en-US" noProof="0" smtClean="0"/>
              <a:t>Fifth level</a:t>
            </a:r>
            <a:endParaRPr lang="ro-RO" noProof="0" dirty="0"/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o-RO" noProof="0" dirty="0" smtClean="0"/>
              <a:t>Adăugați un subsol</a:t>
            </a:r>
            <a:endParaRPr lang="ro-RO" noProof="0" dirty="0"/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F53ACAD-F3D9-46BE-BD90-A8369BD1A5CE}" type="datetime1">
              <a:rPr lang="ro-RO" noProof="0" smtClean="0"/>
              <a:t>15.04.2019</a:t>
            </a:fld>
            <a:endParaRPr lang="ro-RO" noProof="0" dirty="0"/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ro-RO" noProof="0" smtClean="0"/>
              <a:t>‹#›</a:t>
            </a:fld>
            <a:endParaRPr lang="ro-RO" noProof="0" dirty="0"/>
          </a:p>
        </p:txBody>
      </p:sp>
      <p:cxnSp>
        <p:nvCxnSpPr>
          <p:cNvPr id="7" name="Conector drept 6"/>
          <p:cNvCxnSpPr/>
          <p:nvPr/>
        </p:nvCxnSpPr>
        <p:spPr>
          <a:xfrm>
            <a:off x="9371012" y="762000"/>
            <a:ext cx="0" cy="533400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en-US" noProof="0" smtClean="0"/>
              <a:t>Click to edit Master title style</a:t>
            </a:r>
            <a:endParaRPr lang="ro-RO" noProof="0" dirty="0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-US" noProof="0" smtClean="0"/>
              <a:t>Click to edit Master text styles</a:t>
            </a:r>
          </a:p>
          <a:p>
            <a:pPr lvl="1" rtl="0"/>
            <a:r>
              <a:rPr lang="en-US" noProof="0" smtClean="0"/>
              <a:t>Second level</a:t>
            </a:r>
          </a:p>
          <a:p>
            <a:pPr lvl="2" rtl="0"/>
            <a:r>
              <a:rPr lang="en-US" noProof="0" smtClean="0"/>
              <a:t>Third level</a:t>
            </a:r>
          </a:p>
          <a:p>
            <a:pPr lvl="3" rtl="0"/>
            <a:r>
              <a:rPr lang="en-US" noProof="0" smtClean="0"/>
              <a:t>Fourth level</a:t>
            </a:r>
          </a:p>
          <a:p>
            <a:pPr lvl="4" rtl="0"/>
            <a:r>
              <a:rPr lang="en-US" noProof="0" smtClean="0"/>
              <a:t>Fifth level</a:t>
            </a:r>
            <a:endParaRPr lang="ro-RO" noProof="0" dirty="0"/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o-RO" noProof="0" dirty="0" smtClean="0"/>
              <a:t>Adăugați un subsol</a:t>
            </a:r>
            <a:endParaRPr lang="ro-RO" noProof="0" dirty="0"/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F5DE64-12EE-44E4-96C7-588AEC4A67F2}" type="datetime1">
              <a:rPr lang="ro-RO" noProof="0" smtClean="0"/>
              <a:t>15.04.2019</a:t>
            </a:fld>
            <a:endParaRPr lang="ro-RO" noProof="0" dirty="0"/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ro-RO" noProof="0" smtClean="0"/>
              <a:t>‹#›</a:t>
            </a:fld>
            <a:endParaRPr lang="ro-RO" noProof="0" dirty="0"/>
          </a:p>
        </p:txBody>
      </p:sp>
      <p:cxnSp>
        <p:nvCxnSpPr>
          <p:cNvPr id="7" name="Conector drept 6"/>
          <p:cNvCxnSpPr/>
          <p:nvPr/>
        </p:nvCxnSpPr>
        <p:spPr>
          <a:xfrm>
            <a:off x="1658936" y="1709058"/>
            <a:ext cx="961707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ntet secți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1522410" y="2237096"/>
            <a:ext cx="8229601" cy="2411103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4800" b="0" cap="none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en-US" noProof="0" smtClean="0"/>
              <a:t>Click to edit Master title style</a:t>
            </a:r>
            <a:endParaRPr lang="ro-RO" noProof="0" dirty="0"/>
          </a:p>
        </p:txBody>
      </p:sp>
      <p:sp>
        <p:nvSpPr>
          <p:cNvPr id="3" name="Substituent text 2"/>
          <p:cNvSpPr>
            <a:spLocks noGrp="1"/>
          </p:cNvSpPr>
          <p:nvPr>
            <p:ph type="body" idx="1"/>
          </p:nvPr>
        </p:nvSpPr>
        <p:spPr>
          <a:xfrm>
            <a:off x="1522412" y="4876800"/>
            <a:ext cx="8229601" cy="1292225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800" cap="none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 noProof="0" smtClean="0"/>
              <a:t>Click to edit Master text styles</a:t>
            </a:r>
          </a:p>
        </p:txBody>
      </p:sp>
      <p:grpSp>
        <p:nvGrpSpPr>
          <p:cNvPr id="7" name="Grup 6"/>
          <p:cNvGrpSpPr/>
          <p:nvPr userDrawn="1"/>
        </p:nvGrpSpPr>
        <p:grpSpPr>
          <a:xfrm>
            <a:off x="11123611" y="0"/>
            <a:ext cx="1065214" cy="6868886"/>
            <a:chOff x="11123611" y="0"/>
            <a:chExt cx="1065214" cy="6868886"/>
          </a:xfrm>
        </p:grpSpPr>
        <p:pic>
          <p:nvPicPr>
            <p:cNvPr id="10" name="Imagine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123611" y="0"/>
              <a:ext cx="1065213" cy="6858000"/>
            </a:xfrm>
            <a:prstGeom prst="rect">
              <a:avLst/>
            </a:prstGeom>
          </p:spPr>
        </p:pic>
        <p:sp>
          <p:nvSpPr>
            <p:cNvPr id="12" name="Dreptunghi 11"/>
            <p:cNvSpPr/>
            <p:nvPr/>
          </p:nvSpPr>
          <p:spPr>
            <a:xfrm>
              <a:off x="11123612" y="10886"/>
              <a:ext cx="1065213" cy="6858000"/>
            </a:xfrm>
            <a:prstGeom prst="rect">
              <a:avLst/>
            </a:prstGeom>
            <a:gradFill flip="none" rotWithShape="1">
              <a:gsLst>
                <a:gs pos="75000">
                  <a:schemeClr val="tx2">
                    <a:alpha val="0"/>
                  </a:schemeClr>
                </a:gs>
                <a:gs pos="100000">
                  <a:schemeClr val="tx2">
                    <a:alpha val="2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o-RO" noProof="0" dirty="0"/>
            </a:p>
          </p:txBody>
        </p:sp>
      </p:grp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o-RO" noProof="0" dirty="0" smtClean="0"/>
              <a:t>Adăugați un subsol</a:t>
            </a:r>
            <a:endParaRPr lang="ro-RO" noProof="0" dirty="0"/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574295-7861-4509-AD75-6C6EC999F0C4}" type="datetime1">
              <a:rPr lang="ro-RO" noProof="0" smtClean="0"/>
              <a:t>15.04.2019</a:t>
            </a:fld>
            <a:endParaRPr lang="ro-RO" noProof="0" dirty="0"/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ro-RO" noProof="0" smtClean="0"/>
              <a:t>‹#›</a:t>
            </a:fld>
            <a:endParaRPr lang="ro-RO" noProof="0" dirty="0"/>
          </a:p>
        </p:txBody>
      </p:sp>
      <p:cxnSp>
        <p:nvCxnSpPr>
          <p:cNvPr id="9" name="Conector drept 8"/>
          <p:cNvCxnSpPr/>
          <p:nvPr/>
        </p:nvCxnSpPr>
        <p:spPr>
          <a:xfrm>
            <a:off x="1658936" y="4782971"/>
            <a:ext cx="801687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ă tipuri de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829798" cy="1219200"/>
          </a:xfrm>
        </p:spPr>
        <p:txBody>
          <a:bodyPr rtlCol="0"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en-US" noProof="0" smtClean="0"/>
              <a:t>Click to edit Master title style</a:t>
            </a:r>
            <a:endParaRPr lang="ro-RO" noProof="0" dirty="0"/>
          </a:p>
        </p:txBody>
      </p:sp>
      <p:sp>
        <p:nvSpPr>
          <p:cNvPr id="3" name="Substituent conținut 2"/>
          <p:cNvSpPr>
            <a:spLocks noGrp="1"/>
          </p:cNvSpPr>
          <p:nvPr>
            <p:ph sz="half" idx="1"/>
          </p:nvPr>
        </p:nvSpPr>
        <p:spPr>
          <a:xfrm>
            <a:off x="1488168" y="1984248"/>
            <a:ext cx="4800600" cy="4187952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n-US" noProof="0" smtClean="0"/>
              <a:t>Click to edit Master text styles</a:t>
            </a:r>
          </a:p>
          <a:p>
            <a:pPr lvl="1" rtl="0"/>
            <a:r>
              <a:rPr lang="en-US" noProof="0" smtClean="0"/>
              <a:t>Second level</a:t>
            </a:r>
          </a:p>
          <a:p>
            <a:pPr lvl="2" rtl="0"/>
            <a:r>
              <a:rPr lang="en-US" noProof="0" smtClean="0"/>
              <a:t>Third level</a:t>
            </a:r>
          </a:p>
          <a:p>
            <a:pPr lvl="3" rtl="0"/>
            <a:r>
              <a:rPr lang="en-US" noProof="0" smtClean="0"/>
              <a:t>Fourth level</a:t>
            </a:r>
          </a:p>
          <a:p>
            <a:pPr lvl="4" rtl="0"/>
            <a:r>
              <a:rPr lang="en-US" noProof="0" smtClean="0"/>
              <a:t>Fifth level</a:t>
            </a:r>
            <a:endParaRPr lang="ro-RO" noProof="0" dirty="0"/>
          </a:p>
        </p:txBody>
      </p:sp>
      <p:sp>
        <p:nvSpPr>
          <p:cNvPr id="4" name="Substituent conținut 3"/>
          <p:cNvSpPr>
            <a:spLocks noGrp="1"/>
          </p:cNvSpPr>
          <p:nvPr>
            <p:ph sz="half" idx="2"/>
          </p:nvPr>
        </p:nvSpPr>
        <p:spPr>
          <a:xfrm>
            <a:off x="6551612" y="1984248"/>
            <a:ext cx="4800601" cy="4187952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n-US" noProof="0" smtClean="0"/>
              <a:t>Click to edit Master text styles</a:t>
            </a:r>
          </a:p>
          <a:p>
            <a:pPr lvl="1" rtl="0"/>
            <a:r>
              <a:rPr lang="en-US" noProof="0" smtClean="0"/>
              <a:t>Second level</a:t>
            </a:r>
          </a:p>
          <a:p>
            <a:pPr lvl="2" rtl="0"/>
            <a:r>
              <a:rPr lang="en-US" noProof="0" smtClean="0"/>
              <a:t>Third level</a:t>
            </a:r>
          </a:p>
          <a:p>
            <a:pPr lvl="3" rtl="0"/>
            <a:r>
              <a:rPr lang="en-US" noProof="0" smtClean="0"/>
              <a:t>Fourth level</a:t>
            </a:r>
          </a:p>
          <a:p>
            <a:pPr lvl="4" rtl="0"/>
            <a:r>
              <a:rPr lang="en-US" noProof="0" smtClean="0"/>
              <a:t>Fifth level</a:t>
            </a:r>
            <a:endParaRPr lang="ro-RO" noProof="0" dirty="0"/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o-RO" noProof="0" dirty="0" smtClean="0"/>
              <a:t>Adăugați un subsol</a:t>
            </a:r>
            <a:endParaRPr lang="ro-RO" noProof="0" dirty="0"/>
          </a:p>
        </p:txBody>
      </p:sp>
      <p:sp>
        <p:nvSpPr>
          <p:cNvPr id="5" name="Substituent dată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2AC4E11-C0B3-4332-96CF-A65F365C73E5}" type="datetime1">
              <a:rPr lang="ro-RO" noProof="0" smtClean="0"/>
              <a:t>15.04.2019</a:t>
            </a:fld>
            <a:endParaRPr lang="ro-RO" noProof="0" dirty="0"/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ro-RO" noProof="0" smtClean="0"/>
              <a:t>‹#›</a:t>
            </a:fld>
            <a:endParaRPr lang="ro-RO" noProof="0" dirty="0"/>
          </a:p>
        </p:txBody>
      </p:sp>
      <p:cxnSp>
        <p:nvCxnSpPr>
          <p:cNvPr id="8" name="Conector drept 7"/>
          <p:cNvCxnSpPr/>
          <p:nvPr/>
        </p:nvCxnSpPr>
        <p:spPr>
          <a:xfrm>
            <a:off x="1658936" y="1709058"/>
            <a:ext cx="961707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ț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829798" cy="1219200"/>
          </a:xfrm>
        </p:spPr>
        <p:txBody>
          <a:bodyPr rtlCol="0"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en-US" noProof="0" smtClean="0"/>
              <a:t>Click to edit Master title style</a:t>
            </a:r>
            <a:endParaRPr lang="ro-RO" noProof="0" dirty="0"/>
          </a:p>
        </p:txBody>
      </p:sp>
      <p:sp>
        <p:nvSpPr>
          <p:cNvPr id="3" name="Substituent text 2"/>
          <p:cNvSpPr>
            <a:spLocks noGrp="1"/>
          </p:cNvSpPr>
          <p:nvPr>
            <p:ph type="body" idx="1"/>
          </p:nvPr>
        </p:nvSpPr>
        <p:spPr>
          <a:xfrm>
            <a:off x="1522413" y="1828800"/>
            <a:ext cx="4800600" cy="838200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 smtClean="0"/>
              <a:t>Click to edit Master text styles</a:t>
            </a:r>
          </a:p>
        </p:txBody>
      </p:sp>
      <p:sp>
        <p:nvSpPr>
          <p:cNvPr id="4" name="Substituent conținut 3"/>
          <p:cNvSpPr>
            <a:spLocks noGrp="1"/>
          </p:cNvSpPr>
          <p:nvPr>
            <p:ph sz="half" idx="2"/>
          </p:nvPr>
        </p:nvSpPr>
        <p:spPr>
          <a:xfrm>
            <a:off x="1522413" y="2743200"/>
            <a:ext cx="4800600" cy="3425825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n-US" noProof="0" smtClean="0"/>
              <a:t>Click to edit Master text styles</a:t>
            </a:r>
          </a:p>
          <a:p>
            <a:pPr lvl="1" rtl="0"/>
            <a:r>
              <a:rPr lang="en-US" noProof="0" smtClean="0"/>
              <a:t>Second level</a:t>
            </a:r>
          </a:p>
          <a:p>
            <a:pPr lvl="2" rtl="0"/>
            <a:r>
              <a:rPr lang="en-US" noProof="0" smtClean="0"/>
              <a:t>Third level</a:t>
            </a:r>
          </a:p>
          <a:p>
            <a:pPr lvl="3" rtl="0"/>
            <a:r>
              <a:rPr lang="en-US" noProof="0" smtClean="0"/>
              <a:t>Fourth level</a:t>
            </a:r>
          </a:p>
          <a:p>
            <a:pPr lvl="4" rtl="0"/>
            <a:r>
              <a:rPr lang="en-US" noProof="0" smtClean="0"/>
              <a:t>Fifth level</a:t>
            </a:r>
            <a:endParaRPr lang="ro-RO" noProof="0" dirty="0"/>
          </a:p>
        </p:txBody>
      </p:sp>
      <p:sp>
        <p:nvSpPr>
          <p:cNvPr id="5" name="Substituent text 4"/>
          <p:cNvSpPr>
            <a:spLocks noGrp="1"/>
          </p:cNvSpPr>
          <p:nvPr>
            <p:ph type="body" sz="quarter" idx="3"/>
          </p:nvPr>
        </p:nvSpPr>
        <p:spPr>
          <a:xfrm>
            <a:off x="6551613" y="1828800"/>
            <a:ext cx="4800600" cy="838200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 smtClean="0"/>
              <a:t>Click to edit Master text styles</a:t>
            </a:r>
          </a:p>
        </p:txBody>
      </p:sp>
      <p:sp>
        <p:nvSpPr>
          <p:cNvPr id="6" name="Substituent conținut 5"/>
          <p:cNvSpPr>
            <a:spLocks noGrp="1"/>
          </p:cNvSpPr>
          <p:nvPr>
            <p:ph sz="quarter" idx="4"/>
          </p:nvPr>
        </p:nvSpPr>
        <p:spPr>
          <a:xfrm>
            <a:off x="6551613" y="2743200"/>
            <a:ext cx="4800600" cy="3425825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n-US" noProof="0" smtClean="0"/>
              <a:t>Click to edit Master text styles</a:t>
            </a:r>
          </a:p>
          <a:p>
            <a:pPr lvl="1" rtl="0"/>
            <a:r>
              <a:rPr lang="en-US" noProof="0" smtClean="0"/>
              <a:t>Second level</a:t>
            </a:r>
          </a:p>
          <a:p>
            <a:pPr lvl="2" rtl="0"/>
            <a:r>
              <a:rPr lang="en-US" noProof="0" smtClean="0"/>
              <a:t>Third level</a:t>
            </a:r>
          </a:p>
          <a:p>
            <a:pPr lvl="3" rtl="0"/>
            <a:r>
              <a:rPr lang="en-US" noProof="0" smtClean="0"/>
              <a:t>Fourth level</a:t>
            </a:r>
          </a:p>
          <a:p>
            <a:pPr lvl="4" rtl="0"/>
            <a:r>
              <a:rPr lang="en-US" noProof="0" smtClean="0"/>
              <a:t>Fifth level</a:t>
            </a:r>
            <a:endParaRPr lang="ro-RO" noProof="0" dirty="0"/>
          </a:p>
        </p:txBody>
      </p:sp>
      <p:sp>
        <p:nvSpPr>
          <p:cNvPr id="8" name="Substituent subsol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o-RO" noProof="0" dirty="0" smtClean="0"/>
              <a:t>Adăugați un subsol</a:t>
            </a:r>
            <a:endParaRPr lang="ro-RO" noProof="0" dirty="0"/>
          </a:p>
        </p:txBody>
      </p:sp>
      <p:sp>
        <p:nvSpPr>
          <p:cNvPr id="7" name="Substituent dată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F21B1A-7FC1-4CA7-BB62-13E2863915B5}" type="datetime1">
              <a:rPr lang="ro-RO" noProof="0" smtClean="0"/>
              <a:t>15.04.2019</a:t>
            </a:fld>
            <a:endParaRPr lang="ro-RO" noProof="0" dirty="0"/>
          </a:p>
        </p:txBody>
      </p:sp>
      <p:sp>
        <p:nvSpPr>
          <p:cNvPr id="9" name="Substituent număr diapozitiv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ro-RO" noProof="0" smtClean="0"/>
              <a:t>‹#›</a:t>
            </a:fld>
            <a:endParaRPr lang="ro-RO" noProof="0" dirty="0"/>
          </a:p>
        </p:txBody>
      </p:sp>
      <p:cxnSp>
        <p:nvCxnSpPr>
          <p:cNvPr id="10" name="Conector drept 9"/>
          <p:cNvCxnSpPr/>
          <p:nvPr/>
        </p:nvCxnSpPr>
        <p:spPr>
          <a:xfrm>
            <a:off x="1658936" y="1709058"/>
            <a:ext cx="961707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oar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en-US" noProof="0" smtClean="0"/>
              <a:t>Click to edit Master title style</a:t>
            </a:r>
            <a:endParaRPr lang="ro-RO" noProof="0" dirty="0"/>
          </a:p>
        </p:txBody>
      </p:sp>
      <p:sp>
        <p:nvSpPr>
          <p:cNvPr id="4" name="Substituent subsol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o-RO" noProof="0" dirty="0" smtClean="0"/>
              <a:t>Adăugați un subsol</a:t>
            </a:r>
            <a:endParaRPr lang="ro-RO" noProof="0" dirty="0"/>
          </a:p>
        </p:txBody>
      </p:sp>
      <p:sp>
        <p:nvSpPr>
          <p:cNvPr id="3" name="Substituent dată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6245793-D1CB-4083-B0BC-C24A4EBD7623}" type="datetime1">
              <a:rPr lang="ro-RO" noProof="0" smtClean="0"/>
              <a:t>15.04.2019</a:t>
            </a:fld>
            <a:endParaRPr lang="ro-RO" noProof="0" dirty="0"/>
          </a:p>
        </p:txBody>
      </p:sp>
      <p:sp>
        <p:nvSpPr>
          <p:cNvPr id="5" name="Substituent număr diapozitiv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ro-RO" noProof="0" smtClean="0"/>
              <a:t>‹#›</a:t>
            </a:fld>
            <a:endParaRPr lang="ro-RO" noProof="0" dirty="0"/>
          </a:p>
        </p:txBody>
      </p:sp>
      <p:cxnSp>
        <p:nvCxnSpPr>
          <p:cNvPr id="6" name="Conector drept 5"/>
          <p:cNvCxnSpPr/>
          <p:nvPr/>
        </p:nvCxnSpPr>
        <p:spPr>
          <a:xfrm>
            <a:off x="1658936" y="1709058"/>
            <a:ext cx="961707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ecomple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stituent subsol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o-RO" noProof="0" dirty="0" smtClean="0"/>
              <a:t>Adăugați un subsol</a:t>
            </a:r>
            <a:endParaRPr lang="ro-RO" noProof="0" dirty="0"/>
          </a:p>
        </p:txBody>
      </p:sp>
      <p:sp>
        <p:nvSpPr>
          <p:cNvPr id="2" name="Substituent dată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88E3F93-170C-4A13-B1AF-A43A21FB57D2}" type="datetime1">
              <a:rPr lang="ro-RO" noProof="0" smtClean="0"/>
              <a:t>15.04.2019</a:t>
            </a:fld>
            <a:endParaRPr lang="ro-RO" noProof="0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ro-RO" noProof="0" smtClean="0"/>
              <a:t>‹#›</a:t>
            </a:fld>
            <a:endParaRPr lang="ro-RO" noProof="0" dirty="0"/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ținu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1522413" y="685800"/>
            <a:ext cx="4114800" cy="1925637"/>
          </a:xfrm>
        </p:spPr>
        <p:txBody>
          <a:bodyPr rtlCol="0" anchor="b">
            <a:noAutofit/>
          </a:bodyPr>
          <a:lstStyle>
            <a:lvl1pPr algn="l">
              <a:lnSpc>
                <a:spcPct val="80000"/>
              </a:lnSpc>
              <a:defRPr sz="4000" b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en-US" noProof="0" smtClean="0"/>
              <a:t>Click to edit Master title style</a:t>
            </a:r>
            <a:endParaRPr lang="ro-RO" noProof="0" dirty="0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>
          <a:xfrm>
            <a:off x="6094414" y="685800"/>
            <a:ext cx="5257799" cy="5486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n-US" noProof="0" smtClean="0"/>
              <a:t>Click to edit Master text styles</a:t>
            </a:r>
          </a:p>
          <a:p>
            <a:pPr lvl="1" rtl="0"/>
            <a:r>
              <a:rPr lang="en-US" noProof="0" smtClean="0"/>
              <a:t>Second level</a:t>
            </a:r>
          </a:p>
          <a:p>
            <a:pPr lvl="2" rtl="0"/>
            <a:r>
              <a:rPr lang="en-US" noProof="0" smtClean="0"/>
              <a:t>Third level</a:t>
            </a:r>
          </a:p>
          <a:p>
            <a:pPr lvl="3" rtl="0"/>
            <a:r>
              <a:rPr lang="en-US" noProof="0" smtClean="0"/>
              <a:t>Fourth level</a:t>
            </a:r>
          </a:p>
          <a:p>
            <a:pPr lvl="4" rtl="0"/>
            <a:r>
              <a:rPr lang="en-US" noProof="0" smtClean="0"/>
              <a:t>Fifth level</a:t>
            </a:r>
            <a:endParaRPr lang="ro-RO" noProof="0" dirty="0"/>
          </a:p>
        </p:txBody>
      </p:sp>
      <p:sp>
        <p:nvSpPr>
          <p:cNvPr id="4" name="Substituent text 3"/>
          <p:cNvSpPr>
            <a:spLocks noGrp="1"/>
          </p:cNvSpPr>
          <p:nvPr>
            <p:ph type="body" sz="half" idx="2"/>
          </p:nvPr>
        </p:nvSpPr>
        <p:spPr>
          <a:xfrm>
            <a:off x="1522413" y="2895599"/>
            <a:ext cx="4114800" cy="1752601"/>
          </a:xfrm>
        </p:spPr>
        <p:txBody>
          <a:bodyPr rtlCol="0">
            <a:normAutofit/>
          </a:bodyPr>
          <a:lstStyle>
            <a:lvl1pPr marL="0" indent="0">
              <a:lnSpc>
                <a:spcPct val="90000"/>
              </a:lnSpc>
              <a:spcBef>
                <a:spcPts val="18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US" noProof="0" smtClean="0"/>
              <a:t>Click to edit Master text styles</a:t>
            </a:r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o-RO" noProof="0" dirty="0" smtClean="0"/>
              <a:t>Adăugați un subsol</a:t>
            </a:r>
            <a:endParaRPr lang="ro-RO" noProof="0" dirty="0"/>
          </a:p>
        </p:txBody>
      </p:sp>
      <p:sp>
        <p:nvSpPr>
          <p:cNvPr id="5" name="Substituent dată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688E91B-638F-4A5D-9384-5D8356743C81}" type="datetime1">
              <a:rPr lang="ro-RO" noProof="0" smtClean="0"/>
              <a:t>15.04.2019</a:t>
            </a:fld>
            <a:endParaRPr lang="ro-RO" noProof="0" dirty="0"/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ro-RO" noProof="0" smtClean="0"/>
              <a:t>‹#›</a:t>
            </a:fld>
            <a:endParaRPr lang="ro-RO" noProof="0" dirty="0"/>
          </a:p>
        </p:txBody>
      </p:sp>
      <p:cxnSp>
        <p:nvCxnSpPr>
          <p:cNvPr id="8" name="Conector drept 7"/>
          <p:cNvCxnSpPr/>
          <p:nvPr/>
        </p:nvCxnSpPr>
        <p:spPr>
          <a:xfrm>
            <a:off x="1658936" y="2743200"/>
            <a:ext cx="390207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ine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1522413" y="685800"/>
            <a:ext cx="4114800" cy="1925638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4000" b="0" i="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en-US" noProof="0" smtClean="0"/>
              <a:t>Click to edit Master title style</a:t>
            </a:r>
            <a:endParaRPr lang="ro-RO" noProof="0" dirty="0"/>
          </a:p>
        </p:txBody>
      </p:sp>
      <p:sp>
        <p:nvSpPr>
          <p:cNvPr id="3" name="Substituent imagine 2" descr="Un substituent gol pentru a adăuga o imagine. Faceți clic pe substituent și selectați imaginea pe care doriți s-o adăugați"/>
          <p:cNvSpPr>
            <a:spLocks noGrp="1"/>
          </p:cNvSpPr>
          <p:nvPr>
            <p:ph type="pic" idx="1"/>
          </p:nvPr>
        </p:nvSpPr>
        <p:spPr>
          <a:xfrm>
            <a:off x="6025925" y="-50118"/>
            <a:ext cx="6172198" cy="6857999"/>
          </a:xfrm>
          <a:solidFill>
            <a:schemeClr val="bg2"/>
          </a:solidFill>
          <a:effectLst>
            <a:outerShdw blurRad="152400" dist="50800" dir="10800000" algn="r" rotWithShape="0">
              <a:prstClr val="black">
                <a:alpha val="25000"/>
              </a:prst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n-US" noProof="0" smtClean="0"/>
              <a:t>Click icon to add picture</a:t>
            </a:r>
            <a:endParaRPr lang="ro-RO" noProof="0" dirty="0"/>
          </a:p>
        </p:txBody>
      </p:sp>
      <p:sp>
        <p:nvSpPr>
          <p:cNvPr id="4" name="Substituent text 3"/>
          <p:cNvSpPr>
            <a:spLocks noGrp="1"/>
          </p:cNvSpPr>
          <p:nvPr>
            <p:ph type="body" sz="half" idx="2"/>
          </p:nvPr>
        </p:nvSpPr>
        <p:spPr>
          <a:xfrm>
            <a:off x="1522413" y="2895599"/>
            <a:ext cx="4114800" cy="1752601"/>
          </a:xfrm>
        </p:spPr>
        <p:txBody>
          <a:bodyPr rtlCol="0">
            <a:norm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US" noProof="0" smtClean="0"/>
              <a:t>Click to edit Master text styles</a:t>
            </a:r>
          </a:p>
        </p:txBody>
      </p:sp>
      <p:cxnSp>
        <p:nvCxnSpPr>
          <p:cNvPr id="10" name="Conector drept 9"/>
          <p:cNvCxnSpPr/>
          <p:nvPr/>
        </p:nvCxnSpPr>
        <p:spPr>
          <a:xfrm>
            <a:off x="1658936" y="2743200"/>
            <a:ext cx="390207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titlu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829799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o-RO" noProof="0" dirty="0" smtClean="0"/>
              <a:t>Faceți clic pentru a edita stilul de titlu Coordonator</a:t>
            </a:r>
            <a:endParaRPr lang="ro-RO" noProof="0" dirty="0"/>
          </a:p>
        </p:txBody>
      </p:sp>
      <p:sp>
        <p:nvSpPr>
          <p:cNvPr id="3" name="Substituent text 2"/>
          <p:cNvSpPr>
            <a:spLocks noGrp="1"/>
          </p:cNvSpPr>
          <p:nvPr>
            <p:ph type="body" idx="1"/>
          </p:nvPr>
        </p:nvSpPr>
        <p:spPr>
          <a:xfrm>
            <a:off x="1522413" y="1981200"/>
            <a:ext cx="9829799" cy="4187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o-RO" noProof="0" dirty="0" smtClean="0"/>
              <a:t>Editați stilurile de text coordonator</a:t>
            </a:r>
          </a:p>
          <a:p>
            <a:pPr lvl="1" rtl="0"/>
            <a:r>
              <a:rPr lang="ro-RO" noProof="0" dirty="0" smtClean="0"/>
              <a:t>Al doilea nivel</a:t>
            </a:r>
          </a:p>
          <a:p>
            <a:pPr lvl="2" rtl="0"/>
            <a:r>
              <a:rPr lang="ro-RO" noProof="0" dirty="0" smtClean="0"/>
              <a:t>Al treilea nivel</a:t>
            </a:r>
          </a:p>
          <a:p>
            <a:pPr lvl="3" rtl="0"/>
            <a:r>
              <a:rPr lang="ro-RO" noProof="0" dirty="0" smtClean="0"/>
              <a:t>Al patrulea nivel</a:t>
            </a:r>
          </a:p>
          <a:p>
            <a:pPr lvl="4" rtl="0"/>
            <a:r>
              <a:rPr lang="ro-RO" noProof="0" dirty="0" smtClean="0"/>
              <a:t>Al cincilea nivel</a:t>
            </a:r>
            <a:endParaRPr lang="ro-RO" noProof="0" dirty="0"/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3"/>
          </p:nvPr>
        </p:nvSpPr>
        <p:spPr>
          <a:xfrm>
            <a:off x="1522413" y="6400800"/>
            <a:ext cx="5954834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ro-RO" noProof="0" dirty="0" smtClean="0"/>
              <a:t>Adăugați un subsol</a:t>
            </a:r>
            <a:endParaRPr lang="ro-RO" noProof="0" dirty="0"/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2"/>
          </p:nvPr>
        </p:nvSpPr>
        <p:spPr>
          <a:xfrm>
            <a:off x="8228011" y="6400800"/>
            <a:ext cx="154865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393517AE-27DC-4312-AFFB-5575DBD0DB2C}" type="datetime1">
              <a:rPr lang="ro-RO" noProof="0" smtClean="0"/>
              <a:t>15.04.2019</a:t>
            </a:fld>
            <a:endParaRPr lang="ro-RO" noProof="0" dirty="0"/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4"/>
          </p:nvPr>
        </p:nvSpPr>
        <p:spPr>
          <a:xfrm>
            <a:off x="10285411" y="6400800"/>
            <a:ext cx="1066802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2A013F82-EE5E-44EE-A61D-E31C6657F26F}" type="slidenum">
              <a:rPr lang="ro-RO" noProof="0" smtClean="0"/>
              <a:pPr rtl="0"/>
              <a:t>‹#›</a:t>
            </a:fld>
            <a:endParaRPr lang="ro-RO" noProof="0" dirty="0"/>
          </a:p>
        </p:txBody>
      </p:sp>
      <p:pic>
        <p:nvPicPr>
          <p:cNvPr id="9" name="Imagine 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065213" cy="6858000"/>
          </a:xfrm>
          <a:prstGeom prst="rect">
            <a:avLst/>
          </a:prstGeom>
        </p:spPr>
      </p:pic>
      <p:sp>
        <p:nvSpPr>
          <p:cNvPr id="10" name="Dreptunghi 9"/>
          <p:cNvSpPr/>
          <p:nvPr/>
        </p:nvSpPr>
        <p:spPr>
          <a:xfrm>
            <a:off x="1" y="0"/>
            <a:ext cx="1065213" cy="6858000"/>
          </a:xfrm>
          <a:prstGeom prst="rect">
            <a:avLst/>
          </a:prstGeom>
          <a:gradFill flip="none" rotWithShape="1">
            <a:gsLst>
              <a:gs pos="75000">
                <a:schemeClr val="tx2">
                  <a:alpha val="0"/>
                </a:schemeClr>
              </a:gs>
              <a:gs pos="100000">
                <a:schemeClr val="tx2">
                  <a:alpha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o-RO" noProof="0" dirty="0"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over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1175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0425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3463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microsoft.com/office/2007/relationships/hdphoto" Target="../media/hdphoto3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4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microsoft.com/office/2007/relationships/hdphoto" Target="../media/hdphoto5.wdp"/><Relationship Id="rId10" Type="http://schemas.openxmlformats.org/officeDocument/2006/relationships/image" Target="../media/image40.jpeg"/><Relationship Id="rId4" Type="http://schemas.openxmlformats.org/officeDocument/2006/relationships/image" Target="../media/image35.png"/><Relationship Id="rId9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hyperlink" Target="http://s9.ro/m6a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s9.ro/m69" TargetMode="Externa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ro-RO" sz="5400" b="1" dirty="0" smtClean="0">
                <a:solidFill>
                  <a:srgbClr val="CC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Mici antreprenori de succes</a:t>
            </a:r>
            <a:endParaRPr lang="ro-RO" sz="5400" b="1" dirty="0">
              <a:solidFill>
                <a:srgbClr val="CC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u 2"/>
          <p:cNvSpPr>
            <a:spLocks noGrp="1"/>
          </p:cNvSpPr>
          <p:nvPr>
            <p:ph type="subTitle" idx="1"/>
          </p:nvPr>
        </p:nvSpPr>
        <p:spPr>
          <a:xfrm>
            <a:off x="1954604" y="5373216"/>
            <a:ext cx="5945187" cy="1270453"/>
          </a:xfrm>
        </p:spPr>
        <p:txBody>
          <a:bodyPr rtlCol="0"/>
          <a:lstStyle/>
          <a:p>
            <a:pPr algn="r" rtl="0"/>
            <a:r>
              <a:rPr lang="ro-RO" sz="2000" b="1" dirty="0" smtClean="0">
                <a:solidFill>
                  <a:srgbClr val="0070C0"/>
                </a:solidFill>
              </a:rPr>
              <a:t>Teodora Neagu, Alexandra Antofie, Eduard Radu</a:t>
            </a:r>
          </a:p>
          <a:p>
            <a:pPr algn="r" rtl="0"/>
            <a:r>
              <a:rPr lang="ro-RO" sz="1800" dirty="0" smtClean="0">
                <a:solidFill>
                  <a:schemeClr val="tx1"/>
                </a:solidFill>
              </a:rPr>
              <a:t>4B, Colegiul Național </a:t>
            </a:r>
            <a:r>
              <a:rPr lang="ro-RO" sz="1800" i="1" dirty="0" smtClean="0">
                <a:solidFill>
                  <a:schemeClr val="tx1"/>
                </a:solidFill>
              </a:rPr>
              <a:t>Constantin Cantacuzio </a:t>
            </a:r>
            <a:r>
              <a:rPr lang="ro-RO" sz="1800" dirty="0" smtClean="0">
                <a:solidFill>
                  <a:schemeClr val="tx1"/>
                </a:solidFill>
              </a:rPr>
              <a:t>Târgoviște</a:t>
            </a:r>
          </a:p>
          <a:p>
            <a:pPr algn="r" rtl="0"/>
            <a:r>
              <a:rPr lang="ro-RO" sz="1800" dirty="0" smtClean="0">
                <a:solidFill>
                  <a:schemeClr val="tx1"/>
                </a:solidFill>
              </a:rPr>
              <a:t>Prof. Carmen Alexandra Miricioiu</a:t>
            </a:r>
            <a:endParaRPr lang="ro-RO" sz="1800" dirty="0">
              <a:solidFill>
                <a:schemeClr val="tx1"/>
              </a:solidFill>
            </a:endParaRPr>
          </a:p>
        </p:txBody>
      </p:sp>
      <p:pic>
        <p:nvPicPr>
          <p:cNvPr id="1026" name="Picture 2" descr="sigla ante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944" y="264811"/>
            <a:ext cx="308610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Imagine similarÄ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8" t="16370" r="23842" b="18765"/>
          <a:stretch/>
        </p:blipFill>
        <p:spPr bwMode="auto">
          <a:xfrm>
            <a:off x="4212583" y="160337"/>
            <a:ext cx="1429231" cy="87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ine similarÄ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8" t="6891" r="12159" b="7721"/>
          <a:stretch/>
        </p:blipFill>
        <p:spPr bwMode="auto">
          <a:xfrm>
            <a:off x="6670476" y="256102"/>
            <a:ext cx="1123086" cy="72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Imagini pentru logo colegiul national constantin cantacuzin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sp>
        <p:nvSpPr>
          <p:cNvPr id="5" name="AutoShape 10" descr="Imagini pentru logo colegiul national constantin cantacuzin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sp>
        <p:nvSpPr>
          <p:cNvPr id="6" name="AutoShape 12" descr="Imagini pentru logo colegiul national constantin cantacuzin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sp>
        <p:nvSpPr>
          <p:cNvPr id="7" name="AutoShape 14" descr="Imagini pentru logo colegiul national constantin cantacuzino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sp>
        <p:nvSpPr>
          <p:cNvPr id="8" name="AutoShape 16" descr="Imagini pentru logo colegiul national constantin cantacuzino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pic>
        <p:nvPicPr>
          <p:cNvPr id="1041" name="Picture 17" descr="C:\Users\Alex_CNCC\Desktop\descărcar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2" t="9555" r="11282" b="5485"/>
          <a:stretch/>
        </p:blipFill>
        <p:spPr bwMode="auto">
          <a:xfrm>
            <a:off x="5806380" y="65512"/>
            <a:ext cx="634353" cy="89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1155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92947" y="980728"/>
            <a:ext cx="3693353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o-RO" dirty="0" smtClean="0">
                <a:solidFill>
                  <a:schemeClr val="tx2"/>
                </a:solidFill>
              </a:rPr>
              <a:t>       </a:t>
            </a:r>
          </a:p>
          <a:p>
            <a:pPr algn="just"/>
            <a:r>
              <a:rPr lang="ro-RO" dirty="0">
                <a:solidFill>
                  <a:schemeClr val="tx2"/>
                </a:solidFill>
              </a:rPr>
              <a:t> </a:t>
            </a:r>
            <a:r>
              <a:rPr lang="ro-RO" dirty="0" smtClean="0">
                <a:solidFill>
                  <a:schemeClr val="tx2"/>
                </a:solidFill>
              </a:rPr>
              <a:t>        Am continuat. </a:t>
            </a:r>
          </a:p>
          <a:p>
            <a:pPr algn="just"/>
            <a:r>
              <a:rPr lang="ro-RO" dirty="0">
                <a:solidFill>
                  <a:schemeClr val="tx2"/>
                </a:solidFill>
              </a:rPr>
              <a:t> </a:t>
            </a:r>
            <a:r>
              <a:rPr lang="ro-RO" dirty="0" smtClean="0">
                <a:solidFill>
                  <a:schemeClr val="tx2"/>
                </a:solidFill>
              </a:rPr>
              <a:t>       Mai întâi, am participat la competiția mondială  </a:t>
            </a:r>
            <a:r>
              <a:rPr lang="ro-RO" i="1" dirty="0" smtClean="0">
                <a:solidFill>
                  <a:schemeClr val="tx2"/>
                </a:solidFill>
              </a:rPr>
              <a:t>Win your own </a:t>
            </a:r>
            <a:r>
              <a:rPr lang="ro-RO" i="1" dirty="0" smtClean="0">
                <a:solidFill>
                  <a:schemeClr val="tx2"/>
                </a:solidFill>
              </a:rPr>
              <a:t>telescope</a:t>
            </a:r>
            <a:r>
              <a:rPr lang="ro-RO" dirty="0" smtClean="0">
                <a:solidFill>
                  <a:schemeClr val="tx2"/>
                </a:solidFill>
              </a:rPr>
              <a:t>. </a:t>
            </a:r>
            <a:r>
              <a:rPr lang="ro-RO" dirty="0" smtClean="0">
                <a:solidFill>
                  <a:schemeClr val="tx2"/>
                </a:solidFill>
              </a:rPr>
              <a:t>Copiii au descris </a:t>
            </a:r>
            <a:r>
              <a:rPr lang="ro-RO" dirty="0" smtClean="0">
                <a:solidFill>
                  <a:schemeClr val="tx2"/>
                </a:solidFill>
              </a:rPr>
              <a:t>activități </a:t>
            </a:r>
            <a:r>
              <a:rPr lang="ro-RO" dirty="0" smtClean="0">
                <a:solidFill>
                  <a:schemeClr val="tx2"/>
                </a:solidFill>
              </a:rPr>
              <a:t>pe care le-am desfășurat, altele pe care dorim să le desfășurăm și am câștigat un telescop în valoare de </a:t>
            </a:r>
            <a:r>
              <a:rPr lang="ro-RO" b="1" dirty="0" smtClean="0">
                <a:solidFill>
                  <a:srgbClr val="800080"/>
                </a:solidFill>
              </a:rPr>
              <a:t>285 dolari</a:t>
            </a:r>
            <a:r>
              <a:rPr lang="ro-RO" dirty="0" smtClean="0">
                <a:solidFill>
                  <a:schemeClr val="tx2"/>
                </a:solidFill>
              </a:rPr>
              <a:t>.</a:t>
            </a:r>
          </a:p>
          <a:p>
            <a:pPr algn="just"/>
            <a:r>
              <a:rPr lang="ro-RO" dirty="0">
                <a:solidFill>
                  <a:schemeClr val="tx2"/>
                </a:solidFill>
              </a:rPr>
              <a:t> </a:t>
            </a:r>
            <a:r>
              <a:rPr lang="ro-RO" dirty="0" smtClean="0">
                <a:solidFill>
                  <a:schemeClr val="tx2"/>
                </a:solidFill>
              </a:rPr>
              <a:t>      A venit rândul meu. Am scris o aplicație și am plecat la un curs de formare în Olanda. M-am întors cu informații, dar și cu o trusă pentru </a:t>
            </a:r>
            <a:r>
              <a:rPr lang="ro-RO" dirty="0" smtClean="0">
                <a:solidFill>
                  <a:schemeClr val="tx2"/>
                </a:solidFill>
              </a:rPr>
              <a:t>identificarea proprietăților </a:t>
            </a:r>
            <a:r>
              <a:rPr lang="ro-RO" dirty="0" smtClean="0">
                <a:solidFill>
                  <a:schemeClr val="tx2"/>
                </a:solidFill>
              </a:rPr>
              <a:t>corpurilor, testarea materialului potrivit pentru construirea unei rachete. Am estimat-o la </a:t>
            </a:r>
            <a:r>
              <a:rPr lang="ro-RO" b="1" dirty="0" smtClean="0">
                <a:solidFill>
                  <a:srgbClr val="800080"/>
                </a:solidFill>
              </a:rPr>
              <a:t>150 de dolari</a:t>
            </a:r>
            <a:r>
              <a:rPr lang="ro-RO" dirty="0" smtClean="0">
                <a:solidFill>
                  <a:schemeClr val="tx2"/>
                </a:solidFill>
              </a:rPr>
              <a:t>.</a:t>
            </a:r>
          </a:p>
          <a:p>
            <a:pPr algn="just"/>
            <a:endParaRPr lang="ro-RO" dirty="0" smtClean="0">
              <a:solidFill>
                <a:schemeClr val="tx2"/>
              </a:solidFill>
            </a:endParaRPr>
          </a:p>
          <a:p>
            <a:pPr algn="just"/>
            <a:r>
              <a:rPr lang="ro-RO" dirty="0">
                <a:solidFill>
                  <a:schemeClr val="tx2"/>
                </a:solidFill>
              </a:rPr>
              <a:t> </a:t>
            </a:r>
            <a:r>
              <a:rPr lang="ro-RO" dirty="0" smtClean="0">
                <a:solidFill>
                  <a:schemeClr val="tx2"/>
                </a:solidFill>
              </a:rPr>
              <a:t>         </a:t>
            </a:r>
            <a:endParaRPr lang="ro-RO" dirty="0">
              <a:solidFill>
                <a:schemeClr val="tx2"/>
              </a:solidFill>
            </a:endParaRPr>
          </a:p>
          <a:p>
            <a:pPr algn="just"/>
            <a:r>
              <a:rPr lang="ro-RO" dirty="0" smtClean="0">
                <a:solidFill>
                  <a:schemeClr val="tx2"/>
                </a:solidFill>
              </a:rPr>
              <a:t>  </a:t>
            </a:r>
          </a:p>
        </p:txBody>
      </p:sp>
      <p:sp>
        <p:nvSpPr>
          <p:cNvPr id="4" name="Rectangle 3"/>
          <p:cNvSpPr/>
          <p:nvPr/>
        </p:nvSpPr>
        <p:spPr>
          <a:xfrm>
            <a:off x="1392947" y="188640"/>
            <a:ext cx="97420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3600" b="1" dirty="0" smtClean="0">
                <a:solidFill>
                  <a:srgbClr val="F7C547">
                    <a:lumMod val="50000"/>
                  </a:srgbClr>
                </a:solidFill>
                <a:ea typeface="+mj-ea"/>
                <a:cs typeface="+mj-cs"/>
              </a:rPr>
              <a:t>Educația </a:t>
            </a:r>
            <a:r>
              <a:rPr lang="ro-RO" sz="3600" b="1" dirty="0" smtClean="0">
                <a:solidFill>
                  <a:srgbClr val="F7C547">
                    <a:lumMod val="50000"/>
                  </a:srgbClr>
                </a:solidFill>
                <a:ea typeface="+mj-ea"/>
                <a:cs typeface="+mj-cs"/>
              </a:rPr>
              <a:t>financiară din proiectele eTwinning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0356" y="1268760"/>
            <a:ext cx="3227851" cy="24208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0356" y="3918815"/>
            <a:ext cx="3227851" cy="24208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743" y="895236"/>
            <a:ext cx="2459765" cy="18448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740" y="2816331"/>
            <a:ext cx="2483768" cy="18628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743" y="4821584"/>
            <a:ext cx="2451911" cy="183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1885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49976" y="1276675"/>
            <a:ext cx="735293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o-RO" dirty="0" smtClean="0">
                <a:solidFill>
                  <a:schemeClr val="tx2"/>
                </a:solidFill>
              </a:rPr>
              <a:t>Am realizat un </a:t>
            </a:r>
            <a:r>
              <a:rPr lang="ro-RO" b="1" dirty="0" smtClean="0">
                <a:solidFill>
                  <a:schemeClr val="accent1">
                    <a:lumMod val="50000"/>
                  </a:schemeClr>
                </a:solidFill>
              </a:rPr>
              <a:t>grafic</a:t>
            </a:r>
            <a:r>
              <a:rPr lang="ro-RO" dirty="0" smtClean="0">
                <a:solidFill>
                  <a:schemeClr val="tx2"/>
                </a:solidFill>
              </a:rPr>
              <a:t> și am integrat  </a:t>
            </a:r>
            <a:r>
              <a:rPr lang="ro-RO" dirty="0" smtClean="0">
                <a:solidFill>
                  <a:schemeClr val="tx2"/>
                </a:solidFill>
              </a:rPr>
              <a:t>temele financiare </a:t>
            </a:r>
            <a:r>
              <a:rPr lang="ro-RO" dirty="0" smtClean="0">
                <a:solidFill>
                  <a:schemeClr val="tx2"/>
                </a:solidFill>
              </a:rPr>
              <a:t>în cât mai multe </a:t>
            </a:r>
            <a:r>
              <a:rPr lang="ro-RO" b="1" dirty="0" smtClean="0">
                <a:solidFill>
                  <a:schemeClr val="accent1">
                    <a:lumMod val="50000"/>
                  </a:schemeClr>
                </a:solidFill>
              </a:rPr>
              <a:t>activități școlare și extrașcolare</a:t>
            </a:r>
            <a:r>
              <a:rPr lang="ro-RO" dirty="0" smtClean="0">
                <a:solidFill>
                  <a:schemeClr val="tx2"/>
                </a:solidFill>
              </a:rPr>
              <a:t>. </a:t>
            </a:r>
          </a:p>
          <a:p>
            <a:pPr algn="just"/>
            <a:r>
              <a:rPr lang="ro-RO" dirty="0" smtClean="0">
                <a:solidFill>
                  <a:schemeClr val="tx2"/>
                </a:solidFill>
              </a:rPr>
              <a:t>Am inventat personaje  cărora le-am creat povești în </a:t>
            </a:r>
            <a:r>
              <a:rPr lang="ro-RO" b="1" dirty="0" smtClean="0">
                <a:solidFill>
                  <a:schemeClr val="accent1">
                    <a:lumMod val="50000"/>
                  </a:schemeClr>
                </a:solidFill>
              </a:rPr>
              <a:t>benzi desenate.</a:t>
            </a:r>
          </a:p>
          <a:p>
            <a:pPr algn="just"/>
            <a:r>
              <a:rPr lang="ro-RO" dirty="0" smtClean="0">
                <a:solidFill>
                  <a:schemeClr val="tx2"/>
                </a:solidFill>
              </a:rPr>
              <a:t>Am realizat </a:t>
            </a:r>
            <a:r>
              <a:rPr lang="ro-RO" b="1" dirty="0" smtClean="0">
                <a:solidFill>
                  <a:schemeClr val="accent1">
                    <a:lumMod val="50000"/>
                  </a:schemeClr>
                </a:solidFill>
              </a:rPr>
              <a:t>postere</a:t>
            </a:r>
            <a:r>
              <a:rPr lang="ro-RO" dirty="0" smtClean="0">
                <a:solidFill>
                  <a:schemeClr val="tx2"/>
                </a:solidFill>
              </a:rPr>
              <a:t> de prezentare pentru activitățile desfășurate în acest proiect.</a:t>
            </a:r>
          </a:p>
          <a:p>
            <a:pPr algn="just"/>
            <a:r>
              <a:rPr lang="ro-RO" dirty="0" smtClean="0">
                <a:solidFill>
                  <a:schemeClr val="tx2"/>
                </a:solidFill>
              </a:rPr>
              <a:t>Ne-am jucat și am învățat cu </a:t>
            </a:r>
            <a:r>
              <a:rPr lang="ro-RO" b="1" dirty="0" smtClean="0">
                <a:solidFill>
                  <a:schemeClr val="accent1">
                    <a:lumMod val="50000"/>
                  </a:schemeClr>
                </a:solidFill>
              </a:rPr>
              <a:t>aplicația </a:t>
            </a:r>
            <a:r>
              <a:rPr lang="ro-RO" b="1" i="1" dirty="0" smtClean="0">
                <a:solidFill>
                  <a:schemeClr val="accent1">
                    <a:lumMod val="50000"/>
                  </a:schemeClr>
                </a:solidFill>
              </a:rPr>
              <a:t>Kids – o afacere de succes</a:t>
            </a:r>
            <a:r>
              <a:rPr lang="ro-RO" dirty="0" smtClean="0">
                <a:solidFill>
                  <a:schemeClr val="tx2"/>
                </a:solidFill>
              </a:rPr>
              <a:t>.</a:t>
            </a:r>
          </a:p>
          <a:p>
            <a:pPr algn="just"/>
            <a:r>
              <a:rPr lang="ro-RO" dirty="0" smtClean="0">
                <a:solidFill>
                  <a:schemeClr val="tx2"/>
                </a:solidFill>
              </a:rPr>
              <a:t>Am confecționat </a:t>
            </a:r>
            <a:r>
              <a:rPr lang="ro-RO" b="1" dirty="0" smtClean="0">
                <a:solidFill>
                  <a:schemeClr val="accent1">
                    <a:lumMod val="50000"/>
                  </a:schemeClr>
                </a:solidFill>
              </a:rPr>
              <a:t>mascote</a:t>
            </a:r>
            <a:r>
              <a:rPr lang="ro-RO" dirty="0" smtClean="0">
                <a:solidFill>
                  <a:schemeClr val="tx2"/>
                </a:solidFill>
              </a:rPr>
              <a:t> și am făcut </a:t>
            </a:r>
            <a:r>
              <a:rPr lang="ro-RO" b="1" dirty="0" smtClean="0">
                <a:solidFill>
                  <a:schemeClr val="accent1">
                    <a:lumMod val="50000"/>
                  </a:schemeClr>
                </a:solidFill>
              </a:rPr>
              <a:t>expoziții de bani.</a:t>
            </a:r>
          </a:p>
          <a:p>
            <a:pPr algn="just"/>
            <a:r>
              <a:rPr lang="ro-RO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o-RO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53753" y="511805"/>
            <a:ext cx="58535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3600" b="1" dirty="0" smtClean="0">
                <a:solidFill>
                  <a:srgbClr val="F7C547">
                    <a:lumMod val="50000"/>
                  </a:srgbClr>
                </a:solidFill>
                <a:ea typeface="+mj-ea"/>
                <a:cs typeface="+mj-cs"/>
              </a:rPr>
              <a:t>World Money Week 2019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3015"/>
          <a:stretch/>
        </p:blipFill>
        <p:spPr>
          <a:xfrm>
            <a:off x="9610067" y="238336"/>
            <a:ext cx="2254908" cy="19442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911" y="4370304"/>
            <a:ext cx="3131840" cy="23488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067" y="2430837"/>
            <a:ext cx="2254908" cy="169118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113305" y="3861048"/>
            <a:ext cx="3738159" cy="2926654"/>
            <a:chOff x="5113305" y="3861048"/>
            <a:chExt cx="3738159" cy="292665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3305" y="3861048"/>
              <a:ext cx="3738159" cy="280361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59165">
              <a:off x="7387395" y="5735301"/>
              <a:ext cx="1403201" cy="105240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74584" y="4219043"/>
            <a:ext cx="2863961" cy="21479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00" b="26200"/>
          <a:stretch/>
        </p:blipFill>
        <p:spPr>
          <a:xfrm rot="5400000">
            <a:off x="594296" y="4765283"/>
            <a:ext cx="2863960" cy="105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59476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92947" y="980728"/>
            <a:ext cx="340532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o-RO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o-RO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ro-RO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FOST SUPER</a:t>
            </a:r>
            <a:r>
              <a:rPr lang="ro-RO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!!! </a:t>
            </a:r>
          </a:p>
          <a:p>
            <a:pPr algn="r"/>
            <a:r>
              <a:rPr lang="ro-RO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(Alexandra Antofie)</a:t>
            </a:r>
            <a:endParaRPr lang="ro-RO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o-RO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o-RO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Reprezentanții </a:t>
            </a:r>
            <a:r>
              <a:rPr lang="ro-RO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BCR au poposit la noi in </a:t>
            </a:r>
            <a:r>
              <a:rPr lang="ro-RO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școală </a:t>
            </a:r>
            <a:r>
              <a:rPr lang="ro-RO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ș</a:t>
            </a:r>
            <a:r>
              <a:rPr lang="ro-RO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o-RO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 facilitat o </a:t>
            </a:r>
            <a:r>
              <a:rPr lang="ro-RO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minunată </a:t>
            </a:r>
            <a:r>
              <a:rPr lang="ro-RO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lecție </a:t>
            </a:r>
            <a:r>
              <a:rPr lang="ro-RO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despre antreprenoriat, mijloace de trai financiar sănătos. </a:t>
            </a:r>
            <a:r>
              <a:rPr lang="ro-RO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Aceasta a fost prezentată elevilor in cadrul parteneriatului BCR -</a:t>
            </a:r>
            <a:r>
              <a:rPr lang="ro-RO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Inspectoratul </a:t>
            </a:r>
            <a:r>
              <a:rPr lang="ro-RO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Școlar Județean Dâmbovița.</a:t>
            </a:r>
          </a:p>
          <a:p>
            <a:pPr algn="just"/>
            <a:r>
              <a:rPr lang="ro-RO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 intermediul unor activitati interactive, au captat atentia elevilor si ,,Școala de Bani" i-a </a:t>
            </a:r>
            <a:r>
              <a:rPr lang="ro-RO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învațăt </a:t>
            </a:r>
            <a:r>
              <a:rPr lang="ro-RO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noi strategii pentru a ajunge la </a:t>
            </a:r>
            <a:r>
              <a:rPr lang="ro-RO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independență </a:t>
            </a:r>
            <a:r>
              <a:rPr lang="ro-RO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financiară. Deși o facem în fiecare zi, administrarea banilor are câteva secrete simple și practice care se descoperă cu ajutorul EDUCAȚIEI FINANCIARE</a:t>
            </a:r>
            <a:r>
              <a:rPr lang="ro-RO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o-RO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92947" y="188640"/>
            <a:ext cx="58535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3600" b="1" dirty="0" smtClean="0">
                <a:solidFill>
                  <a:srgbClr val="F7C547">
                    <a:lumMod val="50000"/>
                  </a:srgbClr>
                </a:solidFill>
                <a:ea typeface="+mj-ea"/>
                <a:cs typeface="+mj-cs"/>
              </a:rPr>
              <a:t>World Money Week 2019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742" y="705836"/>
            <a:ext cx="3803915" cy="28529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00" y="3854306"/>
            <a:ext cx="3227851" cy="24208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244" y="3566274"/>
            <a:ext cx="3995936" cy="29969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553649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92947" y="980728"/>
            <a:ext cx="578158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o-RO" i="1" dirty="0" smtClean="0">
                <a:solidFill>
                  <a:schemeClr val="tx2"/>
                </a:solidFill>
              </a:rPr>
              <a:t>Noi, colectivul clasei 4B, la ora de arte vizuale și abilități practice, am pictat Sistemul Solar pe tricouri. Le-au expus în afara clasei. Colegii noștri le-au admirat și ne-au întrebat dacă vrem să le vindem. Ne-am deci să organizăm </a:t>
            </a:r>
            <a:r>
              <a:rPr lang="ro-RO" b="1" i="1" dirty="0" smtClean="0">
                <a:solidFill>
                  <a:srgbClr val="008000"/>
                </a:solidFill>
              </a:rPr>
              <a:t>o licitație</a:t>
            </a:r>
            <a:r>
              <a:rPr lang="ro-RO" i="1" dirty="0" smtClean="0">
                <a:solidFill>
                  <a:schemeClr val="tx2"/>
                </a:solidFill>
              </a:rPr>
              <a:t>. Teodora va fi licitatorul. Lucrăm la anunțuri. Abia așteptăm să vedem cum se va defsășura, ce sumă vom strânge pentru că dorim să ne mai achiziționăm ochelari 3D.</a:t>
            </a:r>
          </a:p>
          <a:p>
            <a:pPr algn="just"/>
            <a:r>
              <a:rPr lang="ro-RO" i="1" dirty="0" smtClean="0">
                <a:solidFill>
                  <a:schemeClr val="tx2"/>
                </a:solidFill>
              </a:rPr>
              <a:t>Pentru că le-am purtat la un experiment european, considerăm că valoarea tricourilor a crescut. </a:t>
            </a:r>
            <a:endParaRPr lang="ro-RO" i="1" dirty="0" smtClean="0">
              <a:solidFill>
                <a:schemeClr val="tx2"/>
              </a:solidFill>
            </a:endParaRPr>
          </a:p>
          <a:p>
            <a:pPr algn="r"/>
            <a:r>
              <a:rPr lang="ro-RO" dirty="0" smtClean="0">
                <a:solidFill>
                  <a:schemeClr val="tx2"/>
                </a:solidFill>
              </a:rPr>
              <a:t>(Eduard Radu)</a:t>
            </a:r>
            <a:endParaRPr lang="ro-RO" dirty="0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01924" y="200391"/>
            <a:ext cx="58535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3600" b="1" dirty="0" smtClean="0">
                <a:solidFill>
                  <a:srgbClr val="F7C547">
                    <a:lumMod val="50000"/>
                  </a:srgbClr>
                </a:solidFill>
                <a:ea typeface="+mj-ea"/>
                <a:cs typeface="+mj-cs"/>
              </a:rPr>
              <a:t>Licitarea tricourilor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3950">
            <a:off x="4353941" y="3876210"/>
            <a:ext cx="3837232" cy="2877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044" y="283341"/>
            <a:ext cx="3995936" cy="29969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6" y="4270660"/>
            <a:ext cx="3035829" cy="22768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869" y="3563979"/>
            <a:ext cx="3841259" cy="288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01739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u 2"/>
          <p:cNvSpPr>
            <a:spLocks noGrp="1"/>
          </p:cNvSpPr>
          <p:nvPr>
            <p:ph type="title"/>
          </p:nvPr>
        </p:nvSpPr>
        <p:spPr>
          <a:xfrm>
            <a:off x="1522412" y="685800"/>
            <a:ext cx="4427983" cy="1925638"/>
          </a:xfrm>
        </p:spPr>
        <p:txBody>
          <a:bodyPr rtlCol="0">
            <a:normAutofit fontScale="90000"/>
          </a:bodyPr>
          <a:lstStyle/>
          <a:p>
            <a:pPr algn="r" rtl="0"/>
            <a:r>
              <a:rPr lang="ro-RO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Revista clasei 4B</a:t>
            </a:r>
            <a:br>
              <a:rPr lang="ro-RO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o-RO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o-RO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o-RO" b="1" i="1" dirty="0" smtClean="0">
                <a:latin typeface="Times New Roman" pitchFamily="18" charset="0"/>
                <a:cs typeface="Times New Roman" pitchFamily="18" charset="0"/>
              </a:rPr>
              <a:t>Mici antreprenori de succes</a:t>
            </a:r>
            <a:endParaRPr lang="ro-RO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ubstituent text 5"/>
          <p:cNvSpPr>
            <a:spLocks noGrp="1"/>
          </p:cNvSpPr>
          <p:nvPr>
            <p:ph type="body" sz="half" idx="2"/>
          </p:nvPr>
        </p:nvSpPr>
        <p:spPr>
          <a:xfrm>
            <a:off x="1701924" y="2852936"/>
            <a:ext cx="4114800" cy="2477617"/>
          </a:xfrm>
        </p:spPr>
        <p:txBody>
          <a:bodyPr rtlCol="0">
            <a:noAutofit/>
          </a:bodyPr>
          <a:lstStyle/>
          <a:p>
            <a:pPr algn="just" rtl="0"/>
            <a:r>
              <a:rPr lang="ro-RO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o-RO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Este produsul final al proiectului. Aceasta reunește articole scrise de către elevi despre activitățile proiectului, impactul acestuia. Reprezintă o modalitate de valorizare a exemplelor de bună practică, dar și o modalitate de evaluare a proiectului.</a:t>
            </a:r>
          </a:p>
        </p:txBody>
      </p:sp>
      <p:pic>
        <p:nvPicPr>
          <p:cNvPr id="7" name="Picture 2" descr="Imagini pentru emoticon cu mone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188" y="5373215"/>
            <a:ext cx="1695655" cy="1695655"/>
          </a:xfrm>
          <a:prstGeom prst="rect">
            <a:avLst/>
          </a:prstGeom>
          <a:noFill/>
          <a:effectLst>
            <a:outerShdw blurRad="152400" dist="50800" dir="10800000" algn="r" rotWithShape="0">
              <a:prstClr val="black">
                <a:alpha val="2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526460" y="0"/>
            <a:ext cx="5662365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213" y="102065"/>
            <a:ext cx="2834231" cy="39896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8668">
            <a:off x="9034411" y="273287"/>
            <a:ext cx="2723158" cy="36472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2519" y="3428999"/>
            <a:ext cx="2468557" cy="34297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373" y="4091744"/>
            <a:ext cx="2084233" cy="275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852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u 2"/>
          <p:cNvSpPr>
            <a:spLocks noGrp="1"/>
          </p:cNvSpPr>
          <p:nvPr>
            <p:ph type="title"/>
          </p:nvPr>
        </p:nvSpPr>
        <p:spPr>
          <a:xfrm>
            <a:off x="1422747" y="1962125"/>
            <a:ext cx="4427983" cy="1925638"/>
          </a:xfrm>
        </p:spPr>
        <p:txBody>
          <a:bodyPr rtlCol="0">
            <a:normAutofit/>
          </a:bodyPr>
          <a:lstStyle/>
          <a:p>
            <a:pPr algn="r"/>
            <a:r>
              <a:rPr lang="ro-RO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MULȚUMIM!!</a:t>
            </a:r>
          </a:p>
        </p:txBody>
      </p:sp>
      <p:sp>
        <p:nvSpPr>
          <p:cNvPr id="2" name="Rectangle 1"/>
          <p:cNvSpPr/>
          <p:nvPr/>
        </p:nvSpPr>
        <p:spPr>
          <a:xfrm>
            <a:off x="6526460" y="0"/>
            <a:ext cx="5662365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840" y="2924944"/>
            <a:ext cx="4399603" cy="2924944"/>
          </a:xfrm>
          <a:prstGeom prst="rect">
            <a:avLst/>
          </a:prstGeom>
        </p:spPr>
      </p:pic>
      <p:sp>
        <p:nvSpPr>
          <p:cNvPr id="14" name="Titlu 2"/>
          <p:cNvSpPr txBox="1">
            <a:spLocks/>
          </p:cNvSpPr>
          <p:nvPr/>
        </p:nvSpPr>
        <p:spPr>
          <a:xfrm>
            <a:off x="6425803" y="469535"/>
            <a:ext cx="5760640" cy="19486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b="0" i="0" kern="1200" baseline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o-RO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Sărbătorirea succesului! </a:t>
            </a:r>
          </a:p>
          <a:p>
            <a:pPr algn="ctr"/>
            <a:r>
              <a:rPr lang="ro-RO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Noi, niște mici </a:t>
            </a:r>
            <a:r>
              <a:rPr lang="ro-RO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antreprenor</a:t>
            </a:r>
            <a:r>
              <a:rPr lang="ro-RO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o-RO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ro-RO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am investit </a:t>
            </a:r>
            <a:r>
              <a:rPr lang="ro-RO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în </a:t>
            </a:r>
            <a:r>
              <a:rPr lang="ro-RO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clasa noastră!</a:t>
            </a:r>
            <a:endParaRPr lang="ro-RO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04645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u 12"/>
          <p:cNvSpPr>
            <a:spLocks noGrp="1"/>
          </p:cNvSpPr>
          <p:nvPr>
            <p:ph type="title"/>
          </p:nvPr>
        </p:nvSpPr>
        <p:spPr>
          <a:xfrm>
            <a:off x="1845940" y="0"/>
            <a:ext cx="9829799" cy="1219200"/>
          </a:xfrm>
        </p:spPr>
        <p:txBody>
          <a:bodyPr rtlCol="0"/>
          <a:lstStyle/>
          <a:p>
            <a:pPr algn="r"/>
            <a:r>
              <a:rPr lang="vi-VN" b="1" dirty="0"/>
              <a:t>Propunem, Implementăm, </a:t>
            </a:r>
            <a:r>
              <a:rPr lang="ro-RO" b="1" dirty="0" smtClean="0"/>
              <a:t>Dezvoltăm</a:t>
            </a:r>
            <a:br>
              <a:rPr lang="ro-RO" b="1" dirty="0" smtClean="0"/>
            </a:br>
            <a:r>
              <a:rPr lang="ro-RO" b="1" i="1" dirty="0" smtClean="0"/>
              <a:t>Proiectul prin care elevii iubesc</a:t>
            </a:r>
            <a:r>
              <a:rPr lang="vi-VN" b="1" i="1" dirty="0" smtClean="0"/>
              <a:t> </a:t>
            </a:r>
            <a:r>
              <a:rPr lang="ro-RO" b="1" i="1" dirty="0" smtClean="0"/>
              <a:t>școala</a:t>
            </a:r>
            <a:endParaRPr lang="ro-RO" b="1" i="1" dirty="0"/>
          </a:p>
        </p:txBody>
      </p:sp>
      <p:sp>
        <p:nvSpPr>
          <p:cNvPr id="3" name="Rectangle 2"/>
          <p:cNvSpPr/>
          <p:nvPr/>
        </p:nvSpPr>
        <p:spPr>
          <a:xfrm>
            <a:off x="1341884" y="1196752"/>
            <a:ext cx="106571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o-RO" sz="2400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      </a:t>
            </a:r>
            <a:r>
              <a:rPr lang="ro-RO" sz="2000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Descrierea </a:t>
            </a:r>
            <a:r>
              <a:rPr lang="ro-RO" sz="2000" b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proiectului: </a:t>
            </a:r>
            <a:endParaRPr lang="ro-RO" dirty="0">
              <a:solidFill>
                <a:schemeClr val="tx2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13891" y="1929606"/>
            <a:ext cx="101531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o-RO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Pentru </a:t>
            </a:r>
            <a:r>
              <a:rPr lang="ro-RO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a răspunde curiozității copiilor, pentru a oferi căi de acces de învățare multiple, pentru dobândirea unor cunoștințe și formarea unor bune deprinderi specifice elementelor domeniului educației </a:t>
            </a:r>
            <a:r>
              <a:rPr lang="ro-RO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financiare, elevii cantacuzini au </a:t>
            </a:r>
            <a:r>
              <a:rPr lang="ro-RO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studiat opţionalul cu denumirea</a:t>
            </a:r>
            <a:r>
              <a:rPr lang="ro-RO" dirty="0">
                <a:latin typeface="Times New Roman"/>
                <a:ea typeface="Calibri"/>
                <a:cs typeface="Times New Roman"/>
              </a:rPr>
              <a:t> </a:t>
            </a:r>
            <a:r>
              <a:rPr lang="ro-RO" b="1" i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E</a:t>
            </a:r>
            <a:r>
              <a:rPr lang="ro-RO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D</a:t>
            </a:r>
            <a:r>
              <a:rPr lang="ro-RO" b="1" i="1" dirty="0">
                <a:solidFill>
                  <a:srgbClr val="FFC000"/>
                </a:solidFill>
                <a:latin typeface="Times New Roman"/>
                <a:ea typeface="Calibri"/>
                <a:cs typeface="Times New Roman"/>
              </a:rPr>
              <a:t>U</a:t>
            </a:r>
            <a:r>
              <a:rPr lang="ro-RO" b="1" i="1" dirty="0">
                <a:solidFill>
                  <a:srgbClr val="403152"/>
                </a:solidFill>
                <a:latin typeface="Times New Roman"/>
                <a:ea typeface="Calibri"/>
                <a:cs typeface="Times New Roman"/>
              </a:rPr>
              <a:t>C</a:t>
            </a:r>
            <a:r>
              <a:rPr lang="ro-RO" b="1" i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A</a:t>
            </a:r>
            <a:r>
              <a:rPr lang="ro-RO" b="1" i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Ţ</a:t>
            </a:r>
            <a:r>
              <a:rPr lang="ro-RO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I</a:t>
            </a:r>
            <a:r>
              <a:rPr lang="ro-RO" b="1" i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E</a:t>
            </a:r>
            <a:r>
              <a:rPr lang="ro-RO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ro-RO" b="1" i="1" dirty="0">
                <a:solidFill>
                  <a:srgbClr val="E36C0A"/>
                </a:solidFill>
                <a:latin typeface="Times New Roman"/>
                <a:ea typeface="Calibri"/>
                <a:cs typeface="Times New Roman"/>
              </a:rPr>
              <a:t>F</a:t>
            </a:r>
            <a:r>
              <a:rPr lang="ro-RO" b="1" i="1" dirty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I</a:t>
            </a:r>
            <a:r>
              <a:rPr lang="ro-RO" b="1" i="1" dirty="0">
                <a:solidFill>
                  <a:srgbClr val="948A54"/>
                </a:solidFill>
                <a:latin typeface="Times New Roman"/>
                <a:ea typeface="Calibri"/>
                <a:cs typeface="Times New Roman"/>
              </a:rPr>
              <a:t>N</a:t>
            </a:r>
            <a:r>
              <a:rPr lang="ro-RO" b="1" i="1" dirty="0">
                <a:solidFill>
                  <a:srgbClr val="F79646"/>
                </a:solidFill>
                <a:latin typeface="Times New Roman"/>
                <a:ea typeface="Calibri"/>
                <a:cs typeface="Times New Roman"/>
              </a:rPr>
              <a:t>A</a:t>
            </a:r>
            <a:r>
              <a:rPr lang="ro-RO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N</a:t>
            </a:r>
            <a:r>
              <a:rPr lang="ro-RO" b="1" i="1" dirty="0">
                <a:solidFill>
                  <a:srgbClr val="404040"/>
                </a:solidFill>
                <a:latin typeface="Times New Roman"/>
                <a:ea typeface="Calibri"/>
                <a:cs typeface="Times New Roman"/>
              </a:rPr>
              <a:t>C</a:t>
            </a:r>
            <a:r>
              <a:rPr lang="ro-RO" b="1" i="1" dirty="0">
                <a:solidFill>
                  <a:srgbClr val="365F91"/>
                </a:solidFill>
                <a:latin typeface="Times New Roman"/>
                <a:ea typeface="Calibri"/>
                <a:cs typeface="Times New Roman"/>
              </a:rPr>
              <a:t>I</a:t>
            </a:r>
            <a:r>
              <a:rPr lang="ro-RO" b="1" i="1" dirty="0">
                <a:solidFill>
                  <a:srgbClr val="984806"/>
                </a:solidFill>
                <a:latin typeface="Times New Roman"/>
                <a:ea typeface="Calibri"/>
                <a:cs typeface="Times New Roman"/>
              </a:rPr>
              <a:t>A</a:t>
            </a:r>
            <a:r>
              <a:rPr lang="ro-RO" b="1" i="1" dirty="0">
                <a:solidFill>
                  <a:srgbClr val="943634"/>
                </a:solidFill>
                <a:latin typeface="Times New Roman"/>
                <a:ea typeface="Calibri"/>
                <a:cs typeface="Times New Roman"/>
              </a:rPr>
              <a:t>R</a:t>
            </a:r>
            <a:r>
              <a:rPr lang="ro-RO" b="1" i="1" dirty="0">
                <a:solidFill>
                  <a:srgbClr val="E36C0A"/>
                </a:solidFill>
                <a:latin typeface="Times New Roman"/>
                <a:ea typeface="Calibri"/>
                <a:cs typeface="Times New Roman"/>
              </a:rPr>
              <a:t>Ă</a:t>
            </a:r>
            <a:r>
              <a:rPr lang="ro-RO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ro-RO" b="1" i="1" dirty="0">
                <a:solidFill>
                  <a:srgbClr val="244061"/>
                </a:solidFill>
                <a:latin typeface="Times New Roman"/>
                <a:ea typeface="Calibri"/>
                <a:cs typeface="Times New Roman"/>
              </a:rPr>
              <a:t>P</a:t>
            </a:r>
            <a:r>
              <a:rPr lang="ro-RO" b="1" i="1" dirty="0">
                <a:solidFill>
                  <a:srgbClr val="FFC000"/>
                </a:solidFill>
                <a:latin typeface="Times New Roman"/>
                <a:ea typeface="Calibri"/>
                <a:cs typeface="Times New Roman"/>
              </a:rPr>
              <a:t>R</a:t>
            </a:r>
            <a:r>
              <a:rPr lang="ro-RO" b="1" i="1" dirty="0">
                <a:solidFill>
                  <a:srgbClr val="403152"/>
                </a:solidFill>
                <a:latin typeface="Times New Roman"/>
                <a:ea typeface="Calibri"/>
                <a:cs typeface="Times New Roman"/>
              </a:rPr>
              <a:t>I</a:t>
            </a:r>
            <a:r>
              <a:rPr lang="ro-RO" b="1" i="1" dirty="0">
                <a:solidFill>
                  <a:srgbClr val="CCC0D9"/>
                </a:solidFill>
                <a:latin typeface="Times New Roman"/>
                <a:ea typeface="Calibri"/>
                <a:cs typeface="Times New Roman"/>
              </a:rPr>
              <a:t>N</a:t>
            </a:r>
            <a:r>
              <a:rPr lang="ro-RO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ro-RO" b="1" i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J</a:t>
            </a:r>
            <a:r>
              <a:rPr lang="ro-RO" b="1" i="1" dirty="0">
                <a:solidFill>
                  <a:srgbClr val="92D050"/>
                </a:solidFill>
                <a:latin typeface="Times New Roman"/>
                <a:ea typeface="Calibri"/>
                <a:cs typeface="Times New Roman"/>
              </a:rPr>
              <a:t>O</a:t>
            </a:r>
            <a:r>
              <a:rPr lang="ro-RO" b="1" i="1" dirty="0">
                <a:solidFill>
                  <a:srgbClr val="17365D"/>
                </a:solidFill>
                <a:latin typeface="Times New Roman"/>
                <a:ea typeface="Calibri"/>
                <a:cs typeface="Times New Roman"/>
              </a:rPr>
              <a:t>C</a:t>
            </a:r>
            <a:r>
              <a:rPr lang="ro-RO" i="1" dirty="0" smtClean="0">
                <a:solidFill>
                  <a:srgbClr val="17365D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ro-RO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89846" y="2852936"/>
            <a:ext cx="102771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o-RO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Am </a:t>
            </a:r>
            <a:r>
              <a:rPr lang="ro-RO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continuat cu </a:t>
            </a:r>
            <a:r>
              <a:rPr lang="ro-RO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aplicarea </a:t>
            </a:r>
            <a:r>
              <a:rPr lang="ro-RO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celor învățate la cursul opțional în </a:t>
            </a:r>
            <a:r>
              <a:rPr lang="ro-RO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contexte </a:t>
            </a:r>
            <a:r>
              <a:rPr lang="ro-RO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practice, </a:t>
            </a:r>
            <a:r>
              <a:rPr lang="ro-RO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accesibile elevilor, desfășurând numeroase activități care vizează economisirea, realizarea unui profit, gestionarea banilor</a:t>
            </a:r>
            <a:r>
              <a:rPr lang="ro-RO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ro-RO" dirty="0">
              <a:solidFill>
                <a:schemeClr val="tx2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41884" y="3521835"/>
            <a:ext cx="102251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o-RO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Motivul </a:t>
            </a:r>
            <a:r>
              <a:rPr lang="ro-RO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a constat în dezvoltarea bazei didactico-materiale a clasei cu mijloace care pun accent pe o învățare cu caracter aplicativ, atractiv pentru elevi (instrumente muzicale, parașută educativă, truse de </a:t>
            </a:r>
            <a:r>
              <a:rPr lang="ro-RO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geometrie</a:t>
            </a:r>
            <a:r>
              <a:rPr lang="ro-RO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/ fracții etc.), dar, în special prin achiziționarea de componente care favorizarea </a:t>
            </a:r>
            <a:r>
              <a:rPr lang="ro-RO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digitalizarea educației</a:t>
            </a:r>
            <a:r>
              <a:rPr lang="ro-RO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o-RO" dirty="0">
                <a:latin typeface="Times New Roman"/>
                <a:ea typeface="Calibri"/>
                <a:cs typeface="Times New Roman"/>
              </a:rPr>
              <a:t>(</a:t>
            </a:r>
            <a:r>
              <a:rPr lang="ro-RO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videoproiector, tablete, ochelari 3D, truse de robotică și programare etc.). </a:t>
            </a:r>
            <a:endParaRPr lang="ro-RO" dirty="0">
              <a:solidFill>
                <a:schemeClr val="tx2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13892" y="4734405"/>
            <a:ext cx="101531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o-RO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Toate </a:t>
            </a:r>
            <a:r>
              <a:rPr lang="ro-RO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acestea au condus la </a:t>
            </a:r>
            <a:r>
              <a:rPr lang="ro-RO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gamificarea educației</a:t>
            </a:r>
            <a:r>
              <a:rPr lang="ro-RO" dirty="0">
                <a:latin typeface="Times New Roman"/>
                <a:ea typeface="Calibri"/>
                <a:cs typeface="Times New Roman"/>
              </a:rPr>
              <a:t> </a:t>
            </a:r>
            <a:r>
              <a:rPr lang="ro-RO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(conceptul presupunând folosirea de elemente şi principii de joc în contexte de </a:t>
            </a:r>
            <a:r>
              <a:rPr lang="ro-RO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învățare) </a:t>
            </a:r>
            <a:r>
              <a:rPr lang="ro-RO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și </a:t>
            </a:r>
            <a:r>
              <a:rPr lang="ro-RO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la motivarea </a:t>
            </a:r>
            <a:r>
              <a:rPr lang="ro-RO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elevilor pentru participarea activă la activitățile unui proces de educație inovator, atractiv, pe placul elevilor</a:t>
            </a:r>
            <a:r>
              <a:rPr lang="ro-RO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ro-RO" dirty="0">
              <a:solidFill>
                <a:schemeClr val="tx2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13892" y="5610706"/>
            <a:ext cx="101531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o-RO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Proiectul va fi </a:t>
            </a:r>
            <a:r>
              <a:rPr lang="ro-RO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valorificat prin integrarea activităților specifice în alte tipuri de proiecte </a:t>
            </a:r>
            <a:r>
              <a:rPr lang="ro-RO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(Proiectul de lectură al școlii, Școală după școală, </a:t>
            </a:r>
            <a:r>
              <a:rPr lang="ro-RO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eTwinning etc.).</a:t>
            </a:r>
            <a:endParaRPr lang="ro-RO" dirty="0">
              <a:solidFill>
                <a:schemeClr val="tx2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176047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u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o-RO" b="1" dirty="0" smtClean="0"/>
              <a:t>Când? Unde? De ce? </a:t>
            </a:r>
            <a:endParaRPr lang="ro-RO" b="1" dirty="0"/>
          </a:p>
        </p:txBody>
      </p:sp>
      <p:sp>
        <p:nvSpPr>
          <p:cNvPr id="3" name="Rectangle 2"/>
          <p:cNvSpPr/>
          <p:nvPr/>
        </p:nvSpPr>
        <p:spPr>
          <a:xfrm>
            <a:off x="1413892" y="1844824"/>
            <a:ext cx="1058517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o-RO" sz="2400" b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Durata:</a:t>
            </a:r>
            <a:r>
              <a:rPr lang="ro-RO" sz="2400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o-RO" sz="2400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2016 – </a:t>
            </a:r>
            <a:r>
              <a:rPr lang="ro-RO" sz="2400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2019</a:t>
            </a:r>
            <a:endParaRPr lang="ro-RO" sz="1600" dirty="0">
              <a:latin typeface="Calibri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o-RO" sz="2400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Loc desfășurare:</a:t>
            </a:r>
            <a:r>
              <a:rPr lang="ro-RO" sz="2400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o-RO" sz="2400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Colegiul  Național </a:t>
            </a:r>
            <a:r>
              <a:rPr lang="ro-RO" sz="2400" i="1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Constantin </a:t>
            </a:r>
            <a:r>
              <a:rPr lang="ro-RO" sz="2400" i="1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Cantacuzino, </a:t>
            </a:r>
            <a:r>
              <a:rPr lang="ro-RO" sz="2400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Muzeul de Istorie, comunitate </a:t>
            </a:r>
            <a:r>
              <a:rPr lang="ro-RO" sz="2400" dirty="0">
                <a:latin typeface="Times New Roman"/>
                <a:ea typeface="Calibri"/>
                <a:cs typeface="Times New Roman"/>
              </a:rPr>
              <a:t> </a:t>
            </a:r>
            <a:endParaRPr lang="ro-RO" sz="1600" dirty="0">
              <a:latin typeface="Calibri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o-RO" sz="2400" b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Scopul proiectului:</a:t>
            </a:r>
            <a:r>
              <a:rPr lang="ro-RO" sz="2400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o-RO" sz="2400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stimularea </a:t>
            </a:r>
            <a:r>
              <a:rPr lang="ro-RO" sz="2400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şi menţinerea interesului copiilor asupra competențelor de educația </a:t>
            </a:r>
            <a:r>
              <a:rPr lang="ro-RO" sz="2400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financiară </a:t>
            </a:r>
            <a:r>
              <a:rPr lang="vi-VN" sz="2400" dirty="0" smtClean="0">
                <a:solidFill>
                  <a:schemeClr val="tx2"/>
                </a:solidFill>
                <a:ea typeface="Calibri"/>
                <a:cs typeface="Times New Roman"/>
              </a:rPr>
              <a:t>prin</a:t>
            </a:r>
            <a:r>
              <a:rPr lang="ro-RO" sz="2400" dirty="0" smtClean="0">
                <a:solidFill>
                  <a:schemeClr val="tx2"/>
                </a:solidFill>
                <a:ea typeface="Calibri"/>
                <a:cs typeface="Times New Roman"/>
              </a:rPr>
              <a:t> </a:t>
            </a:r>
            <a:r>
              <a:rPr lang="vi-VN" sz="2400" dirty="0" smtClean="0">
                <a:solidFill>
                  <a:schemeClr val="tx2"/>
                </a:solidFill>
                <a:ea typeface="Calibri"/>
                <a:cs typeface="Times New Roman"/>
              </a:rPr>
              <a:t>desfășurarea </a:t>
            </a:r>
            <a:r>
              <a:rPr lang="vi-VN" sz="2400" dirty="0">
                <a:solidFill>
                  <a:schemeClr val="tx2"/>
                </a:solidFill>
                <a:ea typeface="Calibri"/>
                <a:cs typeface="Times New Roman"/>
              </a:rPr>
              <a:t>unor activități care vizează </a:t>
            </a:r>
            <a:r>
              <a:rPr lang="ro-RO" sz="2400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dotarea </a:t>
            </a:r>
            <a:r>
              <a:rPr lang="ro-RO" sz="2400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bazei didactico-materiale a </a:t>
            </a:r>
            <a:r>
              <a:rPr lang="ro-RO" sz="2400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clasei</a:t>
            </a:r>
            <a:endParaRPr lang="ro-RO" sz="1600" dirty="0">
              <a:solidFill>
                <a:schemeClr val="tx2"/>
              </a:solidFill>
              <a:latin typeface="Calibri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o-RO" sz="2400" b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Obiective specifice proiectului:</a:t>
            </a:r>
            <a:endParaRPr lang="ro-RO" sz="1600" dirty="0">
              <a:latin typeface="Calibri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o-RO" sz="2400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*dobândirea de cunoștințe specifice elementelor domeniului educației financiare;</a:t>
            </a:r>
            <a:endParaRPr lang="ro-RO" sz="1600" dirty="0">
              <a:solidFill>
                <a:schemeClr val="tx2"/>
              </a:solidFill>
              <a:latin typeface="Calibri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o-RO" sz="2400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*desfășurarea unor activități care vizează economisirea, realizarea unui profit, gestionarea banilor;</a:t>
            </a:r>
            <a:endParaRPr lang="ro-RO" sz="1600" dirty="0">
              <a:solidFill>
                <a:schemeClr val="tx2"/>
              </a:solidFill>
              <a:latin typeface="Calibri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o-RO" sz="2400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*integrarea </a:t>
            </a:r>
            <a:r>
              <a:rPr lang="ro-RO" sz="2400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temelor educației </a:t>
            </a:r>
            <a:r>
              <a:rPr lang="ro-RO" sz="2400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financiară </a:t>
            </a:r>
            <a:r>
              <a:rPr lang="ro-RO" sz="2400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în activitățile școlare și extrașcolare, în </a:t>
            </a:r>
            <a:r>
              <a:rPr lang="ro-RO" sz="2400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proiecte </a:t>
            </a:r>
            <a:r>
              <a:rPr lang="ro-RO" sz="2400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(</a:t>
            </a:r>
            <a:r>
              <a:rPr lang="ro-RO" sz="2400" i="1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Proiectul de lectură, eTwinning</a:t>
            </a:r>
            <a:r>
              <a:rPr lang="ro-RO" sz="2400" i="1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ro-RO" sz="2400" i="1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Școală după școală</a:t>
            </a:r>
            <a:r>
              <a:rPr lang="ro-RO" sz="2400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);</a:t>
            </a:r>
            <a:endParaRPr lang="ro-RO" sz="1600" dirty="0">
              <a:solidFill>
                <a:schemeClr val="tx2"/>
              </a:solidFill>
              <a:latin typeface="Calibri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o-RO" sz="2400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*formarea unor bune deprinderi financiare.</a:t>
            </a:r>
            <a:endParaRPr lang="ro-RO" sz="1600" dirty="0">
              <a:solidFill>
                <a:schemeClr val="tx2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939027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00701" y="1945005"/>
            <a:ext cx="326130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o-RO" dirty="0" smtClean="0">
                <a:solidFill>
                  <a:schemeClr val="tx2"/>
                </a:solidFill>
              </a:rPr>
              <a:t>      </a:t>
            </a:r>
            <a:r>
              <a:rPr lang="ro-RO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ro-RO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levii cantacuzini au mers la MUZEUL DE </a:t>
            </a:r>
            <a:r>
              <a:rPr lang="ro-RO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ISTORIE. Au particiat </a:t>
            </a:r>
            <a:r>
              <a:rPr lang="ro-RO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ro-RO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activități specifice educației financiare. </a:t>
            </a:r>
            <a:r>
              <a:rPr lang="ro-RO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Li </a:t>
            </a:r>
            <a:r>
              <a:rPr lang="ro-RO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s-a spus </a:t>
            </a:r>
            <a:r>
              <a:rPr lang="ro-RO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Povestea monedelor</a:t>
            </a:r>
            <a:r>
              <a:rPr lang="ro-RO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o-RO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au </a:t>
            </a:r>
            <a:r>
              <a:rPr lang="ro-RO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sigilat </a:t>
            </a:r>
            <a:r>
              <a:rPr lang="ro-RO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documente</a:t>
            </a:r>
            <a:r>
              <a:rPr lang="ro-RO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o-RO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au </a:t>
            </a:r>
            <a:r>
              <a:rPr lang="ro-RO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colorat </a:t>
            </a:r>
            <a:r>
              <a:rPr lang="ro-RO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și </a:t>
            </a:r>
            <a:r>
              <a:rPr lang="ro-RO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amprentat. </a:t>
            </a:r>
            <a:endParaRPr lang="ro-RO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o-RO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Au </a:t>
            </a:r>
            <a:r>
              <a:rPr lang="ro-RO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participat </a:t>
            </a:r>
            <a:r>
              <a:rPr lang="ro-RO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la expoziția </a:t>
            </a:r>
            <a:r>
              <a:rPr lang="ro-RO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AURUL ȘI ARGINTUL ANTIC AL </a:t>
            </a:r>
            <a:r>
              <a:rPr lang="ro-RO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ROMÂNIEI</a:t>
            </a:r>
            <a:r>
              <a:rPr lang="ro-RO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o-RO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Au </a:t>
            </a:r>
            <a:r>
              <a:rPr lang="ro-RO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admirat </a:t>
            </a:r>
            <a:r>
              <a:rPr lang="ro-RO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bani, arme</a:t>
            </a:r>
            <a:r>
              <a:rPr lang="ro-RO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scuturi şi coifuri, confecţionate din metale preţioase, precum şi bijuterii.</a:t>
            </a:r>
          </a:p>
          <a:p>
            <a:pPr algn="r"/>
            <a:r>
              <a:rPr lang="ro-RO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 fost minunat!! Ne-am simțit prinți </a:t>
            </a:r>
            <a:r>
              <a:rPr lang="ro-RO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și </a:t>
            </a:r>
            <a:r>
              <a:rPr lang="ro-RO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prințese</a:t>
            </a:r>
            <a:r>
              <a:rPr lang="ro-RO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!! </a:t>
            </a:r>
          </a:p>
          <a:p>
            <a:pPr algn="r"/>
            <a:r>
              <a:rPr lang="ro-RO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(Alexandra Antofie) </a:t>
            </a:r>
            <a:endParaRPr lang="ro-RO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88140" y="523279"/>
            <a:ext cx="49724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3600" b="1" i="1" dirty="0">
                <a:solidFill>
                  <a:srgbClr val="F7C547">
                    <a:lumMod val="50000"/>
                  </a:srgbClr>
                </a:solidFill>
                <a:ea typeface="+mj-ea"/>
                <a:cs typeface="+mj-cs"/>
              </a:rPr>
              <a:t>Educație financiară </a:t>
            </a:r>
            <a:r>
              <a:rPr lang="ro-RO" sz="3600" b="1" i="1" dirty="0" smtClean="0">
                <a:solidFill>
                  <a:srgbClr val="F7C547">
                    <a:lumMod val="50000"/>
                  </a:srgbClr>
                </a:solidFill>
                <a:ea typeface="+mj-ea"/>
                <a:cs typeface="+mj-cs"/>
              </a:rPr>
              <a:t>prin joc</a:t>
            </a:r>
            <a:r>
              <a:rPr lang="ro-RO" sz="3600" b="1" dirty="0" smtClean="0">
                <a:solidFill>
                  <a:srgbClr val="F7C547">
                    <a:lumMod val="50000"/>
                  </a:srgbClr>
                </a:solidFill>
                <a:ea typeface="+mj-ea"/>
                <a:cs typeface="+mj-cs"/>
              </a:rPr>
              <a:t>_curs opțional</a:t>
            </a:r>
            <a:endParaRPr lang="ro-RO" b="1" dirty="0"/>
          </a:p>
        </p:txBody>
      </p:sp>
      <p:pic>
        <p:nvPicPr>
          <p:cNvPr id="5" name="Picture 4" descr="C:\Users\miri_\Google Drive\Educatie financiara\aurul si argintul\17903536_1509400202466928_9149261870165013942_n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487" y="1123444"/>
            <a:ext cx="5723255" cy="321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:\Users\miri_\Google Drive\Educatie financiara\aurul si argintul\thumbnail (4)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8" t="6397" r="6178" b="5950"/>
          <a:stretch/>
        </p:blipFill>
        <p:spPr bwMode="auto">
          <a:xfrm>
            <a:off x="4832543" y="2337723"/>
            <a:ext cx="1228090" cy="18694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C:\Users\miri_\Google Drive\Educatie financiara\aurul si argintul\thumbnail (2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543" y="4478625"/>
            <a:ext cx="2894965" cy="2171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:\Users\miri_\Google Drive\Educatie financiara\aurul si argintul\17883692_1509400882466860_1243966530406223097_n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443" y="4503960"/>
            <a:ext cx="3632200" cy="217932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u 12"/>
          <p:cNvSpPr txBox="1">
            <a:spLocks/>
          </p:cNvSpPr>
          <p:nvPr/>
        </p:nvSpPr>
        <p:spPr>
          <a:xfrm>
            <a:off x="10354566" y="217891"/>
            <a:ext cx="1584176" cy="1219200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o-RO" b="1" dirty="0" smtClean="0"/>
              <a:t>Cum?</a:t>
            </a:r>
            <a:endParaRPr lang="ro-RO" b="1" dirty="0"/>
          </a:p>
        </p:txBody>
      </p:sp>
    </p:spTree>
    <p:extLst>
      <p:ext uri="{BB962C8B-B14F-4D97-AF65-F5344CB8AC3E}">
        <p14:creationId xmlns:p14="http://schemas.microsoft.com/office/powerpoint/2010/main" val="32162534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92947" y="1509954"/>
            <a:ext cx="621363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o-RO" dirty="0">
                <a:solidFill>
                  <a:schemeClr val="tx2"/>
                </a:solidFill>
              </a:rPr>
              <a:t> </a:t>
            </a:r>
            <a:r>
              <a:rPr lang="ro-RO" dirty="0" smtClean="0">
                <a:solidFill>
                  <a:schemeClr val="tx2"/>
                </a:solidFill>
              </a:rPr>
              <a:t>      Am </a:t>
            </a:r>
            <a:r>
              <a:rPr lang="ro-RO" dirty="0" smtClean="0">
                <a:solidFill>
                  <a:schemeClr val="tx2"/>
                </a:solidFill>
              </a:rPr>
              <a:t>oganizat două </a:t>
            </a:r>
            <a:r>
              <a:rPr lang="ro-RO" b="1" dirty="0" smtClean="0">
                <a:solidFill>
                  <a:srgbClr val="00B050"/>
                </a:solidFill>
              </a:rPr>
              <a:t>tombole</a:t>
            </a:r>
            <a:r>
              <a:rPr lang="ro-RO" dirty="0" smtClean="0">
                <a:solidFill>
                  <a:schemeClr val="tx2"/>
                </a:solidFill>
              </a:rPr>
              <a:t>. Copiii </a:t>
            </a:r>
            <a:r>
              <a:rPr lang="ro-RO" dirty="0" smtClean="0">
                <a:solidFill>
                  <a:schemeClr val="tx2"/>
                </a:solidFill>
              </a:rPr>
              <a:t>au </a:t>
            </a:r>
            <a:r>
              <a:rPr lang="ro-RO" dirty="0">
                <a:solidFill>
                  <a:schemeClr val="tx2"/>
                </a:solidFill>
              </a:rPr>
              <a:t>donat </a:t>
            </a:r>
            <a:r>
              <a:rPr lang="ro-RO" dirty="0" smtClean="0">
                <a:solidFill>
                  <a:schemeClr val="tx2"/>
                </a:solidFill>
              </a:rPr>
              <a:t>jucării</a:t>
            </a:r>
            <a:r>
              <a:rPr lang="ro-RO" dirty="0">
                <a:solidFill>
                  <a:schemeClr val="tx2"/>
                </a:solidFill>
              </a:rPr>
              <a:t>.  </a:t>
            </a:r>
            <a:r>
              <a:rPr lang="ro-RO" dirty="0" smtClean="0">
                <a:solidFill>
                  <a:schemeClr val="tx2"/>
                </a:solidFill>
              </a:rPr>
              <a:t>Au </a:t>
            </a:r>
            <a:r>
              <a:rPr lang="ro-RO" dirty="0" smtClean="0">
                <a:solidFill>
                  <a:schemeClr val="tx2"/>
                </a:solidFill>
              </a:rPr>
              <a:t>stabilit </a:t>
            </a:r>
            <a:r>
              <a:rPr lang="ro-RO" dirty="0" smtClean="0">
                <a:solidFill>
                  <a:schemeClr val="tx2"/>
                </a:solidFill>
              </a:rPr>
              <a:t>prețul </a:t>
            </a:r>
            <a:r>
              <a:rPr lang="ro-RO" dirty="0" smtClean="0">
                <a:solidFill>
                  <a:schemeClr val="tx2"/>
                </a:solidFill>
              </a:rPr>
              <a:t>biletului. </a:t>
            </a:r>
            <a:r>
              <a:rPr lang="ro-RO" dirty="0" smtClean="0">
                <a:solidFill>
                  <a:schemeClr val="tx2"/>
                </a:solidFill>
              </a:rPr>
              <a:t>Le-am </a:t>
            </a:r>
            <a:r>
              <a:rPr lang="ro-RO" dirty="0">
                <a:solidFill>
                  <a:schemeClr val="tx2"/>
                </a:solidFill>
              </a:rPr>
              <a:t>pus numere. </a:t>
            </a:r>
            <a:r>
              <a:rPr lang="ro-RO" dirty="0" smtClean="0">
                <a:solidFill>
                  <a:schemeClr val="tx2"/>
                </a:solidFill>
              </a:rPr>
              <a:t>Am strâns banii și am aflat suma. Cea </a:t>
            </a:r>
            <a:r>
              <a:rPr lang="ro-RO" dirty="0" smtClean="0">
                <a:solidFill>
                  <a:schemeClr val="tx2"/>
                </a:solidFill>
              </a:rPr>
              <a:t>mai </a:t>
            </a:r>
            <a:r>
              <a:rPr lang="ro-RO" dirty="0">
                <a:solidFill>
                  <a:schemeClr val="tx2"/>
                </a:solidFill>
              </a:rPr>
              <a:t>mare jucărie a fost oferită ca „premiul suprem” clasei cu cel mai mare număr de bilete cumpărate. </a:t>
            </a:r>
          </a:p>
          <a:p>
            <a:pPr algn="just"/>
            <a:r>
              <a:rPr lang="ro-RO" dirty="0" smtClean="0">
                <a:solidFill>
                  <a:schemeClr val="tx2"/>
                </a:solidFill>
              </a:rPr>
              <a:t>Am avut un profit de </a:t>
            </a:r>
            <a:r>
              <a:rPr lang="ro-RO" b="1" dirty="0" smtClean="0">
                <a:solidFill>
                  <a:srgbClr val="FF0000"/>
                </a:solidFill>
              </a:rPr>
              <a:t>900 lei</a:t>
            </a:r>
            <a:r>
              <a:rPr lang="ro-RO" dirty="0" smtClean="0">
                <a:solidFill>
                  <a:schemeClr val="tx2"/>
                </a:solidFill>
              </a:rPr>
              <a:t>, repsectiv </a:t>
            </a:r>
            <a:r>
              <a:rPr lang="ro-RO" b="1" dirty="0" smtClean="0">
                <a:solidFill>
                  <a:srgbClr val="FF0000"/>
                </a:solidFill>
              </a:rPr>
              <a:t>840 </a:t>
            </a:r>
            <a:r>
              <a:rPr lang="ro-RO" b="1" dirty="0">
                <a:solidFill>
                  <a:srgbClr val="FF0000"/>
                </a:solidFill>
              </a:rPr>
              <a:t>lei</a:t>
            </a:r>
            <a:r>
              <a:rPr lang="ro-RO" dirty="0">
                <a:solidFill>
                  <a:schemeClr val="tx2"/>
                </a:solidFill>
              </a:rPr>
              <a:t>. </a:t>
            </a:r>
            <a:endParaRPr lang="ro-RO" dirty="0" smtClean="0">
              <a:solidFill>
                <a:schemeClr val="tx2"/>
              </a:solidFill>
            </a:endParaRPr>
          </a:p>
          <a:p>
            <a:pPr algn="just"/>
            <a:r>
              <a:rPr lang="ro-RO" dirty="0" smtClean="0">
                <a:solidFill>
                  <a:schemeClr val="tx2"/>
                </a:solidFill>
              </a:rPr>
              <a:t>      Banii </a:t>
            </a:r>
            <a:r>
              <a:rPr lang="ro-RO" dirty="0">
                <a:solidFill>
                  <a:schemeClr val="tx2"/>
                </a:solidFill>
              </a:rPr>
              <a:t>câștigați </a:t>
            </a:r>
            <a:r>
              <a:rPr lang="ro-RO" dirty="0" smtClean="0">
                <a:solidFill>
                  <a:schemeClr val="tx2"/>
                </a:solidFill>
              </a:rPr>
              <a:t>la prima tombolă au </a:t>
            </a:r>
            <a:r>
              <a:rPr lang="ro-RO" dirty="0">
                <a:solidFill>
                  <a:schemeClr val="tx2"/>
                </a:solidFill>
              </a:rPr>
              <a:t>fost investiți în achiziționarea unui </a:t>
            </a:r>
            <a:r>
              <a:rPr lang="ro-RO" dirty="0" smtClean="0">
                <a:solidFill>
                  <a:schemeClr val="tx2"/>
                </a:solidFill>
              </a:rPr>
              <a:t>videoproiector. Ca să ajungem la suma necesară achiziționării acestuia </a:t>
            </a:r>
            <a:r>
              <a:rPr lang="ro-RO" b="1" dirty="0" smtClean="0">
                <a:solidFill>
                  <a:srgbClr val="00B050"/>
                </a:solidFill>
              </a:rPr>
              <a:t>ne-am închiritat costumele</a:t>
            </a:r>
            <a:r>
              <a:rPr lang="ro-RO" dirty="0" smtClean="0">
                <a:solidFill>
                  <a:srgbClr val="00B050"/>
                </a:solidFill>
              </a:rPr>
              <a:t> </a:t>
            </a:r>
            <a:r>
              <a:rPr lang="ro-RO" dirty="0" smtClean="0">
                <a:solidFill>
                  <a:schemeClr val="tx2"/>
                </a:solidFill>
              </a:rPr>
              <a:t>de </a:t>
            </a:r>
            <a:r>
              <a:rPr lang="ro-RO" dirty="0" smtClean="0">
                <a:solidFill>
                  <a:schemeClr val="tx2"/>
                </a:solidFill>
              </a:rPr>
              <a:t>șoricei cu </a:t>
            </a:r>
            <a:r>
              <a:rPr lang="ro-RO" dirty="0" smtClean="0">
                <a:solidFill>
                  <a:schemeClr val="tx2"/>
                </a:solidFill>
              </a:rPr>
              <a:t>10 lei </a:t>
            </a:r>
            <a:r>
              <a:rPr lang="ro-RO" dirty="0" smtClean="0">
                <a:solidFill>
                  <a:schemeClr val="tx2"/>
                </a:solidFill>
              </a:rPr>
              <a:t>bucata, completând suma </a:t>
            </a:r>
            <a:r>
              <a:rPr lang="ro-RO" dirty="0" smtClean="0">
                <a:solidFill>
                  <a:schemeClr val="tx2"/>
                </a:solidFill>
              </a:rPr>
              <a:t>cu încă </a:t>
            </a:r>
            <a:r>
              <a:rPr lang="ro-RO" b="1" dirty="0" smtClean="0">
                <a:solidFill>
                  <a:srgbClr val="FF0000"/>
                </a:solidFill>
              </a:rPr>
              <a:t>300 lei</a:t>
            </a:r>
            <a:r>
              <a:rPr lang="ro-RO" dirty="0" smtClean="0">
                <a:solidFill>
                  <a:schemeClr val="tx2"/>
                </a:solidFill>
              </a:rPr>
              <a:t>.</a:t>
            </a:r>
          </a:p>
          <a:p>
            <a:pPr algn="just"/>
            <a:r>
              <a:rPr lang="ro-RO" dirty="0" smtClean="0">
                <a:solidFill>
                  <a:schemeClr val="tx2"/>
                </a:solidFill>
              </a:rPr>
              <a:t>       Cu </a:t>
            </a:r>
            <a:r>
              <a:rPr lang="ro-RO" dirty="0" smtClean="0">
                <a:solidFill>
                  <a:schemeClr val="tx2"/>
                </a:solidFill>
              </a:rPr>
              <a:t>profitul din dea cea de-a doua tombolă, la care s-a adaugat o sponsorizare de </a:t>
            </a:r>
            <a:r>
              <a:rPr lang="ro-RO" b="1" dirty="0" smtClean="0">
                <a:solidFill>
                  <a:srgbClr val="FF0000"/>
                </a:solidFill>
              </a:rPr>
              <a:t>500 lei </a:t>
            </a:r>
            <a:r>
              <a:rPr lang="ro-RO" dirty="0" smtClean="0">
                <a:solidFill>
                  <a:schemeClr val="tx2"/>
                </a:solidFill>
              </a:rPr>
              <a:t>de la un agent economic, am achiziționat 4 tablete </a:t>
            </a:r>
            <a:r>
              <a:rPr lang="ro-RO" dirty="0">
                <a:solidFill>
                  <a:schemeClr val="tx2"/>
                </a:solidFill>
              </a:rPr>
              <a:t>pe care le folosim la clasă.</a:t>
            </a:r>
            <a:endParaRPr lang="ro-RO" dirty="0" smtClean="0">
              <a:solidFill>
                <a:schemeClr val="tx2"/>
              </a:solidFill>
            </a:endParaRPr>
          </a:p>
          <a:p>
            <a:pPr algn="just"/>
            <a:endParaRPr lang="ro-RO" i="1" dirty="0" smtClean="0">
              <a:solidFill>
                <a:schemeClr val="tx2"/>
              </a:solidFill>
            </a:endParaRPr>
          </a:p>
          <a:p>
            <a:pPr algn="just"/>
            <a:r>
              <a:rPr lang="ro-RO" i="1" dirty="0" smtClean="0">
                <a:solidFill>
                  <a:schemeClr val="tx2"/>
                </a:solidFill>
              </a:rPr>
              <a:t>	Cam </a:t>
            </a:r>
            <a:r>
              <a:rPr lang="ro-RO" i="1" dirty="0">
                <a:solidFill>
                  <a:schemeClr val="tx2"/>
                </a:solidFill>
              </a:rPr>
              <a:t>atât am avut sa vă povestesc din experianța mea, iar după ani de zile îmi voi aminti cu drag de aceste momente</a:t>
            </a:r>
            <a:r>
              <a:rPr lang="ro-RO" i="1" dirty="0" smtClean="0">
                <a:solidFill>
                  <a:schemeClr val="tx2"/>
                </a:solidFill>
              </a:rPr>
              <a:t>!</a:t>
            </a:r>
            <a:r>
              <a:rPr lang="ro-RO" dirty="0" smtClean="0">
                <a:solidFill>
                  <a:schemeClr val="tx2"/>
                </a:solidFill>
              </a:rPr>
              <a:t> (Teodora Neagu)</a:t>
            </a:r>
            <a:endParaRPr lang="ro-RO" dirty="0">
              <a:solidFill>
                <a:schemeClr val="tx2"/>
              </a:solidFill>
            </a:endParaRPr>
          </a:p>
          <a:p>
            <a:pPr algn="just"/>
            <a:endParaRPr lang="ro-RO" dirty="0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92947" y="620227"/>
            <a:ext cx="68296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3600" b="1" dirty="0" smtClean="0">
                <a:solidFill>
                  <a:srgbClr val="F7C547">
                    <a:lumMod val="50000"/>
                  </a:srgbClr>
                </a:solidFill>
                <a:ea typeface="+mj-ea"/>
                <a:cs typeface="+mj-cs"/>
              </a:rPr>
              <a:t>TOMBOLELE  din viața noastră</a:t>
            </a:r>
            <a:endParaRPr lang="ro-RO" b="1" dirty="0"/>
          </a:p>
        </p:txBody>
      </p:sp>
      <p:pic>
        <p:nvPicPr>
          <p:cNvPr id="7" name="Picture 6" descr="C:\Users\miri_\Google Drive\Educatie financiara\a doua tombola\27337195_1880568052016806_8881673760136893342_n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9476" y="4489080"/>
            <a:ext cx="1647552" cy="2099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:\Users\miri_\Google Drive\Educatie financiara\a doua tombola\27067526_1880568418683436_4741282915908092_n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73"/>
          <a:stretch/>
        </p:blipFill>
        <p:spPr bwMode="auto">
          <a:xfrm rot="1090636">
            <a:off x="9762078" y="2589908"/>
            <a:ext cx="2095663" cy="1751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C:\Users\miri_\Google Drive\Educatie financiara\a doua tombola\27458878_1886804541393157_504666219168370644_n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8297" y="211209"/>
            <a:ext cx="2773680" cy="208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C:\Users\miri_\Google Drive\Educatie financiara\a doua tombola\27067807_1886801561393455_4282834924268580187_n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4" r="16010"/>
          <a:stretch/>
        </p:blipFill>
        <p:spPr bwMode="auto">
          <a:xfrm>
            <a:off x="7638868" y="2720289"/>
            <a:ext cx="2232248" cy="3587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20638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92946" y="2121008"/>
            <a:ext cx="441343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o-RO" dirty="0" smtClean="0">
                <a:solidFill>
                  <a:schemeClr val="tx2"/>
                </a:solidFill>
              </a:rPr>
              <a:t>      Elevii </a:t>
            </a:r>
            <a:r>
              <a:rPr lang="ro-RO" dirty="0" smtClean="0">
                <a:solidFill>
                  <a:schemeClr val="tx2"/>
                </a:solidFill>
              </a:rPr>
              <a:t>au desfășurat </a:t>
            </a:r>
            <a:r>
              <a:rPr lang="ro-RO" dirty="0">
                <a:solidFill>
                  <a:schemeClr val="tx2"/>
                </a:solidFill>
              </a:rPr>
              <a:t>acţiuni de colectare de carte, sub formă de donaţii, de la colegii lor, profesorii școlii, persoane din </a:t>
            </a:r>
            <a:r>
              <a:rPr lang="ro-RO" dirty="0" smtClean="0">
                <a:solidFill>
                  <a:schemeClr val="tx2"/>
                </a:solidFill>
              </a:rPr>
              <a:t>comunitatea </a:t>
            </a:r>
            <a:r>
              <a:rPr lang="ro-RO" dirty="0">
                <a:solidFill>
                  <a:schemeClr val="tx2"/>
                </a:solidFill>
              </a:rPr>
              <a:t>locală. </a:t>
            </a:r>
            <a:r>
              <a:rPr lang="ro-RO" dirty="0" smtClean="0">
                <a:solidFill>
                  <a:schemeClr val="tx2"/>
                </a:solidFill>
              </a:rPr>
              <a:t>Cărțile s-au  </a:t>
            </a:r>
            <a:r>
              <a:rPr lang="ro-RO" dirty="0">
                <a:solidFill>
                  <a:schemeClr val="tx2"/>
                </a:solidFill>
              </a:rPr>
              <a:t>organizat pe teme, standuri. </a:t>
            </a:r>
            <a:r>
              <a:rPr lang="ro-RO" dirty="0" smtClean="0">
                <a:solidFill>
                  <a:schemeClr val="tx2"/>
                </a:solidFill>
              </a:rPr>
              <a:t>Au </a:t>
            </a:r>
            <a:r>
              <a:rPr lang="ro-RO" dirty="0">
                <a:solidFill>
                  <a:schemeClr val="tx2"/>
                </a:solidFill>
              </a:rPr>
              <a:t>fost </a:t>
            </a:r>
            <a:r>
              <a:rPr lang="ro-RO" dirty="0" smtClean="0">
                <a:solidFill>
                  <a:schemeClr val="tx2"/>
                </a:solidFill>
              </a:rPr>
              <a:t>recondiționate </a:t>
            </a:r>
            <a:r>
              <a:rPr lang="ro-RO" dirty="0">
                <a:solidFill>
                  <a:schemeClr val="tx2"/>
                </a:solidFill>
              </a:rPr>
              <a:t>și </a:t>
            </a:r>
            <a:r>
              <a:rPr lang="ro-RO" dirty="0" smtClean="0">
                <a:solidFill>
                  <a:schemeClr val="tx2"/>
                </a:solidFill>
              </a:rPr>
              <a:t>scoase </a:t>
            </a:r>
            <a:r>
              <a:rPr lang="ro-RO" dirty="0">
                <a:solidFill>
                  <a:schemeClr val="tx2"/>
                </a:solidFill>
              </a:rPr>
              <a:t>la vânzare, în cadrul unui </a:t>
            </a:r>
            <a:r>
              <a:rPr lang="ro-RO" b="1" dirty="0">
                <a:solidFill>
                  <a:srgbClr val="00B050"/>
                </a:solidFill>
              </a:rPr>
              <a:t>târg de </a:t>
            </a:r>
            <a:r>
              <a:rPr lang="ro-RO" b="1" dirty="0" smtClean="0">
                <a:solidFill>
                  <a:srgbClr val="00B050"/>
                </a:solidFill>
              </a:rPr>
              <a:t>carte cu </a:t>
            </a:r>
            <a:r>
              <a:rPr lang="ro-RO" b="1" dirty="0" smtClean="0">
                <a:solidFill>
                  <a:srgbClr val="00B050"/>
                </a:solidFill>
              </a:rPr>
              <a:t>vânzare </a:t>
            </a:r>
            <a:r>
              <a:rPr lang="ro-RO" dirty="0" smtClean="0">
                <a:solidFill>
                  <a:schemeClr val="tx2"/>
                </a:solidFill>
              </a:rPr>
              <a:t>(</a:t>
            </a:r>
            <a:r>
              <a:rPr lang="ro-RO" i="1" dirty="0" smtClean="0">
                <a:solidFill>
                  <a:schemeClr val="tx2"/>
                </a:solidFill>
              </a:rPr>
              <a:t>Proiectul de lectură</a:t>
            </a:r>
            <a:r>
              <a:rPr lang="ro-RO" dirty="0" smtClean="0">
                <a:solidFill>
                  <a:schemeClr val="tx2"/>
                </a:solidFill>
              </a:rPr>
              <a:t>). </a:t>
            </a:r>
            <a:endParaRPr lang="ro-RO" dirty="0">
              <a:solidFill>
                <a:schemeClr val="tx2"/>
              </a:solidFill>
            </a:endParaRPr>
          </a:p>
          <a:p>
            <a:pPr algn="just"/>
            <a:r>
              <a:rPr lang="ro-RO" dirty="0" smtClean="0">
                <a:solidFill>
                  <a:schemeClr val="tx2"/>
                </a:solidFill>
              </a:rPr>
              <a:t>         Clasa noastră s-a implicat în două astfel de târguri. Din profitul nostru, am ales să achiziționăm enciclopedii, cărți despre spațiul cosmic și prăjituri, aproximativ </a:t>
            </a:r>
            <a:r>
              <a:rPr lang="ro-RO" b="1" dirty="0" smtClean="0">
                <a:solidFill>
                  <a:srgbClr val="FF0000"/>
                </a:solidFill>
              </a:rPr>
              <a:t>400 lei.</a:t>
            </a:r>
            <a:r>
              <a:rPr lang="ro-RO" dirty="0" smtClean="0">
                <a:solidFill>
                  <a:schemeClr val="tx2"/>
                </a:solidFill>
              </a:rPr>
              <a:t> Din banii strânși la cea de-a doua, am achiziționat o tabletă și înghețată – aproximativ </a:t>
            </a:r>
            <a:r>
              <a:rPr lang="ro-RO" b="1" dirty="0" smtClean="0">
                <a:solidFill>
                  <a:srgbClr val="FF0000"/>
                </a:solidFill>
              </a:rPr>
              <a:t>350 lei</a:t>
            </a:r>
            <a:r>
              <a:rPr lang="ro-RO" dirty="0" smtClean="0">
                <a:solidFill>
                  <a:schemeClr val="tx2"/>
                </a:solidFill>
              </a:rPr>
              <a:t>. </a:t>
            </a:r>
          </a:p>
          <a:p>
            <a:pPr algn="r"/>
            <a:r>
              <a:rPr lang="ro-RO" i="1" dirty="0" smtClean="0">
                <a:solidFill>
                  <a:schemeClr val="tx2"/>
                </a:solidFill>
              </a:rPr>
              <a:t>   </a:t>
            </a:r>
            <a:r>
              <a:rPr lang="ro-RO" i="1" dirty="0" smtClean="0">
                <a:solidFill>
                  <a:schemeClr val="tx2"/>
                </a:solidFill>
              </a:rPr>
              <a:t>A fost o activitate delicioasă!! </a:t>
            </a:r>
          </a:p>
          <a:p>
            <a:pPr algn="just"/>
            <a:r>
              <a:rPr lang="ro-RO" dirty="0" smtClean="0">
                <a:solidFill>
                  <a:schemeClr val="tx2"/>
                </a:solidFill>
              </a:rPr>
              <a:t>                                            (Patricia Stoica)</a:t>
            </a:r>
            <a:endParaRPr lang="ro-RO" dirty="0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79583" y="240028"/>
            <a:ext cx="58535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3600" b="1" dirty="0" smtClean="0">
                <a:solidFill>
                  <a:srgbClr val="F7C547">
                    <a:lumMod val="50000"/>
                  </a:srgbClr>
                </a:solidFill>
                <a:ea typeface="+mj-ea"/>
                <a:cs typeface="+mj-cs"/>
              </a:rPr>
              <a:t>Târg de carte cu vânzare</a:t>
            </a:r>
          </a:p>
        </p:txBody>
      </p:sp>
      <p:pic>
        <p:nvPicPr>
          <p:cNvPr id="5" name="Picture 4" descr="C:\Users\miri_\Google Drive\Educatie financiara\targ de martisoare + pravalia cu carti\17191485_1457634347643514_2564879775072209292_n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689"/>
          <a:stretch/>
        </p:blipFill>
        <p:spPr bwMode="auto">
          <a:xfrm>
            <a:off x="9109615" y="879357"/>
            <a:ext cx="2940281" cy="21379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C:\Users\miri_\Google Drive\Educatie financiara\targ de martisoare + pravalia cu carti\28279785_1924666850940259_2964104158668224926_n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139" y="4189522"/>
            <a:ext cx="2999975" cy="2455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miri_\Google Drive\Educatie financiara\targ de martisoare + pravalia cu carti\18486213_1552100154863599_6008215091382469967_n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92"/>
          <a:stretch/>
        </p:blipFill>
        <p:spPr bwMode="auto">
          <a:xfrm>
            <a:off x="9334772" y="3440740"/>
            <a:ext cx="2489968" cy="3266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C:\Users\miri_\Google Drive\Educatie financiara\targ de martisoare + pravalia cu carti\18528091_1552100104863604_2803476099446425128_n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9" r="17355"/>
          <a:stretch/>
        </p:blipFill>
        <p:spPr bwMode="auto">
          <a:xfrm>
            <a:off x="6082139" y="1379377"/>
            <a:ext cx="2928902" cy="25922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4319218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92947" y="188640"/>
            <a:ext cx="58535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3600" dirty="0" smtClean="0">
                <a:solidFill>
                  <a:srgbClr val="F7C547">
                    <a:lumMod val="50000"/>
                  </a:srgbClr>
                </a:solidFill>
                <a:ea typeface="+mj-ea"/>
                <a:cs typeface="+mj-cs"/>
              </a:rPr>
              <a:t>Târgul MĂRȚIȘORULUI</a:t>
            </a:r>
          </a:p>
        </p:txBody>
      </p:sp>
      <p:sp>
        <p:nvSpPr>
          <p:cNvPr id="3" name="Rectangle 2"/>
          <p:cNvSpPr/>
          <p:nvPr/>
        </p:nvSpPr>
        <p:spPr>
          <a:xfrm>
            <a:off x="1159967" y="948690"/>
            <a:ext cx="623058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o-RO" dirty="0" smtClean="0">
                <a:solidFill>
                  <a:schemeClr val="tx2"/>
                </a:solidFill>
              </a:rPr>
              <a:t>      </a:t>
            </a:r>
            <a:r>
              <a:rPr lang="ro-RO" dirty="0" smtClean="0">
                <a:solidFill>
                  <a:schemeClr val="tx2"/>
                </a:solidFill>
              </a:rPr>
              <a:t>Clasa noastră </a:t>
            </a:r>
            <a:r>
              <a:rPr lang="ro-RO" dirty="0" smtClean="0">
                <a:solidFill>
                  <a:schemeClr val="tx2"/>
                </a:solidFill>
              </a:rPr>
              <a:t>a participat la două </a:t>
            </a:r>
            <a:r>
              <a:rPr lang="ro-RO" b="1" dirty="0" smtClean="0">
                <a:solidFill>
                  <a:srgbClr val="008000"/>
                </a:solidFill>
              </a:rPr>
              <a:t>târguri cu vânzare de mărțișoare.</a:t>
            </a:r>
          </a:p>
          <a:p>
            <a:pPr algn="just"/>
            <a:r>
              <a:rPr lang="ro-RO" dirty="0" smtClean="0">
                <a:solidFill>
                  <a:schemeClr val="tx2"/>
                </a:solidFill>
              </a:rPr>
              <a:t>       </a:t>
            </a:r>
            <a:r>
              <a:rPr lang="ro-RO" dirty="0" smtClean="0">
                <a:solidFill>
                  <a:schemeClr val="tx2"/>
                </a:solidFill>
              </a:rPr>
              <a:t>Am confecționat </a:t>
            </a:r>
            <a:r>
              <a:rPr lang="ro-RO" dirty="0" smtClean="0">
                <a:solidFill>
                  <a:schemeClr val="tx2"/>
                </a:solidFill>
              </a:rPr>
              <a:t>bijuterii din </a:t>
            </a:r>
            <a:r>
              <a:rPr lang="ro-RO" dirty="0" smtClean="0">
                <a:solidFill>
                  <a:schemeClr val="tx2"/>
                </a:solidFill>
              </a:rPr>
              <a:t>Fimo </a:t>
            </a:r>
            <a:r>
              <a:rPr lang="ro-RO" dirty="0" smtClean="0">
                <a:solidFill>
                  <a:schemeClr val="tx2"/>
                </a:solidFill>
              </a:rPr>
              <a:t>și alte </a:t>
            </a:r>
            <a:r>
              <a:rPr lang="ro-RO" dirty="0" smtClean="0">
                <a:solidFill>
                  <a:schemeClr val="tx2"/>
                </a:solidFill>
              </a:rPr>
              <a:t>produse </a:t>
            </a:r>
            <a:r>
              <a:rPr lang="ro-RO" dirty="0" smtClean="0">
                <a:solidFill>
                  <a:schemeClr val="tx2"/>
                </a:solidFill>
              </a:rPr>
              <a:t>din hârtie. Părinții noștri au făcut dulciuri. </a:t>
            </a:r>
            <a:r>
              <a:rPr lang="en-US" dirty="0">
                <a:solidFill>
                  <a:schemeClr val="tx2"/>
                </a:solidFill>
              </a:rPr>
              <a:t>Am pus </a:t>
            </a:r>
            <a:r>
              <a:rPr lang="en-US" dirty="0" smtClean="0">
                <a:solidFill>
                  <a:schemeClr val="tx2"/>
                </a:solidFill>
              </a:rPr>
              <a:t>pre</a:t>
            </a:r>
            <a:r>
              <a:rPr lang="ro-RO" dirty="0" smtClean="0">
                <a:solidFill>
                  <a:schemeClr val="tx2"/>
                </a:solidFill>
              </a:rPr>
              <a:t>ț</a:t>
            </a:r>
            <a:r>
              <a:rPr lang="en-US" dirty="0" err="1" smtClean="0">
                <a:solidFill>
                  <a:schemeClr val="tx2"/>
                </a:solidFill>
              </a:rPr>
              <a:t>uri</a:t>
            </a:r>
            <a:r>
              <a:rPr lang="en-US" dirty="0" smtClean="0">
                <a:solidFill>
                  <a:schemeClr val="tx2"/>
                </a:solidFill>
              </a:rPr>
              <a:t>. </a:t>
            </a:r>
            <a:r>
              <a:rPr lang="en-US" dirty="0">
                <a:solidFill>
                  <a:schemeClr val="tx2"/>
                </a:solidFill>
              </a:rPr>
              <a:t>Le-am </a:t>
            </a:r>
            <a:r>
              <a:rPr lang="en-US" dirty="0" err="1">
                <a:solidFill>
                  <a:schemeClr val="tx2"/>
                </a:solidFill>
              </a:rPr>
              <a:t>facut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publicitate</a:t>
            </a:r>
            <a:r>
              <a:rPr lang="en-US" dirty="0">
                <a:solidFill>
                  <a:schemeClr val="tx2"/>
                </a:solidFill>
              </a:rPr>
              <a:t>. Le-am </a:t>
            </a:r>
            <a:r>
              <a:rPr lang="en-US" dirty="0" err="1">
                <a:solidFill>
                  <a:schemeClr val="tx2"/>
                </a:solidFill>
              </a:rPr>
              <a:t>vândut</a:t>
            </a:r>
            <a:r>
              <a:rPr lang="en-US" dirty="0">
                <a:solidFill>
                  <a:schemeClr val="tx2"/>
                </a:solidFill>
              </a:rPr>
              <a:t>. Am </a:t>
            </a:r>
            <a:r>
              <a:rPr lang="en-US" dirty="0" smtClean="0">
                <a:solidFill>
                  <a:schemeClr val="tx2"/>
                </a:solidFill>
              </a:rPr>
              <a:t>f</a:t>
            </a:r>
            <a:r>
              <a:rPr lang="ro-RO" dirty="0" smtClean="0">
                <a:solidFill>
                  <a:schemeClr val="tx2"/>
                </a:solidFill>
              </a:rPr>
              <a:t>ă</a:t>
            </a:r>
            <a:r>
              <a:rPr lang="en-US" dirty="0" smtClean="0">
                <a:solidFill>
                  <a:schemeClr val="tx2"/>
                </a:solidFill>
              </a:rPr>
              <a:t>cut </a:t>
            </a:r>
            <a:r>
              <a:rPr lang="en-US" dirty="0" err="1">
                <a:solidFill>
                  <a:schemeClr val="tx2"/>
                </a:solidFill>
              </a:rPr>
              <a:t>monetarul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si</a:t>
            </a:r>
            <a:r>
              <a:rPr lang="en-US" dirty="0">
                <a:solidFill>
                  <a:schemeClr val="tx2"/>
                </a:solidFill>
              </a:rPr>
              <a:t> am </a:t>
            </a:r>
            <a:r>
              <a:rPr lang="en-US" dirty="0" err="1" smtClean="0">
                <a:solidFill>
                  <a:schemeClr val="tx2"/>
                </a:solidFill>
              </a:rPr>
              <a:t>constata</a:t>
            </a:r>
            <a:r>
              <a:rPr lang="ro-RO" dirty="0" smtClean="0">
                <a:solidFill>
                  <a:schemeClr val="tx2"/>
                </a:solidFill>
              </a:rPr>
              <a:t>t</a:t>
            </a:r>
            <a:r>
              <a:rPr lang="en-US" dirty="0" smtClean="0">
                <a:solidFill>
                  <a:schemeClr val="tx2"/>
                </a:solidFill>
              </a:rPr>
              <a:t> c</a:t>
            </a:r>
            <a:r>
              <a:rPr lang="ro-RO" dirty="0" smtClean="0">
                <a:solidFill>
                  <a:schemeClr val="tx2"/>
                </a:solidFill>
              </a:rPr>
              <a:t>ă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am </a:t>
            </a:r>
            <a:r>
              <a:rPr lang="en-US" dirty="0" err="1">
                <a:solidFill>
                  <a:schemeClr val="tx2"/>
                </a:solidFill>
              </a:rPr>
              <a:t>strâns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extraordinar</a:t>
            </a:r>
            <a:r>
              <a:rPr lang="ro-RO" dirty="0" smtClean="0">
                <a:solidFill>
                  <a:schemeClr val="tx2"/>
                </a:solidFill>
              </a:rPr>
              <a:t>ele</a:t>
            </a:r>
            <a:r>
              <a:rPr lang="en-US" dirty="0" smtClean="0">
                <a:solidFill>
                  <a:schemeClr val="tx2"/>
                </a:solidFill>
              </a:rPr>
              <a:t> sum</a:t>
            </a:r>
            <a:r>
              <a:rPr lang="ro-RO" dirty="0" smtClean="0">
                <a:solidFill>
                  <a:schemeClr val="tx2"/>
                </a:solidFill>
              </a:rPr>
              <a:t>e</a:t>
            </a:r>
            <a:r>
              <a:rPr lang="en-US" dirty="0" smtClean="0">
                <a:solidFill>
                  <a:schemeClr val="tx2"/>
                </a:solidFill>
              </a:rPr>
              <a:t> de </a:t>
            </a:r>
            <a:r>
              <a:rPr lang="ro-RO" b="1" dirty="0" smtClean="0">
                <a:solidFill>
                  <a:srgbClr val="FF0000"/>
                </a:solidFill>
              </a:rPr>
              <a:t>300 lei</a:t>
            </a:r>
            <a:r>
              <a:rPr lang="ro-RO" dirty="0" smtClean="0">
                <a:solidFill>
                  <a:schemeClr val="tx2"/>
                </a:solidFill>
              </a:rPr>
              <a:t>, </a:t>
            </a:r>
            <a:r>
              <a:rPr lang="ro-RO" dirty="0">
                <a:solidFill>
                  <a:schemeClr val="tx2"/>
                </a:solidFill>
              </a:rPr>
              <a:t>respectiv </a:t>
            </a:r>
            <a:r>
              <a:rPr lang="ro-RO" b="1" dirty="0">
                <a:solidFill>
                  <a:srgbClr val="FF0000"/>
                </a:solidFill>
              </a:rPr>
              <a:t>344 </a:t>
            </a:r>
            <a:r>
              <a:rPr lang="ro-RO" b="1" dirty="0" smtClean="0">
                <a:solidFill>
                  <a:srgbClr val="FF0000"/>
                </a:solidFill>
              </a:rPr>
              <a:t>lei</a:t>
            </a:r>
            <a:r>
              <a:rPr lang="ro-RO" dirty="0" smtClean="0">
                <a:solidFill>
                  <a:schemeClr val="tx2"/>
                </a:solidFill>
              </a:rPr>
              <a:t>. </a:t>
            </a:r>
            <a:r>
              <a:rPr lang="ro-RO" dirty="0" smtClean="0">
                <a:solidFill>
                  <a:schemeClr val="tx2"/>
                </a:solidFill>
              </a:rPr>
              <a:t>Am donat o parte din bani. </a:t>
            </a:r>
            <a:r>
              <a:rPr lang="vi-VN" dirty="0">
                <a:solidFill>
                  <a:schemeClr val="tx2"/>
                </a:solidFill>
              </a:rPr>
              <a:t>Am facut o lista cu ce ne-am dori sa ne cumpărăm. Am dezbătut. Am ales minunata </a:t>
            </a:r>
            <a:r>
              <a:rPr lang="ro-RO" dirty="0" smtClean="0">
                <a:solidFill>
                  <a:schemeClr val="tx2"/>
                </a:solidFill>
              </a:rPr>
              <a:t>bilete la film și </a:t>
            </a:r>
            <a:r>
              <a:rPr lang="vi-VN" dirty="0" smtClean="0">
                <a:solidFill>
                  <a:schemeClr val="tx2"/>
                </a:solidFill>
              </a:rPr>
              <a:t>paRasuTa </a:t>
            </a:r>
            <a:r>
              <a:rPr lang="vi-VN" dirty="0">
                <a:solidFill>
                  <a:schemeClr val="tx2"/>
                </a:solidFill>
              </a:rPr>
              <a:t>a eduCaTivă</a:t>
            </a:r>
            <a:r>
              <a:rPr lang="vi-VN" dirty="0" smtClean="0">
                <a:solidFill>
                  <a:schemeClr val="tx2"/>
                </a:solidFill>
              </a:rPr>
              <a:t>!!!</a:t>
            </a:r>
            <a:endParaRPr lang="vi-VN" dirty="0">
              <a:solidFill>
                <a:schemeClr val="tx2"/>
              </a:solidFill>
            </a:endParaRPr>
          </a:p>
        </p:txBody>
      </p:sp>
      <p:pic>
        <p:nvPicPr>
          <p:cNvPr id="5" name="Picture 4" descr="C:\Users\miri_\Google Drive\Educatie financiara\targ de martisoare + pravalia cu carti\28276275_1924643900942554_4458696353914051730_n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8" r="12116" b="7573"/>
          <a:stretch/>
        </p:blipFill>
        <p:spPr bwMode="auto">
          <a:xfrm rot="20300496">
            <a:off x="7592235" y="2671438"/>
            <a:ext cx="1794787" cy="18929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C:\Users\miri_\Google Drive\Educatie financiara\targ de martisoare + pravalia cu carti\28468758_1924644380942506_3912392486939285739_n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1" t="14416"/>
          <a:stretch/>
        </p:blipFill>
        <p:spPr bwMode="auto">
          <a:xfrm>
            <a:off x="9212019" y="4725144"/>
            <a:ext cx="2854812" cy="19975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Este posibil ca imaginea sÄ conÅ£inÄ: 5 persoane, inclusiv Florina Gavrilescu, persoane zÃ¢mbind, oameni Ã®n picioare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5" t="21021" r="1105" b="10869"/>
          <a:stretch/>
        </p:blipFill>
        <p:spPr bwMode="auto">
          <a:xfrm>
            <a:off x="9305290" y="2276872"/>
            <a:ext cx="2668270" cy="2421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:\Users\miri_\Google Drive\Educatie financiara\targ de martisoare + pravalia cu carti\28279672_1924667790940165_4697590731933524525_n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04"/>
          <a:stretch/>
        </p:blipFill>
        <p:spPr bwMode="auto">
          <a:xfrm>
            <a:off x="8290445" y="163509"/>
            <a:ext cx="3213100" cy="207236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ound Diagonal Corner Rectangle 8"/>
          <p:cNvSpPr/>
          <p:nvPr/>
        </p:nvSpPr>
        <p:spPr>
          <a:xfrm rot="20344786">
            <a:off x="7794844" y="5153926"/>
            <a:ext cx="1372928" cy="783917"/>
          </a:xfrm>
          <a:prstGeom prst="round2DiagRect">
            <a:avLst>
              <a:gd name="adj1" fmla="val 16667"/>
              <a:gd name="adj2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b="1" dirty="0" smtClean="0">
                <a:solidFill>
                  <a:srgbClr val="FF0000"/>
                </a:solidFill>
              </a:rPr>
              <a:t>S</a:t>
            </a:r>
            <a:r>
              <a:rPr lang="ro-RO" b="1" dirty="0" smtClean="0">
                <a:solidFill>
                  <a:srgbClr val="0070C0"/>
                </a:solidFill>
              </a:rPr>
              <a:t>U</a:t>
            </a:r>
            <a:r>
              <a:rPr lang="ro-RO" b="1" dirty="0" smtClean="0">
                <a:solidFill>
                  <a:srgbClr val="00B050"/>
                </a:solidFill>
              </a:rPr>
              <a:t>P</a:t>
            </a:r>
            <a:r>
              <a:rPr lang="ro-RO" b="1" dirty="0" smtClean="0">
                <a:solidFill>
                  <a:srgbClr val="FF0066"/>
                </a:solidFill>
              </a:rPr>
              <a:t>E</a:t>
            </a:r>
            <a:r>
              <a:rPr lang="ro-RO" b="1" dirty="0" smtClean="0">
                <a:solidFill>
                  <a:srgbClr val="800080"/>
                </a:solidFill>
              </a:rPr>
              <a:t>R</a:t>
            </a:r>
            <a:r>
              <a:rPr lang="ro-RO" b="1" dirty="0" smtClean="0"/>
              <a:t>!</a:t>
            </a:r>
            <a:r>
              <a:rPr lang="ro-RO" b="1" dirty="0" smtClean="0">
                <a:solidFill>
                  <a:schemeClr val="bg1">
                    <a:lumMod val="50000"/>
                  </a:schemeClr>
                </a:solidFill>
              </a:rPr>
              <a:t>!</a:t>
            </a:r>
            <a:r>
              <a:rPr lang="ro-RO" b="1" dirty="0" smtClean="0"/>
              <a:t>!</a:t>
            </a:r>
            <a:endParaRPr lang="en-GB" b="1" dirty="0"/>
          </a:p>
        </p:txBody>
      </p:sp>
      <p:sp>
        <p:nvSpPr>
          <p:cNvPr id="10" name="Rectangle 9"/>
          <p:cNvSpPr/>
          <p:nvPr/>
        </p:nvSpPr>
        <p:spPr>
          <a:xfrm>
            <a:off x="1369093" y="4367092"/>
            <a:ext cx="62305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o-RO" dirty="0" smtClean="0">
                <a:solidFill>
                  <a:schemeClr val="tx2"/>
                </a:solidFill>
              </a:rPr>
              <a:t>      </a:t>
            </a:r>
            <a:r>
              <a:rPr lang="ro-RO" i="1" dirty="0" smtClean="0">
                <a:solidFill>
                  <a:schemeClr val="tx2"/>
                </a:solidFill>
              </a:rPr>
              <a:t>A </a:t>
            </a:r>
            <a:r>
              <a:rPr lang="ro-RO" i="1" dirty="0" smtClean="0">
                <a:solidFill>
                  <a:schemeClr val="tx2"/>
                </a:solidFill>
              </a:rPr>
              <a:t>fost un proiect de succes!!!! Bravo!!! Mulțumim părinților, profesorilor din școală și celorlalți colegi pentru ajutor! </a:t>
            </a:r>
            <a:r>
              <a:rPr lang="ro-RO" dirty="0" smtClean="0">
                <a:solidFill>
                  <a:schemeClr val="tx2"/>
                </a:solidFill>
              </a:rPr>
              <a:t>(Tiberiu Nicolae-Voicilă)</a:t>
            </a:r>
            <a:endParaRPr lang="ro-RO" dirty="0">
              <a:solidFill>
                <a:schemeClr val="tx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69093" y="5580981"/>
            <a:ext cx="62305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o-RO" dirty="0" smtClean="0">
                <a:solidFill>
                  <a:schemeClr val="tx2"/>
                </a:solidFill>
              </a:rPr>
              <a:t> </a:t>
            </a:r>
            <a:r>
              <a:rPr lang="ro-RO" dirty="0" smtClean="0">
                <a:solidFill>
                  <a:schemeClr val="tx2"/>
                </a:solidFill>
              </a:rPr>
              <a:t>     </a:t>
            </a:r>
            <a:r>
              <a:rPr lang="ro-RO" i="1" dirty="0" smtClean="0">
                <a:solidFill>
                  <a:schemeClr val="tx2"/>
                </a:solidFill>
              </a:rPr>
              <a:t>A fost o experiență minunată!Disciplină opțională care  ne-a transformat in miCi baNcheRi. E minunat!!!! </a:t>
            </a:r>
            <a:r>
              <a:rPr lang="ro-RO" dirty="0" smtClean="0">
                <a:solidFill>
                  <a:schemeClr val="tx2"/>
                </a:solidFill>
              </a:rPr>
              <a:t>(Eduard Radu</a:t>
            </a:r>
            <a:r>
              <a:rPr lang="ro-RO" dirty="0" smtClean="0">
                <a:solidFill>
                  <a:schemeClr val="tx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126938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44975" y="1196752"/>
            <a:ext cx="567357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o-RO" dirty="0" smtClean="0">
                <a:solidFill>
                  <a:schemeClr val="tx2"/>
                </a:solidFill>
              </a:rPr>
              <a:t>      Lunar</a:t>
            </a:r>
            <a:r>
              <a:rPr lang="ro-RO" dirty="0">
                <a:solidFill>
                  <a:schemeClr val="tx2"/>
                </a:solidFill>
              </a:rPr>
              <a:t>, clasei noastre, pentru că </a:t>
            </a:r>
            <a:r>
              <a:rPr lang="ro-RO" dirty="0" smtClean="0">
                <a:solidFill>
                  <a:schemeClr val="tx2"/>
                </a:solidFill>
              </a:rPr>
              <a:t>suntem implicați </a:t>
            </a:r>
            <a:r>
              <a:rPr lang="ro-RO" dirty="0">
                <a:solidFill>
                  <a:schemeClr val="tx2"/>
                </a:solidFill>
              </a:rPr>
              <a:t>în </a:t>
            </a:r>
            <a:r>
              <a:rPr lang="ro-RO" dirty="0">
                <a:solidFill>
                  <a:schemeClr val="tx2"/>
                </a:solidFill>
              </a:rPr>
              <a:t>programul </a:t>
            </a:r>
            <a:r>
              <a:rPr lang="ro-RO" i="1" dirty="0">
                <a:solidFill>
                  <a:schemeClr val="tx2"/>
                </a:solidFill>
              </a:rPr>
              <a:t>Școală după școală</a:t>
            </a:r>
            <a:r>
              <a:rPr lang="ro-RO" dirty="0">
                <a:solidFill>
                  <a:schemeClr val="tx2"/>
                </a:solidFill>
              </a:rPr>
              <a:t>, </a:t>
            </a:r>
            <a:r>
              <a:rPr lang="ro-RO" dirty="0">
                <a:solidFill>
                  <a:schemeClr val="tx2"/>
                </a:solidFill>
              </a:rPr>
              <a:t>îi rămân bani pentru rechizite, diferite materiale. </a:t>
            </a:r>
            <a:endParaRPr lang="ro-RO" dirty="0" smtClean="0">
              <a:solidFill>
                <a:schemeClr val="tx2"/>
              </a:solidFill>
            </a:endParaRPr>
          </a:p>
          <a:p>
            <a:pPr algn="just"/>
            <a:r>
              <a:rPr lang="ro-RO" dirty="0" smtClean="0">
                <a:solidFill>
                  <a:schemeClr val="tx2"/>
                </a:solidFill>
              </a:rPr>
              <a:t>       Periodic</a:t>
            </a:r>
            <a:r>
              <a:rPr lang="ro-RO" dirty="0" smtClean="0">
                <a:solidFill>
                  <a:schemeClr val="tx2"/>
                </a:solidFill>
              </a:rPr>
              <a:t>, elaborăm liste cu ceea ce </a:t>
            </a:r>
            <a:r>
              <a:rPr lang="ro-RO" dirty="0" smtClean="0">
                <a:solidFill>
                  <a:schemeClr val="tx2"/>
                </a:solidFill>
              </a:rPr>
              <a:t>considerăm </a:t>
            </a:r>
            <a:r>
              <a:rPr lang="ro-RO" dirty="0" smtClean="0">
                <a:solidFill>
                  <a:schemeClr val="tx2"/>
                </a:solidFill>
              </a:rPr>
              <a:t>că </a:t>
            </a:r>
            <a:r>
              <a:rPr lang="ro-RO" dirty="0" smtClean="0">
                <a:solidFill>
                  <a:schemeClr val="tx2"/>
                </a:solidFill>
              </a:rPr>
              <a:t> ne-ar </a:t>
            </a:r>
            <a:r>
              <a:rPr lang="ro-RO" dirty="0" smtClean="0">
                <a:solidFill>
                  <a:schemeClr val="tx2"/>
                </a:solidFill>
              </a:rPr>
              <a:t>fi necesar în sala de clasă. Împreună, din </a:t>
            </a:r>
            <a:r>
              <a:rPr lang="ro-RO" dirty="0">
                <a:solidFill>
                  <a:schemeClr val="tx2"/>
                </a:solidFill>
              </a:rPr>
              <a:t>banii </a:t>
            </a:r>
            <a:r>
              <a:rPr lang="ro-RO" dirty="0" smtClean="0">
                <a:solidFill>
                  <a:schemeClr val="tx2"/>
                </a:solidFill>
              </a:rPr>
              <a:t>economisiți, decidem ce achiziționăm.</a:t>
            </a:r>
          </a:p>
          <a:p>
            <a:pPr algn="just"/>
            <a:endParaRPr lang="ro-RO" dirty="0" smtClean="0">
              <a:solidFill>
                <a:schemeClr val="tx2"/>
              </a:solidFill>
            </a:endParaRPr>
          </a:p>
          <a:p>
            <a:pPr algn="just"/>
            <a:r>
              <a:rPr lang="ro-RO" dirty="0" smtClean="0">
                <a:solidFill>
                  <a:schemeClr val="tx2"/>
                </a:solidFill>
              </a:rPr>
              <a:t>       Dintre </a:t>
            </a:r>
            <a:r>
              <a:rPr lang="ro-RO" dirty="0" smtClean="0">
                <a:solidFill>
                  <a:schemeClr val="tx2"/>
                </a:solidFill>
              </a:rPr>
              <a:t>cele achiziționate, menționăm: </a:t>
            </a:r>
            <a:r>
              <a:rPr lang="ro-RO" dirty="0">
                <a:solidFill>
                  <a:schemeClr val="tx2"/>
                </a:solidFill>
              </a:rPr>
              <a:t>un laptop de </a:t>
            </a:r>
            <a:r>
              <a:rPr lang="ro-RO" b="1" dirty="0">
                <a:solidFill>
                  <a:srgbClr val="FF0000"/>
                </a:solidFill>
              </a:rPr>
              <a:t>1200 lei</a:t>
            </a:r>
            <a:r>
              <a:rPr lang="ro-RO" dirty="0">
                <a:solidFill>
                  <a:schemeClr val="tx2"/>
                </a:solidFill>
              </a:rPr>
              <a:t>, o multifuncțională de </a:t>
            </a:r>
            <a:r>
              <a:rPr lang="ro-RO" b="1" dirty="0">
                <a:solidFill>
                  <a:srgbClr val="FF0000"/>
                </a:solidFill>
              </a:rPr>
              <a:t>700 lei</a:t>
            </a:r>
            <a:r>
              <a:rPr lang="ro-RO" dirty="0">
                <a:solidFill>
                  <a:schemeClr val="tx2"/>
                </a:solidFill>
              </a:rPr>
              <a:t>, instrumente muzicale de </a:t>
            </a:r>
            <a:r>
              <a:rPr lang="ro-RO" b="1" dirty="0">
                <a:solidFill>
                  <a:srgbClr val="FF0000"/>
                </a:solidFill>
              </a:rPr>
              <a:t>500 lei</a:t>
            </a:r>
            <a:r>
              <a:rPr lang="ro-RO" dirty="0">
                <a:solidFill>
                  <a:schemeClr val="tx2"/>
                </a:solidFill>
              </a:rPr>
              <a:t>, materiale pentru orele de matematică de </a:t>
            </a:r>
            <a:r>
              <a:rPr lang="ro-RO" b="1" dirty="0">
                <a:solidFill>
                  <a:srgbClr val="FF0000"/>
                </a:solidFill>
              </a:rPr>
              <a:t>200 lei</a:t>
            </a:r>
            <a:r>
              <a:rPr lang="ro-RO" dirty="0">
                <a:solidFill>
                  <a:schemeClr val="tx2"/>
                </a:solidFill>
              </a:rPr>
              <a:t>, fotolii minge de </a:t>
            </a:r>
            <a:r>
              <a:rPr lang="ro-RO" b="1" dirty="0">
                <a:solidFill>
                  <a:srgbClr val="FF0000"/>
                </a:solidFill>
              </a:rPr>
              <a:t>180 lei</a:t>
            </a:r>
            <a:r>
              <a:rPr lang="ro-RO" dirty="0">
                <a:solidFill>
                  <a:schemeClr val="tx2"/>
                </a:solidFill>
              </a:rPr>
              <a:t>, lentilă pentru telescop </a:t>
            </a:r>
            <a:r>
              <a:rPr lang="ro-RO" b="1" dirty="0">
                <a:solidFill>
                  <a:srgbClr val="FF0000"/>
                </a:solidFill>
              </a:rPr>
              <a:t>350 lei</a:t>
            </a:r>
            <a:r>
              <a:rPr lang="ro-RO" dirty="0">
                <a:solidFill>
                  <a:schemeClr val="tx2"/>
                </a:solidFill>
              </a:rPr>
              <a:t>, boxă </a:t>
            </a:r>
            <a:r>
              <a:rPr lang="ro-RO" b="1" dirty="0" smtClean="0">
                <a:solidFill>
                  <a:srgbClr val="FF0000"/>
                </a:solidFill>
              </a:rPr>
              <a:t>80 lei</a:t>
            </a:r>
            <a:r>
              <a:rPr lang="ro-RO" dirty="0">
                <a:solidFill>
                  <a:schemeClr val="tx2"/>
                </a:solidFill>
              </a:rPr>
              <a:t>, 3 tablete – </a:t>
            </a:r>
            <a:r>
              <a:rPr lang="ro-RO" b="1" dirty="0">
                <a:solidFill>
                  <a:srgbClr val="FF0000"/>
                </a:solidFill>
              </a:rPr>
              <a:t>900 lei</a:t>
            </a:r>
            <a:r>
              <a:rPr lang="ro-RO" dirty="0">
                <a:solidFill>
                  <a:schemeClr val="tx2"/>
                </a:solidFill>
              </a:rPr>
              <a:t>, bilete pentru film </a:t>
            </a:r>
            <a:r>
              <a:rPr lang="ro-RO" b="1" dirty="0">
                <a:solidFill>
                  <a:srgbClr val="FF0000"/>
                </a:solidFill>
              </a:rPr>
              <a:t>135 </a:t>
            </a:r>
            <a:r>
              <a:rPr lang="ro-RO" b="1" dirty="0" smtClean="0">
                <a:solidFill>
                  <a:srgbClr val="FF0000"/>
                </a:solidFill>
              </a:rPr>
              <a:t>lei</a:t>
            </a:r>
            <a:r>
              <a:rPr lang="ro-RO" dirty="0" smtClean="0">
                <a:solidFill>
                  <a:schemeClr val="tx2"/>
                </a:solidFill>
              </a:rPr>
              <a:t>,</a:t>
            </a:r>
            <a:r>
              <a:rPr lang="ro-RO" b="1" dirty="0" smtClean="0">
                <a:solidFill>
                  <a:srgbClr val="FF0000"/>
                </a:solidFill>
              </a:rPr>
              <a:t> </a:t>
            </a:r>
            <a:r>
              <a:rPr lang="ro-RO" dirty="0" smtClean="0">
                <a:solidFill>
                  <a:schemeClr val="tx2"/>
                </a:solidFill>
              </a:rPr>
              <a:t>8 perechi de ochelari 3D –</a:t>
            </a:r>
            <a:r>
              <a:rPr lang="ro-RO" b="1" dirty="0" smtClean="0">
                <a:solidFill>
                  <a:srgbClr val="FF0000"/>
                </a:solidFill>
              </a:rPr>
              <a:t> 200 lei  </a:t>
            </a:r>
            <a:r>
              <a:rPr lang="ro-RO" dirty="0">
                <a:solidFill>
                  <a:schemeClr val="tx2"/>
                </a:solidFill>
              </a:rPr>
              <a:t>și multe coli, culori, caiete.</a:t>
            </a:r>
          </a:p>
          <a:p>
            <a:pPr algn="just"/>
            <a:endParaRPr lang="ro-RO" i="1" dirty="0" smtClean="0">
              <a:solidFill>
                <a:schemeClr val="tx2"/>
              </a:solidFill>
            </a:endParaRPr>
          </a:p>
          <a:p>
            <a:pPr algn="just"/>
            <a:r>
              <a:rPr lang="ro-RO" i="1" dirty="0" smtClean="0">
                <a:solidFill>
                  <a:schemeClr val="tx2"/>
                </a:solidFill>
              </a:rPr>
              <a:t>Noi </a:t>
            </a:r>
            <a:r>
              <a:rPr lang="ro-RO" i="1" dirty="0">
                <a:solidFill>
                  <a:schemeClr val="tx2"/>
                </a:solidFill>
              </a:rPr>
              <a:t>ne bucurăm de toate aceste produse pentru că școala este mai distractivă</a:t>
            </a:r>
            <a:r>
              <a:rPr lang="ro-RO" i="1" dirty="0" smtClean="0">
                <a:solidFill>
                  <a:schemeClr val="tx2"/>
                </a:solidFill>
              </a:rPr>
              <a:t>!!!!</a:t>
            </a:r>
          </a:p>
          <a:p>
            <a:pPr algn="r"/>
            <a:r>
              <a:rPr lang="ro-RO" dirty="0" smtClean="0">
                <a:solidFill>
                  <a:schemeClr val="tx2"/>
                </a:solidFill>
              </a:rPr>
              <a:t>(Ionuț Țenea)</a:t>
            </a:r>
            <a:endParaRPr lang="ro-RO" dirty="0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92947" y="188640"/>
            <a:ext cx="62856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3600" b="1" dirty="0" smtClean="0">
                <a:solidFill>
                  <a:srgbClr val="F7C547">
                    <a:lumMod val="50000"/>
                  </a:srgbClr>
                </a:solidFill>
                <a:ea typeface="+mj-ea"/>
                <a:cs typeface="+mj-cs"/>
              </a:rPr>
              <a:t>Proiectul </a:t>
            </a:r>
            <a:r>
              <a:rPr lang="ro-RO" sz="3600" b="1" i="1" dirty="0" smtClean="0">
                <a:solidFill>
                  <a:srgbClr val="F7C547">
                    <a:lumMod val="50000"/>
                  </a:srgbClr>
                </a:solidFill>
                <a:ea typeface="+mj-ea"/>
                <a:cs typeface="+mj-cs"/>
              </a:rPr>
              <a:t>Școală după școală</a:t>
            </a:r>
          </a:p>
        </p:txBody>
      </p:sp>
      <p:pic>
        <p:nvPicPr>
          <p:cNvPr id="5" name="Picture 4" descr="C:\Users\miri_\Google Drive\1. eTwinning_2017\5. Proiecte eTwinning\Spatiu2_UNiverse, new frontier\poze_Asociatia_Parintilor_Cantacuzini\20180927_113320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572" y="847744"/>
            <a:ext cx="4089400" cy="306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31737" t="27360" r="15687" b="18500"/>
          <a:stretch/>
        </p:blipFill>
        <p:spPr>
          <a:xfrm>
            <a:off x="7584814" y="4149080"/>
            <a:ext cx="3988916" cy="230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097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92947" y="980728"/>
            <a:ext cx="1017407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o-RO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o-RO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Elevii clasei </a:t>
            </a:r>
            <a:r>
              <a:rPr lang="ro-RO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4B </a:t>
            </a:r>
            <a:r>
              <a:rPr lang="ro-RO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adoră să studieze Spațiul </a:t>
            </a:r>
            <a:r>
              <a:rPr lang="ro-RO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Cosmic. </a:t>
            </a:r>
            <a:r>
              <a:rPr lang="ro-RO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Pentru </a:t>
            </a:r>
            <a:r>
              <a:rPr lang="ro-RO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ro-RO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experimenta, A cerceta, </a:t>
            </a:r>
            <a:r>
              <a:rPr lang="ro-RO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am </a:t>
            </a:r>
            <a:r>
              <a:rPr lang="ro-RO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constatat </a:t>
            </a:r>
            <a:r>
              <a:rPr lang="ro-RO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că avem nevoie de diferite kit-uri, materiale.</a:t>
            </a:r>
          </a:p>
          <a:p>
            <a:pPr algn="just"/>
            <a:r>
              <a:rPr lang="ro-RO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De aici...a început o nouă poveste </a:t>
            </a:r>
            <a:r>
              <a:rPr lang="ro-RO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financiară</a:t>
            </a:r>
            <a:r>
              <a:rPr lang="ro-RO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Am participat la competiția </a:t>
            </a:r>
            <a:r>
              <a:rPr lang="ro-RO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Code Week </a:t>
            </a:r>
            <a:r>
              <a:rPr lang="ro-RO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și am câștigat </a:t>
            </a:r>
            <a:r>
              <a:rPr lang="ro-RO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300 de </a:t>
            </a:r>
            <a:r>
              <a:rPr lang="ro-RO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euro</a:t>
            </a:r>
            <a:r>
              <a:rPr lang="ro-RO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Aveam </a:t>
            </a:r>
            <a:r>
              <a:rPr lang="ro-RO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nevoie de 400 euro. Ne-am decis să cumpărăm două truse de robotică și programare și am obținut încă </a:t>
            </a:r>
            <a:r>
              <a:rPr lang="ro-RO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100 de euro </a:t>
            </a:r>
            <a:r>
              <a:rPr lang="ro-RO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dintr-o donație de la un agent economic. </a:t>
            </a:r>
          </a:p>
          <a:p>
            <a:pPr algn="just"/>
            <a:r>
              <a:rPr lang="ro-RO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Am participat la </a:t>
            </a:r>
            <a:r>
              <a:rPr lang="ro-RO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o competiție </a:t>
            </a:r>
            <a:r>
              <a:rPr lang="ro-RO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națională eTwinning. Am luat locul I. Am primit un premiu cu care am </a:t>
            </a:r>
            <a:r>
              <a:rPr lang="ro-RO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achiziționat </a:t>
            </a:r>
            <a:r>
              <a:rPr lang="ro-RO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alte două truse de robotică și programare (</a:t>
            </a:r>
            <a:r>
              <a:rPr lang="ro-RO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400 euro</a:t>
            </a:r>
            <a:r>
              <a:rPr lang="ro-RO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sp>
        <p:nvSpPr>
          <p:cNvPr id="4" name="Rectangle 3"/>
          <p:cNvSpPr/>
          <p:nvPr/>
        </p:nvSpPr>
        <p:spPr>
          <a:xfrm>
            <a:off x="1392947" y="188640"/>
            <a:ext cx="97420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3600" b="1" dirty="0" smtClean="0">
                <a:solidFill>
                  <a:srgbClr val="F7C547">
                    <a:lumMod val="50000"/>
                  </a:srgbClr>
                </a:solidFill>
                <a:ea typeface="+mj-ea"/>
                <a:cs typeface="+mj-cs"/>
              </a:rPr>
              <a:t>Educația </a:t>
            </a:r>
            <a:r>
              <a:rPr lang="ro-RO" sz="3600" b="1" dirty="0" smtClean="0">
                <a:solidFill>
                  <a:srgbClr val="F7C547">
                    <a:lumMod val="50000"/>
                  </a:srgbClr>
                </a:solidFill>
                <a:ea typeface="+mj-ea"/>
                <a:cs typeface="+mj-cs"/>
              </a:rPr>
              <a:t>financiară din proiectele eTwinning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9"/>
          <a:stretch/>
        </p:blipFill>
        <p:spPr>
          <a:xfrm>
            <a:off x="8326660" y="3663457"/>
            <a:ext cx="3718149" cy="30586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2744">
            <a:off x="4366220" y="3841906"/>
            <a:ext cx="3488259" cy="26161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8" y="3817462"/>
            <a:ext cx="3888432" cy="29163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32813" y="3208433"/>
            <a:ext cx="20519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dirty="0">
                <a:hlinkClick r:id="rId6"/>
              </a:rPr>
              <a:t>http://</a:t>
            </a:r>
            <a:r>
              <a:rPr lang="ro-RO" b="1" dirty="0" smtClean="0">
                <a:hlinkClick r:id="rId6"/>
              </a:rPr>
              <a:t>s9.ro/m69</a:t>
            </a:r>
            <a:endParaRPr lang="ro-RO" b="1" dirty="0" smtClean="0"/>
          </a:p>
          <a:p>
            <a:endParaRPr lang="ro-RO" dirty="0"/>
          </a:p>
        </p:txBody>
      </p:sp>
      <p:sp>
        <p:nvSpPr>
          <p:cNvPr id="8" name="Rectangle 7"/>
          <p:cNvSpPr/>
          <p:nvPr/>
        </p:nvSpPr>
        <p:spPr>
          <a:xfrm>
            <a:off x="8830716" y="3204600"/>
            <a:ext cx="20391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dirty="0">
                <a:hlinkClick r:id="rId7"/>
              </a:rPr>
              <a:t>http://</a:t>
            </a:r>
            <a:r>
              <a:rPr lang="ro-RO" b="1" dirty="0" smtClean="0">
                <a:hlinkClick r:id="rId7"/>
              </a:rPr>
              <a:t>s9.ro/m6a</a:t>
            </a:r>
            <a:endParaRPr lang="ro-RO" b="1" dirty="0" smtClean="0"/>
          </a:p>
          <a:p>
            <a:endParaRPr lang="ro-RO" b="1" dirty="0"/>
          </a:p>
        </p:txBody>
      </p:sp>
    </p:spTree>
    <p:extLst>
      <p:ext uri="{BB962C8B-B14F-4D97-AF65-F5344CB8AC3E}">
        <p14:creationId xmlns:p14="http://schemas.microsoft.com/office/powerpoint/2010/main" val="1464088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ESENTER_VERSION" val="6"/>
  <p:tag name="ARTICULATE_PROJECT_OPEN" val="0"/>
</p:tagLst>
</file>

<file path=ppt/theme/theme1.xml><?xml version="1.0" encoding="utf-8"?>
<a:theme xmlns:a="http://schemas.openxmlformats.org/drawingml/2006/main" name="TF02895262">
  <a:themeElements>
    <a:clrScheme name="Currency Symbols">
      <a:dk1>
        <a:srgbClr val="303030"/>
      </a:dk1>
      <a:lt1>
        <a:sysClr val="window" lastClr="FFFFFF"/>
      </a:lt1>
      <a:dk2>
        <a:srgbClr val="000000"/>
      </a:dk2>
      <a:lt2>
        <a:srgbClr val="E8DEC9"/>
      </a:lt2>
      <a:accent1>
        <a:srgbClr val="F7C547"/>
      </a:accent1>
      <a:accent2>
        <a:srgbClr val="AB3C33"/>
      </a:accent2>
      <a:accent3>
        <a:srgbClr val="506084"/>
      </a:accent3>
      <a:accent4>
        <a:srgbClr val="599EA5"/>
      </a:accent4>
      <a:accent5>
        <a:srgbClr val="758F21"/>
      </a:accent5>
      <a:accent6>
        <a:srgbClr val="894A27"/>
      </a:accent6>
      <a:hlink>
        <a:srgbClr val="506084"/>
      </a:hlink>
      <a:folHlink>
        <a:srgbClr val="828282"/>
      </a:folHlink>
    </a:clrScheme>
    <a:fontScheme name="Currency Symbols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16309333_TF02895262" id="{ECE706E4-93C7-44B1-9E38-C06748F0DD89}" vid="{5CAA215C-B9B7-4E59-BBC6-8F10174B8802}"/>
    </a:ext>
  </a:extLst>
</a:theme>
</file>

<file path=ppt/theme/theme2.xml><?xml version="1.0" encoding="utf-8"?>
<a:theme xmlns:a="http://schemas.openxmlformats.org/drawingml/2006/main" name="Temă Office">
  <a:themeElements>
    <a:clrScheme name="Currency Symbols">
      <a:dk1>
        <a:srgbClr val="303030"/>
      </a:dk1>
      <a:lt1>
        <a:sysClr val="window" lastClr="FFFFFF"/>
      </a:lt1>
      <a:dk2>
        <a:srgbClr val="000000"/>
      </a:dk2>
      <a:lt2>
        <a:srgbClr val="E8DEC9"/>
      </a:lt2>
      <a:accent1>
        <a:srgbClr val="F7C547"/>
      </a:accent1>
      <a:accent2>
        <a:srgbClr val="AB3C33"/>
      </a:accent2>
      <a:accent3>
        <a:srgbClr val="506084"/>
      </a:accent3>
      <a:accent4>
        <a:srgbClr val="599EA5"/>
      </a:accent4>
      <a:accent5>
        <a:srgbClr val="758F21"/>
      </a:accent5>
      <a:accent6>
        <a:srgbClr val="894A27"/>
      </a:accent6>
      <a:hlink>
        <a:srgbClr val="506084"/>
      </a:hlink>
      <a:folHlink>
        <a:srgbClr val="828282"/>
      </a:folHlink>
    </a:clrScheme>
    <a:fontScheme name="Currency Symbols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ă Office">
  <a:themeElements>
    <a:clrScheme name="Currency Symbols">
      <a:dk1>
        <a:srgbClr val="303030"/>
      </a:dk1>
      <a:lt1>
        <a:sysClr val="window" lastClr="FFFFFF"/>
      </a:lt1>
      <a:dk2>
        <a:srgbClr val="000000"/>
      </a:dk2>
      <a:lt2>
        <a:srgbClr val="E8DEC9"/>
      </a:lt2>
      <a:accent1>
        <a:srgbClr val="F7C547"/>
      </a:accent1>
      <a:accent2>
        <a:srgbClr val="AB3C33"/>
      </a:accent2>
      <a:accent3>
        <a:srgbClr val="506084"/>
      </a:accent3>
      <a:accent4>
        <a:srgbClr val="599EA5"/>
      </a:accent4>
      <a:accent5>
        <a:srgbClr val="758F21"/>
      </a:accent5>
      <a:accent6>
        <a:srgbClr val="894A27"/>
      </a:accent6>
      <a:hlink>
        <a:srgbClr val="506084"/>
      </a:hlink>
      <a:folHlink>
        <a:srgbClr val="828282"/>
      </a:folHlink>
    </a:clrScheme>
    <a:fontScheme name="Currency Symbols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TF02895262</Template>
  <TotalTime>791</TotalTime>
  <Words>1462</Words>
  <Application>Microsoft Office PowerPoint</Application>
  <PresentationFormat>Custom</PresentationFormat>
  <Paragraphs>103</Paragraphs>
  <Slides>15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TF02895262</vt:lpstr>
      <vt:lpstr>Mici antreprenori de succes</vt:lpstr>
      <vt:lpstr>Propunem, Implementăm, Dezvoltăm Proiectul prin care elevii iubesc școala</vt:lpstr>
      <vt:lpstr>Când? Unde? De ce?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Revista clasei 4B   Mici antreprenori de succes</vt:lpstr>
      <vt:lpstr>MULȚUMIM!!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Aspect titlu</dc:title>
  <dc:creator>Alex_CNCC</dc:creator>
  <cp:lastModifiedBy>Alex_CNCC</cp:lastModifiedBy>
  <cp:revision>41</cp:revision>
  <dcterms:created xsi:type="dcterms:W3CDTF">2019-04-12T18:06:19Z</dcterms:created>
  <dcterms:modified xsi:type="dcterms:W3CDTF">2019-04-15T16:00:16Z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