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sldIdLst>
    <p:sldId id="291" r:id="rId2"/>
    <p:sldId id="274" r:id="rId3"/>
    <p:sldId id="290" r:id="rId4"/>
    <p:sldId id="281" r:id="rId5"/>
    <p:sldId id="284" r:id="rId6"/>
    <p:sldId id="260" r:id="rId7"/>
    <p:sldId id="283" r:id="rId8"/>
    <p:sldId id="287" r:id="rId9"/>
    <p:sldId id="286" r:id="rId10"/>
    <p:sldId id="288" r:id="rId11"/>
    <p:sldId id="289" r:id="rId12"/>
    <p:sldId id="292" r:id="rId13"/>
    <p:sldId id="282"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C99"/>
    <a:srgbClr val="FFFF66"/>
    <a:srgbClr val="3333CC"/>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endParaRPr lang="ro-RO"/>
          </a:p>
        </p:txBody>
      </p:sp>
      <p:sp>
        <p:nvSpPr>
          <p:cNvPr id="163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noProof="0" smtClean="0"/>
              <a:t>Click to edit Master title style</a:t>
            </a:r>
          </a:p>
        </p:txBody>
      </p:sp>
      <p:sp>
        <p:nvSpPr>
          <p:cNvPr id="163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6" name="Rectangle 6"/>
          <p:cNvSpPr>
            <a:spLocks noGrp="1" noChangeArrowheads="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fld id="{D550FDE1-BA21-4CA2-8F34-68EDCC75C59B}" type="slidenum">
              <a:rPr lang="en-US"/>
              <a:pPr/>
              <a:t>‹#›</a:t>
            </a:fld>
            <a:endParaRPr lang="en-US"/>
          </a:p>
        </p:txBody>
      </p:sp>
      <p:sp>
        <p:nvSpPr>
          <p:cNvPr id="7" name="Rectangle 7"/>
          <p:cNvSpPr>
            <a:spLocks noGrp="1" noChangeArrowheads="1"/>
          </p:cNvSpPr>
          <p:nvPr>
            <p:ph type="dt"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2306AF8-A18F-4CA7-A4B6-B52AD80CCFE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08C6008-7B43-4890-B47A-231A92F3580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A1F1B5-A62C-4D2D-B549-5D6B6D0C6D2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ro-RO"/>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CBEDA03-D182-4437-88BB-78D2DAECC04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85D756D-966B-4871-9120-8D6F718496D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ro-RO"/>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544185E-52B9-4DDB-AED4-8C2DE9C7124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2480BCC-3E6A-4764-A5A4-E4DC44071B2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BFCFC2C-2D81-4159-9BFB-219097F46A5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ro-RO"/>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6E4FC17-8971-447E-9F28-8B77B5793B8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ro-RO"/>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B2C4B68-34C3-45D5-90F0-8438B4AB391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B5BD4722-1F65-4861-BFE2-7C43AF1D327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76"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ctr"/>
            <a:r>
              <a:rPr lang="ro-RO" i="1" dirty="0" smtClean="0">
                <a:solidFill>
                  <a:srgbClr val="002060"/>
                </a:solidFill>
              </a:rPr>
              <a:t>CLASA </a:t>
            </a:r>
            <a:r>
              <a:rPr lang="en-US" i="1" dirty="0" smtClean="0">
                <a:solidFill>
                  <a:srgbClr val="002060"/>
                </a:solidFill>
              </a:rPr>
              <a:t>I</a:t>
            </a:r>
            <a:r>
              <a:rPr lang="ro-RO" i="1" dirty="0" smtClean="0">
                <a:solidFill>
                  <a:srgbClr val="002060"/>
                </a:solidFill>
              </a:rPr>
              <a:t>C</a:t>
            </a:r>
            <a:endParaRPr lang="ro-RO" dirty="0">
              <a:solidFill>
                <a:srgbClr val="002060"/>
              </a:solidFill>
            </a:endParaRPr>
          </a:p>
        </p:txBody>
      </p:sp>
      <p:sp>
        <p:nvSpPr>
          <p:cNvPr id="3" name="Substituent conținut 2"/>
          <p:cNvSpPr>
            <a:spLocks noGrp="1"/>
          </p:cNvSpPr>
          <p:nvPr>
            <p:ph idx="1"/>
          </p:nvPr>
        </p:nvSpPr>
        <p:spPr/>
        <p:txBody>
          <a:bodyPr/>
          <a:lstStyle/>
          <a:p>
            <a:pPr marL="0" indent="0" algn="ctr" eaLnBrk="1" hangingPunct="1">
              <a:buFontTx/>
              <a:buNone/>
            </a:pPr>
            <a:r>
              <a:rPr lang="ro-RO" i="1" dirty="0" smtClean="0"/>
              <a:t> </a:t>
            </a:r>
            <a:endParaRPr lang="en-US" i="1" dirty="0" smtClean="0"/>
          </a:p>
          <a:p>
            <a:pPr marL="0" indent="0" algn="ctr" eaLnBrk="1" hangingPunct="1">
              <a:buFontTx/>
              <a:buNone/>
            </a:pPr>
            <a:r>
              <a:rPr lang="ro-RO" b="1" i="1" dirty="0" smtClean="0">
                <a:solidFill>
                  <a:srgbClr val="002060"/>
                </a:solidFill>
                <a:effectLst/>
              </a:rPr>
              <a:t>ȘCOALA GIMNAZIALĂ </a:t>
            </a:r>
            <a:r>
              <a:rPr lang="en-US" b="1" i="1" dirty="0" smtClean="0">
                <a:solidFill>
                  <a:srgbClr val="002060"/>
                </a:solidFill>
                <a:effectLst/>
              </a:rPr>
              <a:t>CENTRAL</a:t>
            </a:r>
            <a:r>
              <a:rPr lang="ro-RO" b="1" i="1" dirty="0" smtClean="0">
                <a:solidFill>
                  <a:srgbClr val="002060"/>
                </a:solidFill>
                <a:effectLst/>
              </a:rPr>
              <a:t>Ă, CÂMPINA</a:t>
            </a:r>
          </a:p>
          <a:p>
            <a:pPr marL="0" indent="0" algn="ctr" eaLnBrk="1" hangingPunct="1">
              <a:buFontTx/>
              <a:buNone/>
            </a:pPr>
            <a:endParaRPr lang="ro-RO" i="1" dirty="0" smtClean="0">
              <a:solidFill>
                <a:srgbClr val="002060"/>
              </a:solidFill>
              <a:effectLst/>
            </a:endParaRPr>
          </a:p>
          <a:p>
            <a:pPr marL="0" indent="0" algn="ctr" eaLnBrk="1" hangingPunct="1">
              <a:buFontTx/>
              <a:buNone/>
            </a:pPr>
            <a:endParaRPr lang="ro-RO" i="1" dirty="0" smtClean="0">
              <a:solidFill>
                <a:srgbClr val="002060"/>
              </a:solidFill>
              <a:effectLst/>
            </a:endParaRPr>
          </a:p>
          <a:p>
            <a:pPr marL="0" indent="0" algn="r" eaLnBrk="1" hangingPunct="1">
              <a:buFontTx/>
              <a:buNone/>
            </a:pPr>
            <a:r>
              <a:rPr lang="en-US" sz="2400" b="1" dirty="0" err="1" smtClean="0">
                <a:solidFill>
                  <a:srgbClr val="002060"/>
                </a:solidFill>
                <a:effectLst/>
                <a:latin typeface="Aharoni" pitchFamily="2" charset="-79"/>
                <a:cs typeface="Aharoni" pitchFamily="2" charset="-79"/>
              </a:rPr>
              <a:t>prof</a:t>
            </a:r>
            <a:r>
              <a:rPr lang="en-US" sz="2400" b="1" dirty="0" smtClean="0">
                <a:solidFill>
                  <a:srgbClr val="002060"/>
                </a:solidFill>
                <a:effectLst/>
                <a:latin typeface="Aharoni" pitchFamily="2" charset="-79"/>
                <a:cs typeface="Aharoni" pitchFamily="2" charset="-79"/>
              </a:rPr>
              <a:t>. </a:t>
            </a:r>
            <a:r>
              <a:rPr lang="ro-RO" sz="2400" b="1" dirty="0" err="1" smtClean="0">
                <a:solidFill>
                  <a:srgbClr val="002060"/>
                </a:solidFill>
                <a:effectLst/>
                <a:latin typeface="Aharoni" pitchFamily="2" charset="-79"/>
                <a:cs typeface="Aharoni" pitchFamily="2" charset="-79"/>
              </a:rPr>
              <a:t>înv.primar</a:t>
            </a:r>
            <a:r>
              <a:rPr lang="ro-RO" sz="2400" b="1" dirty="0" smtClean="0">
                <a:solidFill>
                  <a:srgbClr val="002060"/>
                </a:solidFill>
                <a:effectLst/>
                <a:latin typeface="Aharoni" pitchFamily="2" charset="-79"/>
                <a:cs typeface="Aharoni" pitchFamily="2" charset="-79"/>
              </a:rPr>
              <a:t>, </a:t>
            </a:r>
            <a:endParaRPr lang="en-US" sz="2400" b="1" dirty="0" smtClean="0">
              <a:solidFill>
                <a:srgbClr val="002060"/>
              </a:solidFill>
              <a:effectLst/>
              <a:latin typeface="Aharoni" pitchFamily="2" charset="-79"/>
              <a:cs typeface="Aharoni" pitchFamily="2" charset="-79"/>
            </a:endParaRPr>
          </a:p>
          <a:p>
            <a:pPr marL="0" indent="0" algn="r" eaLnBrk="1" hangingPunct="1">
              <a:buFontTx/>
              <a:buNone/>
            </a:pPr>
            <a:r>
              <a:rPr lang="ro-RO" sz="2400" b="1" dirty="0" smtClean="0">
                <a:solidFill>
                  <a:srgbClr val="002060"/>
                </a:solidFill>
                <a:effectLst/>
                <a:latin typeface="Aharoni" pitchFamily="2" charset="-79"/>
                <a:cs typeface="Aharoni" pitchFamily="2" charset="-79"/>
              </a:rPr>
              <a:t>ŞERBAN </a:t>
            </a:r>
            <a:r>
              <a:rPr lang="ro-RO" sz="2400" b="1" dirty="0" smtClean="0">
                <a:solidFill>
                  <a:srgbClr val="002060"/>
                </a:solidFill>
                <a:effectLst/>
                <a:latin typeface="Aharoni" pitchFamily="2" charset="-79"/>
                <a:cs typeface="Aharoni" pitchFamily="2" charset="-79"/>
              </a:rPr>
              <a:t>MAGDALENA</a:t>
            </a:r>
            <a:r>
              <a:rPr lang="en-US" sz="2400" b="1" dirty="0" smtClean="0">
                <a:solidFill>
                  <a:srgbClr val="002060"/>
                </a:solidFill>
                <a:effectLst/>
                <a:latin typeface="Aharoni" pitchFamily="2" charset="-79"/>
                <a:cs typeface="Aharoni" pitchFamily="2" charset="-79"/>
              </a:rPr>
              <a:t/>
            </a:r>
            <a:br>
              <a:rPr lang="en-US" sz="2400" b="1" dirty="0" smtClean="0">
                <a:solidFill>
                  <a:srgbClr val="002060"/>
                </a:solidFill>
                <a:effectLst/>
                <a:latin typeface="Aharoni" pitchFamily="2" charset="-79"/>
                <a:cs typeface="Aharoni" pitchFamily="2" charset="-79"/>
              </a:rPr>
            </a:br>
            <a:r>
              <a:rPr lang="en-US" sz="2400" b="1" dirty="0" smtClean="0">
                <a:solidFill>
                  <a:srgbClr val="002060"/>
                </a:solidFill>
                <a:effectLst/>
                <a:latin typeface="Aharoni" pitchFamily="2" charset="-79"/>
                <a:cs typeface="Aharoni" pitchFamily="2" charset="-79"/>
              </a:rPr>
              <a:t>                   MIHAELA</a:t>
            </a:r>
            <a:endParaRPr lang="ro-RO" sz="2400" b="1" dirty="0">
              <a:solidFill>
                <a:srgbClr val="002060"/>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ro-RO"/>
          </a:p>
        </p:txBody>
      </p:sp>
      <p:pic>
        <p:nvPicPr>
          <p:cNvPr id="4" name="Substituent conținut 3" descr="IMG_20181116_131821.jpg"/>
          <p:cNvPicPr>
            <a:picLocks noGrp="1" noChangeAspect="1"/>
          </p:cNvPicPr>
          <p:nvPr>
            <p:ph idx="1"/>
          </p:nvPr>
        </p:nvPicPr>
        <p:blipFill>
          <a:blip r:embed="rId2" cstate="print"/>
          <a:stretch>
            <a:fillRect/>
          </a:stretch>
        </p:blipFill>
        <p:spPr>
          <a:xfrm>
            <a:off x="214282" y="142852"/>
            <a:ext cx="8688443" cy="650085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descr="c3.jpg"/>
          <p:cNvPicPr>
            <a:picLocks noGrp="1" noChangeAspect="1"/>
          </p:cNvPicPr>
          <p:nvPr>
            <p:ph idx="1"/>
          </p:nvPr>
        </p:nvPicPr>
        <p:blipFill>
          <a:blip r:embed="rId2" cstate="print"/>
          <a:stretch>
            <a:fillRect/>
          </a:stretch>
        </p:blipFill>
        <p:spPr>
          <a:xfrm>
            <a:off x="642910" y="500042"/>
            <a:ext cx="8286776" cy="5761877"/>
          </a:xfrm>
        </p:spPr>
      </p:pic>
      <p:sp>
        <p:nvSpPr>
          <p:cNvPr id="2" name="Titlu 1"/>
          <p:cNvSpPr>
            <a:spLocks noGrp="1"/>
          </p:cNvSpPr>
          <p:nvPr>
            <p:ph type="title"/>
          </p:nvPr>
        </p:nvSpPr>
        <p:spPr>
          <a:xfrm>
            <a:off x="571472" y="214290"/>
            <a:ext cx="8229600" cy="1384300"/>
          </a:xfrm>
        </p:spPr>
        <p:txBody>
          <a:bodyPr/>
          <a:lstStyle/>
          <a:p>
            <a:r>
              <a:rPr lang="en-US" dirty="0" smtClean="0">
                <a:solidFill>
                  <a:srgbClr val="002060"/>
                </a:solidFill>
              </a:rPr>
              <a:t>C</a:t>
            </a:r>
            <a:r>
              <a:rPr lang="ro-RO" dirty="0" smtClean="0">
                <a:solidFill>
                  <a:srgbClr val="002060"/>
                </a:solidFill>
              </a:rPr>
              <a:t>ĂLĂTORIE ÎN LUMEA BANILOR</a:t>
            </a:r>
            <a:endParaRPr lang="ro-RO" dirty="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ine 5" descr="IMG_20181116_124814.jpg"/>
          <p:cNvPicPr>
            <a:picLocks noChangeAspect="1"/>
          </p:cNvPicPr>
          <p:nvPr/>
        </p:nvPicPr>
        <p:blipFill>
          <a:blip r:embed="rId2" cstate="print"/>
          <a:stretch>
            <a:fillRect/>
          </a:stretch>
        </p:blipFill>
        <p:spPr>
          <a:xfrm>
            <a:off x="0" y="857232"/>
            <a:ext cx="6762765" cy="5072074"/>
          </a:xfrm>
          <a:prstGeom prst="rect">
            <a:avLst/>
          </a:prstGeom>
        </p:spPr>
      </p:pic>
      <p:sp>
        <p:nvSpPr>
          <p:cNvPr id="2" name="Titlu 1"/>
          <p:cNvSpPr>
            <a:spLocks noGrp="1"/>
          </p:cNvSpPr>
          <p:nvPr>
            <p:ph type="title"/>
          </p:nvPr>
        </p:nvSpPr>
        <p:spPr/>
        <p:txBody>
          <a:bodyPr/>
          <a:lstStyle/>
          <a:p>
            <a:endParaRPr lang="ro-RO" dirty="0"/>
          </a:p>
        </p:txBody>
      </p:sp>
      <p:pic>
        <p:nvPicPr>
          <p:cNvPr id="4" name="Substituent conținut 3" descr="IMG_20181116_125729.jpg"/>
          <p:cNvPicPr>
            <a:picLocks noGrp="1" noChangeAspect="1"/>
          </p:cNvPicPr>
          <p:nvPr>
            <p:ph idx="1"/>
          </p:nvPr>
        </p:nvPicPr>
        <p:blipFill>
          <a:blip r:embed="rId3" cstate="print">
            <a:lum bright="10000" contrast="20000"/>
          </a:blip>
          <a:stretch>
            <a:fillRect/>
          </a:stretch>
        </p:blipFill>
        <p:spPr>
          <a:xfrm>
            <a:off x="4357686" y="0"/>
            <a:ext cx="4598806" cy="3153445"/>
          </a:xfrm>
        </p:spPr>
      </p:pic>
      <p:pic>
        <p:nvPicPr>
          <p:cNvPr id="5" name="Imagine 4" descr="IMG_20181116_130030.jpg"/>
          <p:cNvPicPr>
            <a:picLocks noChangeAspect="1"/>
          </p:cNvPicPr>
          <p:nvPr/>
        </p:nvPicPr>
        <p:blipFill>
          <a:blip r:embed="rId4" cstate="print">
            <a:lum bright="10000"/>
          </a:blip>
          <a:stretch>
            <a:fillRect/>
          </a:stretch>
        </p:blipFill>
        <p:spPr>
          <a:xfrm>
            <a:off x="5143504" y="4143380"/>
            <a:ext cx="3738057" cy="222535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en-US" sz="3200" dirty="0" smtClean="0">
                <a:solidFill>
                  <a:srgbClr val="000000"/>
                </a:solidFill>
                <a:effectLst/>
              </a:rPr>
              <a:t/>
            </a:r>
            <a:br>
              <a:rPr lang="en-US" sz="3200" dirty="0" smtClean="0">
                <a:solidFill>
                  <a:srgbClr val="000000"/>
                </a:solidFill>
                <a:effectLst/>
              </a:rPr>
            </a:br>
            <a:r>
              <a:rPr lang="en-US" sz="3200" dirty="0" smtClean="0">
                <a:solidFill>
                  <a:srgbClr val="000000"/>
                </a:solidFill>
                <a:effectLst/>
              </a:rPr>
              <a:t/>
            </a:r>
            <a:br>
              <a:rPr lang="en-US" sz="3200" dirty="0" smtClean="0">
                <a:solidFill>
                  <a:srgbClr val="000000"/>
                </a:solidFill>
                <a:effectLst/>
              </a:rPr>
            </a:br>
            <a:r>
              <a:rPr lang="en-US" sz="3200" dirty="0" smtClean="0">
                <a:solidFill>
                  <a:srgbClr val="000000"/>
                </a:solidFill>
                <a:effectLst/>
              </a:rPr>
              <a:t>       </a:t>
            </a:r>
            <a:r>
              <a:rPr lang="en-US" sz="3200" dirty="0" err="1" smtClean="0">
                <a:solidFill>
                  <a:srgbClr val="000000"/>
                </a:solidFill>
                <a:effectLst/>
              </a:rPr>
              <a:t>Mulțumim</a:t>
            </a:r>
            <a:r>
              <a:rPr lang="en-US" sz="3200" dirty="0" smtClean="0">
                <a:solidFill>
                  <a:srgbClr val="000000"/>
                </a:solidFill>
                <a:effectLst/>
              </a:rPr>
              <a:t> </a:t>
            </a:r>
            <a:r>
              <a:rPr lang="en-US" sz="3200" dirty="0" err="1" smtClean="0">
                <a:solidFill>
                  <a:srgbClr val="000000"/>
                </a:solidFill>
                <a:effectLst/>
              </a:rPr>
              <a:t>doamnei</a:t>
            </a:r>
            <a:r>
              <a:rPr lang="en-US" sz="3200" dirty="0" smtClean="0">
                <a:solidFill>
                  <a:srgbClr val="000000"/>
                </a:solidFill>
                <a:effectLst/>
              </a:rPr>
              <a:t> </a:t>
            </a:r>
            <a:r>
              <a:rPr lang="en-US" sz="3200" dirty="0" err="1" smtClean="0">
                <a:solidFill>
                  <a:srgbClr val="000000"/>
                </a:solidFill>
                <a:effectLst/>
              </a:rPr>
              <a:t>Ligia</a:t>
            </a:r>
            <a:r>
              <a:rPr lang="en-US" sz="3200" dirty="0" smtClean="0">
                <a:solidFill>
                  <a:srgbClr val="000000"/>
                </a:solidFill>
                <a:effectLst/>
              </a:rPr>
              <a:t> </a:t>
            </a:r>
            <a:r>
              <a:rPr lang="en-US" sz="3200" dirty="0" err="1" smtClean="0">
                <a:solidFill>
                  <a:srgbClr val="000000"/>
                </a:solidFill>
                <a:effectLst/>
              </a:rPr>
              <a:t>Georgescu</a:t>
            </a:r>
            <a:r>
              <a:rPr lang="en-US" sz="3200" dirty="0" smtClean="0">
                <a:solidFill>
                  <a:srgbClr val="000000"/>
                </a:solidFill>
                <a:effectLst/>
              </a:rPr>
              <a:t> </a:t>
            </a:r>
            <a:r>
              <a:rPr lang="en-US" sz="3200" dirty="0" err="1" smtClean="0">
                <a:solidFill>
                  <a:srgbClr val="000000"/>
                </a:solidFill>
                <a:effectLst/>
              </a:rPr>
              <a:t>Goloșoiu</a:t>
            </a:r>
            <a:r>
              <a:rPr lang="en-US" sz="3200" dirty="0" smtClean="0">
                <a:solidFill>
                  <a:srgbClr val="000000"/>
                </a:solidFill>
                <a:effectLst/>
              </a:rPr>
              <a:t> </a:t>
            </a:r>
            <a:r>
              <a:rPr lang="en-US" sz="3200" dirty="0" err="1" smtClean="0">
                <a:solidFill>
                  <a:srgbClr val="000000"/>
                </a:solidFill>
                <a:effectLst/>
              </a:rPr>
              <a:t>pentru</a:t>
            </a:r>
            <a:r>
              <a:rPr lang="en-US" sz="3200" dirty="0" smtClean="0">
                <a:solidFill>
                  <a:srgbClr val="000000"/>
                </a:solidFill>
                <a:effectLst/>
              </a:rPr>
              <a:t> </a:t>
            </a:r>
            <a:r>
              <a:rPr lang="ro-RO" sz="3200" dirty="0" smtClean="0">
                <a:solidFill>
                  <a:srgbClr val="000000"/>
                </a:solidFill>
                <a:effectLst/>
              </a:rPr>
              <a:t>materialele interesante,  cu care </a:t>
            </a:r>
            <a:r>
              <a:rPr lang="ro-RO" sz="3200" dirty="0" err="1" smtClean="0">
                <a:solidFill>
                  <a:srgbClr val="000000"/>
                </a:solidFill>
                <a:effectLst/>
              </a:rPr>
              <a:t>reuţim</a:t>
            </a:r>
            <a:r>
              <a:rPr lang="ro-RO" sz="3200" dirty="0" smtClean="0">
                <a:solidFill>
                  <a:srgbClr val="000000"/>
                </a:solidFill>
                <a:effectLst/>
              </a:rPr>
              <a:t> să desfăşurăm activităţi plăcute şi eficiente pentru elevi</a:t>
            </a:r>
            <a:r>
              <a:rPr lang="en-US" sz="3200" dirty="0" smtClean="0">
                <a:solidFill>
                  <a:srgbClr val="000000"/>
                </a:solidFill>
                <a:effectLst/>
              </a:rPr>
              <a:t>!</a:t>
            </a:r>
            <a:r>
              <a:rPr lang="ro-RO" sz="3200" dirty="0" smtClean="0">
                <a:solidFill>
                  <a:srgbClr val="000000"/>
                </a:solidFill>
                <a:effectLst/>
              </a:rPr>
              <a:t/>
            </a:r>
            <a:br>
              <a:rPr lang="ro-RO" sz="3200" dirty="0" smtClean="0">
                <a:solidFill>
                  <a:srgbClr val="000000"/>
                </a:solidFill>
                <a:effectLst/>
              </a:rPr>
            </a:br>
            <a:endParaRPr lang="ro-RO" sz="3200" dirty="0"/>
          </a:p>
        </p:txBody>
      </p:sp>
      <p:sp>
        <p:nvSpPr>
          <p:cNvPr id="3" name="Substituent conținut 2"/>
          <p:cNvSpPr>
            <a:spLocks noGrp="1"/>
          </p:cNvSpPr>
          <p:nvPr>
            <p:ph idx="1"/>
          </p:nvPr>
        </p:nvSpPr>
        <p:spPr/>
        <p:txBody>
          <a:bodyPr/>
          <a:lstStyle/>
          <a:p>
            <a:pPr algn="just">
              <a:buNone/>
            </a:pPr>
            <a:r>
              <a:rPr lang="en-US" dirty="0" smtClean="0">
                <a:solidFill>
                  <a:srgbClr val="000000"/>
                </a:solidFill>
                <a:effectLst/>
              </a:rPr>
              <a:t>            </a:t>
            </a:r>
          </a:p>
          <a:p>
            <a:pPr algn="just">
              <a:buNone/>
            </a:pPr>
            <a:r>
              <a:rPr lang="en-US" dirty="0" smtClean="0">
                <a:solidFill>
                  <a:srgbClr val="000000"/>
                </a:solidFill>
                <a:effectLst/>
              </a:rPr>
              <a:t>          </a:t>
            </a:r>
            <a:endParaRPr lang="ro-RO" dirty="0"/>
          </a:p>
        </p:txBody>
      </p:sp>
      <p:pic>
        <p:nvPicPr>
          <p:cNvPr id="4" name="Imagine 3" descr="IMG_20181116_124804.jpg"/>
          <p:cNvPicPr>
            <a:picLocks noChangeAspect="1"/>
          </p:cNvPicPr>
          <p:nvPr/>
        </p:nvPicPr>
        <p:blipFill>
          <a:blip r:embed="rId2" cstate="print"/>
          <a:stretch>
            <a:fillRect/>
          </a:stretch>
        </p:blipFill>
        <p:spPr>
          <a:xfrm>
            <a:off x="2143107" y="2500306"/>
            <a:ext cx="5143535" cy="385765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684213" y="1028700"/>
            <a:ext cx="7488237" cy="4832092"/>
          </a:xfrm>
          <a:prstGeom prst="rect">
            <a:avLst/>
          </a:prstGeom>
          <a:noFill/>
          <a:ln w="9525">
            <a:noFill/>
            <a:miter lim="800000"/>
            <a:headEnd/>
            <a:tailEnd/>
          </a:ln>
        </p:spPr>
        <p:txBody>
          <a:bodyPr>
            <a:spAutoFit/>
          </a:bodyPr>
          <a:lstStyle/>
          <a:p>
            <a:pPr algn="just"/>
            <a:r>
              <a:rPr lang="ro-RO" sz="2800" dirty="0">
                <a:solidFill>
                  <a:srgbClr val="1D2129"/>
                </a:solidFill>
                <a:latin typeface="Times New Roman" pitchFamily="18" charset="0"/>
                <a:cs typeface="Times New Roman" pitchFamily="18" charset="0"/>
              </a:rPr>
              <a:t>              </a:t>
            </a:r>
          </a:p>
          <a:p>
            <a:pPr algn="ctr"/>
            <a:r>
              <a:rPr lang="ro-RO" sz="2800" b="1" dirty="0">
                <a:solidFill>
                  <a:srgbClr val="002060"/>
                </a:solidFill>
                <a:latin typeface="Times New Roman" pitchFamily="18" charset="0"/>
                <a:cs typeface="Times New Roman" pitchFamily="18" charset="0"/>
              </a:rPr>
              <a:t> </a:t>
            </a:r>
            <a:r>
              <a:rPr lang="ro-RO" sz="2800" b="1" dirty="0">
                <a:solidFill>
                  <a:srgbClr val="002060"/>
                </a:solidFill>
              </a:rPr>
              <a:t>ASPECTE PRIVIND „ACTIVITATEA NOASTRA FINANCIARĂ</a:t>
            </a:r>
            <a:r>
              <a:rPr lang="ro-RO" sz="2800" b="1" dirty="0" smtClean="0">
                <a:solidFill>
                  <a:srgbClr val="002060"/>
                </a:solidFill>
              </a:rPr>
              <a:t>“</a:t>
            </a:r>
          </a:p>
          <a:p>
            <a:pPr algn="ctr"/>
            <a:endParaRPr lang="ro-RO" sz="2800" b="1" dirty="0">
              <a:solidFill>
                <a:srgbClr val="002060"/>
              </a:solidFill>
            </a:endParaRPr>
          </a:p>
          <a:p>
            <a:pPr algn="just"/>
            <a:r>
              <a:rPr lang="ro-RO" sz="2800" dirty="0" smtClean="0">
                <a:solidFill>
                  <a:srgbClr val="1D2129"/>
                </a:solidFill>
                <a:latin typeface="Times New Roman" pitchFamily="18" charset="0"/>
                <a:cs typeface="Times New Roman" pitchFamily="18" charset="0"/>
              </a:rPr>
              <a:t> </a:t>
            </a:r>
            <a:r>
              <a:rPr lang="en-US" sz="2800" dirty="0" smtClean="0">
                <a:solidFill>
                  <a:srgbClr val="1D2129"/>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Elevii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clasei</a:t>
            </a:r>
            <a:r>
              <a:rPr lang="en-US" sz="2800" dirty="0" smtClean="0">
                <a:solidFill>
                  <a:srgbClr val="000000"/>
                </a:solidFill>
                <a:latin typeface="Times New Roman" pitchFamily="18" charset="0"/>
                <a:cs typeface="Times New Roman" pitchFamily="18" charset="0"/>
              </a:rPr>
              <a:t> </a:t>
            </a:r>
            <a:r>
              <a:rPr lang="ro-RO" sz="2800" dirty="0" smtClean="0">
                <a:solidFill>
                  <a:srgbClr val="000000"/>
                </a:solidFill>
                <a:latin typeface="Times New Roman" pitchFamily="18" charset="0"/>
                <a:cs typeface="Times New Roman" pitchFamily="18" charset="0"/>
              </a:rPr>
              <a:t>I C, albinuţele </a:t>
            </a:r>
            <a:r>
              <a:rPr lang="en-US" sz="2800" dirty="0" err="1" smtClean="0">
                <a:solidFill>
                  <a:srgbClr val="000000"/>
                </a:solidFill>
                <a:latin typeface="Times New Roman" pitchFamily="18" charset="0"/>
                <a:cs typeface="Times New Roman" pitchFamily="18" charset="0"/>
              </a:rPr>
              <a:t>Școlii</a:t>
            </a:r>
            <a:r>
              <a:rPr lang="en-US" sz="2800" dirty="0" smtClean="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Gimnaziale</a:t>
            </a:r>
            <a:r>
              <a:rPr lang="en-US" sz="2800" dirty="0">
                <a:solidFill>
                  <a:srgbClr val="000000"/>
                </a:solidFill>
                <a:latin typeface="Times New Roman" pitchFamily="18" charset="0"/>
                <a:cs typeface="Times New Roman" pitchFamily="18" charset="0"/>
              </a:rPr>
              <a:t> </a:t>
            </a:r>
            <a:endParaRPr lang="ro-RO" sz="2800" dirty="0">
              <a:solidFill>
                <a:srgbClr val="000000"/>
              </a:solidFill>
              <a:latin typeface="Times New Roman" pitchFamily="18" charset="0"/>
              <a:cs typeface="Times New Roman" pitchFamily="18" charset="0"/>
            </a:endParaRPr>
          </a:p>
          <a:p>
            <a:pPr algn="just"/>
            <a:r>
              <a:rPr lang="ro-RO" sz="2800" dirty="0" smtClean="0">
                <a:solidFill>
                  <a:srgbClr val="000000"/>
                </a:solidFill>
                <a:latin typeface="Times New Roman" pitchFamily="18" charset="0"/>
                <a:cs typeface="Times New Roman" pitchFamily="18" charset="0"/>
              </a:rPr>
              <a:t>Centrale din Câmpina</a:t>
            </a:r>
            <a:r>
              <a:rPr lang="en-US" sz="2800" dirty="0" smtClean="0">
                <a:solidFill>
                  <a:srgbClr val="000000"/>
                </a:solidFill>
                <a:latin typeface="Times New Roman" pitchFamily="18" charset="0"/>
                <a:cs typeface="Times New Roman" pitchFamily="18" charset="0"/>
              </a:rPr>
              <a:t>, </a:t>
            </a:r>
            <a:r>
              <a:rPr lang="ro-RO" sz="2800" dirty="0" smtClean="0">
                <a:solidFill>
                  <a:srgbClr val="000000"/>
                </a:solidFill>
                <a:latin typeface="Times New Roman" pitchFamily="18" charset="0"/>
                <a:cs typeface="Times New Roman" pitchFamily="18" charset="0"/>
              </a:rPr>
              <a:t>au </a:t>
            </a:r>
            <a:r>
              <a:rPr lang="ro-RO" sz="2800" dirty="0" smtClean="0">
                <a:solidFill>
                  <a:srgbClr val="000000"/>
                </a:solidFill>
                <a:latin typeface="Times New Roman" pitchFamily="18" charset="0"/>
                <a:cs typeface="Times New Roman" pitchFamily="18" charset="0"/>
              </a:rPr>
              <a:t>învăţat, prin activităţile de educaţie </a:t>
            </a:r>
            <a:r>
              <a:rPr lang="ro-RO" sz="2800" dirty="0" err="1" smtClean="0">
                <a:solidFill>
                  <a:srgbClr val="000000"/>
                </a:solidFill>
                <a:latin typeface="Times New Roman" pitchFamily="18" charset="0"/>
                <a:cs typeface="Times New Roman" pitchFamily="18" charset="0"/>
              </a:rPr>
              <a:t>finaciară</a:t>
            </a:r>
            <a:r>
              <a:rPr lang="ro-RO" sz="2800" dirty="0" smtClean="0">
                <a:solidFill>
                  <a:srgbClr val="000000"/>
                </a:solidFill>
                <a:latin typeface="Times New Roman" pitchFamily="18" charset="0"/>
                <a:cs typeface="Times New Roman" pitchFamily="18" charset="0"/>
              </a:rPr>
              <a:t>, </a:t>
            </a:r>
            <a:r>
              <a:rPr lang="ro-RO" sz="2800" dirty="0" smtClean="0">
                <a:solidFill>
                  <a:srgbClr val="000000"/>
                </a:solidFill>
                <a:latin typeface="Times New Roman" pitchFamily="18" charset="0"/>
                <a:cs typeface="Times New Roman" pitchFamily="18" charset="0"/>
              </a:rPr>
              <a:t>să facă diferenţa dintre nevoie si </a:t>
            </a:r>
            <a:r>
              <a:rPr lang="ro-RO" sz="2800" dirty="0" err="1" smtClean="0">
                <a:solidFill>
                  <a:srgbClr val="000000"/>
                </a:solidFill>
                <a:latin typeface="Times New Roman" pitchFamily="18" charset="0"/>
                <a:cs typeface="Times New Roman" pitchFamily="18" charset="0"/>
              </a:rPr>
              <a:t>dorinta</a:t>
            </a:r>
            <a:r>
              <a:rPr lang="ro-RO" sz="2800" dirty="0" smtClean="0">
                <a:solidFill>
                  <a:srgbClr val="000000"/>
                </a:solidFill>
                <a:latin typeface="Times New Roman" pitchFamily="18" charset="0"/>
                <a:cs typeface="Times New Roman" pitchFamily="18" charset="0"/>
              </a:rPr>
              <a:t>, au înţeles noţiunea de recompensă, au discutat despre răbdare, respectiv amânarea recompensei.  </a:t>
            </a:r>
          </a:p>
          <a:p>
            <a:pPr algn="just"/>
            <a:endParaRPr lang="ro-RO" sz="2800" dirty="0" smtClean="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tografia postatÄ de Magdalena Mihaela Èerban."/>
          <p:cNvPicPr>
            <a:picLocks noChangeAspect="1" noChangeArrowheads="1"/>
          </p:cNvPicPr>
          <p:nvPr/>
        </p:nvPicPr>
        <p:blipFill>
          <a:blip r:embed="rId2">
            <a:lum bright="10000" contrast="30000"/>
          </a:blip>
          <a:srcRect/>
          <a:stretch>
            <a:fillRect/>
          </a:stretch>
        </p:blipFill>
        <p:spPr bwMode="auto">
          <a:xfrm rot="1244008">
            <a:off x="5254217" y="1942653"/>
            <a:ext cx="3350226" cy="4466968"/>
          </a:xfrm>
          <a:prstGeom prst="rect">
            <a:avLst/>
          </a:prstGeom>
          <a:noFill/>
        </p:spPr>
      </p:pic>
      <p:pic>
        <p:nvPicPr>
          <p:cNvPr id="1026" name="Picture 2" descr="Fotografia postatÄ de Magdalena Mihaela Èerban."/>
          <p:cNvPicPr>
            <a:picLocks noChangeAspect="1" noChangeArrowheads="1"/>
          </p:cNvPicPr>
          <p:nvPr/>
        </p:nvPicPr>
        <p:blipFill>
          <a:blip r:embed="rId3">
            <a:lum bright="10000" contrast="30000"/>
          </a:blip>
          <a:srcRect/>
          <a:stretch>
            <a:fillRect/>
          </a:stretch>
        </p:blipFill>
        <p:spPr bwMode="auto">
          <a:xfrm>
            <a:off x="1357290" y="0"/>
            <a:ext cx="5013938" cy="4214842"/>
          </a:xfrm>
          <a:prstGeom prst="rect">
            <a:avLst/>
          </a:prstGeom>
          <a:noFill/>
        </p:spPr>
      </p:pic>
      <p:pic>
        <p:nvPicPr>
          <p:cNvPr id="1029" name="Picture 5" descr="C:\Users\Magda\Desktop\48393114_1038775869658470_3425498012133097472_n.jpg"/>
          <p:cNvPicPr>
            <a:picLocks noChangeAspect="1" noChangeArrowheads="1"/>
          </p:cNvPicPr>
          <p:nvPr/>
        </p:nvPicPr>
        <p:blipFill>
          <a:blip r:embed="rId4"/>
          <a:srcRect/>
          <a:stretch>
            <a:fillRect/>
          </a:stretch>
        </p:blipFill>
        <p:spPr bwMode="auto">
          <a:xfrm>
            <a:off x="214282" y="3714752"/>
            <a:ext cx="3779096" cy="314324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714348" y="357166"/>
            <a:ext cx="8072494" cy="5509200"/>
          </a:xfrm>
          <a:prstGeom prst="rect">
            <a:avLst/>
          </a:prstGeom>
        </p:spPr>
        <p:txBody>
          <a:bodyPr wrap="square">
            <a:spAutoFit/>
          </a:bodyPr>
          <a:lstStyle/>
          <a:p>
            <a:pPr algn="just"/>
            <a:endParaRPr lang="en-US" sz="3200" dirty="0" smtClean="0">
              <a:solidFill>
                <a:srgbClr val="000000"/>
              </a:solidFill>
              <a:latin typeface="Times New Roman" pitchFamily="18" charset="0"/>
              <a:cs typeface="Times New Roman" pitchFamily="18" charset="0"/>
            </a:endParaRPr>
          </a:p>
          <a:p>
            <a:pPr algn="just"/>
            <a:r>
              <a:rPr lang="ro-RO" sz="3200" dirty="0" smtClean="0">
                <a:solidFill>
                  <a:srgbClr val="000000"/>
                </a:solidFill>
                <a:latin typeface="Times New Roman" pitchFamily="18" charset="0"/>
                <a:cs typeface="Times New Roman" pitchFamily="18" charset="0"/>
              </a:rPr>
              <a:t>Am început primele </a:t>
            </a:r>
            <a:r>
              <a:rPr lang="ro-RO" sz="3200" dirty="0" err="1" smtClean="0">
                <a:solidFill>
                  <a:srgbClr val="000000"/>
                </a:solidFill>
                <a:latin typeface="Times New Roman" pitchFamily="18" charset="0"/>
                <a:cs typeface="Times New Roman" pitchFamily="18" charset="0"/>
              </a:rPr>
              <a:t>lectii</a:t>
            </a:r>
            <a:r>
              <a:rPr lang="ro-RO" sz="3200" dirty="0" smtClean="0">
                <a:solidFill>
                  <a:srgbClr val="000000"/>
                </a:solidFill>
                <a:latin typeface="Times New Roman" pitchFamily="18" charset="0"/>
                <a:cs typeface="Times New Roman" pitchFamily="18" charset="0"/>
              </a:rPr>
              <a:t>, cu privire la bani, simplu si relaxat, cu jocuri de simulare</a:t>
            </a:r>
            <a:r>
              <a:rPr lang="en-US" sz="3200" dirty="0" smtClean="0">
                <a:solidFill>
                  <a:srgbClr val="000000"/>
                </a:solidFill>
                <a:latin typeface="Times New Roman" pitchFamily="18" charset="0"/>
                <a:cs typeface="Times New Roman" pitchFamily="18" charset="0"/>
              </a:rPr>
              <a:t>:</a:t>
            </a:r>
            <a:r>
              <a:rPr lang="ro-RO"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Eu</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sunt</a:t>
            </a:r>
            <a:r>
              <a:rPr lang="en-US" sz="3200" dirty="0" smtClean="0">
                <a:solidFill>
                  <a:srgbClr val="000000"/>
                </a:solidFill>
                <a:latin typeface="Times New Roman" pitchFamily="18" charset="0"/>
                <a:cs typeface="Times New Roman" pitchFamily="18" charset="0"/>
              </a:rPr>
              <a:t> v</a:t>
            </a:r>
            <a:r>
              <a:rPr lang="ro-RO" sz="3200" dirty="0" err="1" smtClean="0">
                <a:solidFill>
                  <a:srgbClr val="000000"/>
                </a:solidFill>
                <a:latin typeface="Times New Roman" pitchFamily="18" charset="0"/>
                <a:cs typeface="Times New Roman" pitchFamily="18" charset="0"/>
              </a:rPr>
              <a:t>ânzătorul</a:t>
            </a:r>
            <a:r>
              <a:rPr lang="ro-RO" sz="3200" dirty="0" smtClean="0">
                <a:solidFill>
                  <a:srgbClr val="000000"/>
                </a:solidFill>
                <a:latin typeface="Times New Roman" pitchFamily="18" charset="0"/>
                <a:cs typeface="Times New Roman" pitchFamily="18" charset="0"/>
              </a:rPr>
              <a:t>, tu eşti cumpărătorul” sau „De-a cumpărăturile”. Aceste lucruri au fost tratate cu seriozitate la Târgul de Crăciun, organizat la nivelul unităţii, când elevii şi-au valorificat munca, ingeniozitatea și creativitatea</a:t>
            </a:r>
            <a:r>
              <a:rPr lang="en-US" sz="3200" dirty="0" smtClean="0">
                <a:solidFill>
                  <a:srgbClr val="000000"/>
                </a:solidFill>
                <a:latin typeface="Times New Roman" pitchFamily="18" charset="0"/>
                <a:cs typeface="Times New Roman" pitchFamily="18" charset="0"/>
              </a:rPr>
              <a:t>.</a:t>
            </a:r>
            <a:r>
              <a:rPr lang="ro-RO" sz="3200" dirty="0" smtClean="0">
                <a:solidFill>
                  <a:srgbClr val="000000"/>
                </a:solidFill>
                <a:latin typeface="Times New Roman" pitchFamily="18" charset="0"/>
                <a:cs typeface="Times New Roman" pitchFamily="18" charset="0"/>
              </a:rPr>
              <a:t> În achiziţionarea altor produse s-au limitat, deoarece scopul final era acela de a dona banii unui copil cu </a:t>
            </a:r>
            <a:r>
              <a:rPr lang="ro-RO" sz="3200" dirty="0" err="1" smtClean="0">
                <a:solidFill>
                  <a:srgbClr val="000000"/>
                </a:solidFill>
                <a:latin typeface="Times New Roman" pitchFamily="18" charset="0"/>
                <a:cs typeface="Times New Roman" pitchFamily="18" charset="0"/>
              </a:rPr>
              <a:t>situatie</a:t>
            </a:r>
            <a:r>
              <a:rPr lang="ro-RO" sz="3200" smtClean="0">
                <a:solidFill>
                  <a:srgbClr val="000000"/>
                </a:solidFill>
                <a:latin typeface="Times New Roman" pitchFamily="18" charset="0"/>
                <a:cs typeface="Times New Roman" pitchFamily="18" charset="0"/>
              </a:rPr>
              <a:t> </a:t>
            </a:r>
            <a:r>
              <a:rPr lang="ro-RO" sz="3200" smtClean="0">
                <a:solidFill>
                  <a:srgbClr val="000000"/>
                </a:solidFill>
                <a:latin typeface="Times New Roman" pitchFamily="18" charset="0"/>
                <a:cs typeface="Times New Roman" pitchFamily="18" charset="0"/>
              </a:rPr>
              <a:t>socială </a:t>
            </a:r>
            <a:r>
              <a:rPr lang="ro-RO" sz="3200" dirty="0" smtClean="0">
                <a:solidFill>
                  <a:srgbClr val="000000"/>
                </a:solidFill>
                <a:latin typeface="Times New Roman" pitchFamily="18" charset="0"/>
                <a:cs typeface="Times New Roman" pitchFamily="18" charset="0"/>
              </a:rPr>
              <a:t>precară.  </a:t>
            </a:r>
            <a:endParaRPr lang="ro-RO" sz="32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descr="48422746_1040012212868169_1837787046777716736_n.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496888"/>
            <a:ext cx="3428992" cy="5575318"/>
          </a:xfrm>
        </p:spPr>
        <p:txBody>
          <a:bodyPr/>
          <a:lstStyle/>
          <a:p>
            <a:pPr marL="342900" indent="-342900" algn="ctr" eaLnBrk="1" hangingPunct="1">
              <a:lnSpc>
                <a:spcPct val="150000"/>
              </a:lnSpc>
              <a:spcBef>
                <a:spcPct val="20000"/>
              </a:spcBef>
              <a:defRPr/>
            </a:pPr>
            <a:r>
              <a:rPr lang="ro-RO" sz="2400" dirty="0" smtClean="0">
                <a:solidFill>
                  <a:srgbClr val="000000"/>
                </a:solidFill>
                <a:ea typeface="+mn-ea"/>
                <a:cs typeface="+mn-cs"/>
              </a:rPr>
              <a:t>    </a:t>
            </a:r>
            <a:r>
              <a:rPr lang="en-US" sz="2400" dirty="0" smtClean="0">
                <a:solidFill>
                  <a:srgbClr val="000000"/>
                </a:solidFill>
                <a:ea typeface="+mn-ea"/>
                <a:cs typeface="+mn-cs"/>
              </a:rPr>
              <a:t/>
            </a:r>
            <a:br>
              <a:rPr lang="en-US" sz="2400" dirty="0" smtClean="0">
                <a:solidFill>
                  <a:srgbClr val="000000"/>
                </a:solidFill>
                <a:ea typeface="+mn-ea"/>
                <a:cs typeface="+mn-cs"/>
              </a:rPr>
            </a:br>
            <a:r>
              <a:rPr lang="en-US" sz="2400" dirty="0" smtClean="0">
                <a:solidFill>
                  <a:srgbClr val="000000"/>
                </a:solidFill>
                <a:ea typeface="+mn-ea"/>
                <a:cs typeface="+mn-cs"/>
              </a:rPr>
              <a:t/>
            </a:r>
            <a:br>
              <a:rPr lang="en-US" sz="2400" dirty="0" smtClean="0">
                <a:solidFill>
                  <a:srgbClr val="000000"/>
                </a:solidFill>
                <a:ea typeface="+mn-ea"/>
                <a:cs typeface="+mn-cs"/>
              </a:rPr>
            </a:br>
            <a:r>
              <a:rPr lang="en-US" sz="2400" dirty="0" smtClean="0">
                <a:solidFill>
                  <a:srgbClr val="000000"/>
                </a:solidFill>
                <a:ea typeface="+mn-ea"/>
                <a:cs typeface="+mn-cs"/>
              </a:rPr>
              <a:t/>
            </a:r>
            <a:br>
              <a:rPr lang="en-US" sz="2400" dirty="0" smtClean="0">
                <a:solidFill>
                  <a:srgbClr val="000000"/>
                </a:solidFill>
                <a:ea typeface="+mn-ea"/>
                <a:cs typeface="+mn-cs"/>
              </a:rPr>
            </a:br>
            <a:r>
              <a:rPr lang="en-US" sz="2400" dirty="0" smtClean="0">
                <a:solidFill>
                  <a:srgbClr val="000000"/>
                </a:solidFill>
                <a:ea typeface="+mn-ea"/>
                <a:cs typeface="+mn-cs"/>
              </a:rPr>
              <a:t/>
            </a:r>
            <a:br>
              <a:rPr lang="en-US" sz="2400" dirty="0" smtClean="0">
                <a:solidFill>
                  <a:srgbClr val="000000"/>
                </a:solidFill>
                <a:ea typeface="+mn-ea"/>
                <a:cs typeface="+mn-cs"/>
              </a:rPr>
            </a:br>
            <a:r>
              <a:rPr lang="en-US" sz="2000" dirty="0" smtClean="0">
                <a:solidFill>
                  <a:srgbClr val="000000"/>
                </a:solidFill>
                <a:latin typeface="Times New Roman" pitchFamily="18" charset="0"/>
                <a:ea typeface="+mn-ea"/>
                <a:cs typeface="Times New Roman" pitchFamily="18" charset="0"/>
              </a:rPr>
              <a:t>“</a:t>
            </a:r>
            <a:r>
              <a:rPr lang="ro-RO" sz="2000" b="1" dirty="0" smtClean="0">
                <a:solidFill>
                  <a:srgbClr val="000000"/>
                </a:solidFill>
                <a:effectLst/>
                <a:latin typeface="Times New Roman" pitchFamily="18" charset="0"/>
                <a:ea typeface="+mn-ea"/>
                <a:cs typeface="Times New Roman" pitchFamily="18" charset="0"/>
              </a:rPr>
              <a:t>Eu sunt vânzător, iar  tu eşti cumpărător!</a:t>
            </a:r>
            <a:r>
              <a:rPr lang="en-US" sz="2000" b="1" dirty="0" smtClean="0">
                <a:solidFill>
                  <a:srgbClr val="000000"/>
                </a:solidFill>
                <a:effectLst/>
                <a:latin typeface="Times New Roman" pitchFamily="18" charset="0"/>
                <a:ea typeface="+mn-ea"/>
                <a:cs typeface="Times New Roman" pitchFamily="18" charset="0"/>
              </a:rPr>
              <a:t>”</a:t>
            </a:r>
            <a:r>
              <a:rPr lang="ro-RO" sz="2000" b="1" dirty="0" smtClean="0">
                <a:solidFill>
                  <a:srgbClr val="000000"/>
                </a:solidFill>
                <a:effectLst/>
                <a:latin typeface="Times New Roman" pitchFamily="18" charset="0"/>
                <a:ea typeface="+mn-ea"/>
                <a:cs typeface="Times New Roman" pitchFamily="18" charset="0"/>
              </a:rPr>
              <a:t/>
            </a:r>
            <a:br>
              <a:rPr lang="ro-RO" sz="2000" b="1" dirty="0" smtClean="0">
                <a:solidFill>
                  <a:srgbClr val="000000"/>
                </a:solidFill>
                <a:effectLst/>
                <a:latin typeface="Times New Roman" pitchFamily="18" charset="0"/>
                <a:ea typeface="+mn-ea"/>
                <a:cs typeface="Times New Roman" pitchFamily="18" charset="0"/>
              </a:rPr>
            </a:br>
            <a:r>
              <a:rPr lang="ro-RO" sz="2000" b="1" dirty="0" smtClean="0">
                <a:solidFill>
                  <a:srgbClr val="000000"/>
                </a:solidFill>
                <a:effectLst/>
                <a:latin typeface="Times New Roman" pitchFamily="18" charset="0"/>
                <a:ea typeface="+mn-ea"/>
                <a:cs typeface="Times New Roman" pitchFamily="18" charset="0"/>
              </a:rPr>
              <a:t/>
            </a:r>
            <a:br>
              <a:rPr lang="ro-RO" sz="2000" b="1" dirty="0" smtClean="0">
                <a:solidFill>
                  <a:srgbClr val="000000"/>
                </a:solidFill>
                <a:effectLst/>
                <a:latin typeface="Times New Roman" pitchFamily="18" charset="0"/>
                <a:ea typeface="+mn-ea"/>
                <a:cs typeface="Times New Roman" pitchFamily="18" charset="0"/>
              </a:rPr>
            </a:br>
            <a:r>
              <a:rPr lang="en-US" sz="2000" b="1" dirty="0" smtClean="0">
                <a:solidFill>
                  <a:srgbClr val="000000"/>
                </a:solidFill>
                <a:effectLst/>
                <a:latin typeface="Times New Roman" pitchFamily="18" charset="0"/>
                <a:ea typeface="+mn-ea"/>
                <a:cs typeface="Times New Roman" pitchFamily="18" charset="0"/>
              </a:rPr>
              <a:t/>
            </a:r>
            <a:br>
              <a:rPr lang="en-US" sz="2000" b="1" dirty="0" smtClean="0">
                <a:solidFill>
                  <a:srgbClr val="000000"/>
                </a:solidFill>
                <a:effectLst/>
                <a:latin typeface="Times New Roman" pitchFamily="18" charset="0"/>
                <a:ea typeface="+mn-ea"/>
                <a:cs typeface="Times New Roman" pitchFamily="18" charset="0"/>
              </a:rPr>
            </a:br>
            <a:r>
              <a:rPr lang="en-US" sz="2400" b="1" dirty="0" smtClean="0">
                <a:solidFill>
                  <a:srgbClr val="000000"/>
                </a:solidFill>
                <a:effectLst/>
                <a:latin typeface="Times New Roman" pitchFamily="18" charset="0"/>
                <a:ea typeface="+mn-ea"/>
                <a:cs typeface="Times New Roman" pitchFamily="18" charset="0"/>
              </a:rPr>
              <a:t>     </a:t>
            </a:r>
            <a:r>
              <a:rPr lang="ro-RO" sz="2400" b="1" dirty="0" smtClean="0">
                <a:solidFill>
                  <a:srgbClr val="000000"/>
                </a:solidFill>
                <a:effectLst/>
                <a:latin typeface="Times New Roman" pitchFamily="18" charset="0"/>
                <a:cs typeface="Times New Roman" pitchFamily="18" charset="0"/>
              </a:rPr>
              <a:t>Micuții  au învăţat </a:t>
            </a:r>
            <a:r>
              <a:rPr lang="en-US" sz="2400" b="1" dirty="0" smtClean="0">
                <a:solidFill>
                  <a:srgbClr val="000000"/>
                </a:solidFill>
                <a:effectLst/>
                <a:latin typeface="Times New Roman" pitchFamily="18" charset="0"/>
                <a:cs typeface="Times New Roman" pitchFamily="18" charset="0"/>
              </a:rPr>
              <a:t>   </a:t>
            </a:r>
            <a:r>
              <a:rPr lang="ro-RO" sz="2400" b="1" dirty="0" smtClean="0">
                <a:solidFill>
                  <a:srgbClr val="000000"/>
                </a:solidFill>
                <a:effectLst/>
                <a:latin typeface="Times New Roman" pitchFamily="18" charset="0"/>
                <a:cs typeface="Times New Roman" pitchFamily="18" charset="0"/>
              </a:rPr>
              <a:t>să-şi</a:t>
            </a:r>
            <a:r>
              <a:rPr lang="en-US" sz="2400" b="1" dirty="0" smtClean="0">
                <a:solidFill>
                  <a:srgbClr val="000000"/>
                </a:solidFill>
                <a:effectLst/>
                <a:latin typeface="Times New Roman" pitchFamily="18" charset="0"/>
                <a:cs typeface="Times New Roman" pitchFamily="18" charset="0"/>
              </a:rPr>
              <a:t> </a:t>
            </a:r>
            <a:r>
              <a:rPr lang="ro-RO" sz="2400" b="1" dirty="0" smtClean="0">
                <a:solidFill>
                  <a:srgbClr val="000000"/>
                </a:solidFill>
                <a:effectLst/>
                <a:latin typeface="Times New Roman" pitchFamily="18" charset="0"/>
                <a:cs typeface="Times New Roman" pitchFamily="18" charset="0"/>
              </a:rPr>
              <a:t>gestioneze banii, au înţeles cum trebuie </a:t>
            </a:r>
            <a:r>
              <a:rPr lang="en-US" sz="2400" b="1" dirty="0" err="1" smtClean="0">
                <a:solidFill>
                  <a:srgbClr val="000000"/>
                </a:solidFill>
                <a:effectLst/>
                <a:latin typeface="Times New Roman" pitchFamily="18" charset="0"/>
                <a:cs typeface="Times New Roman" pitchFamily="18" charset="0"/>
              </a:rPr>
              <a:t>cheltu</a:t>
            </a:r>
            <a:r>
              <a:rPr lang="ro-RO" sz="2400" b="1" dirty="0" smtClean="0">
                <a:solidFill>
                  <a:srgbClr val="000000"/>
                </a:solidFill>
                <a:effectLst/>
                <a:latin typeface="Times New Roman" pitchFamily="18" charset="0"/>
                <a:cs typeface="Times New Roman" pitchFamily="18" charset="0"/>
              </a:rPr>
              <a:t>iţi.</a:t>
            </a:r>
            <a:r>
              <a:rPr lang="ro-RO" sz="2400" dirty="0" smtClean="0">
                <a:solidFill>
                  <a:srgbClr val="000000"/>
                </a:solidFill>
                <a:latin typeface="Times New Roman" pitchFamily="18" charset="0"/>
                <a:cs typeface="Times New Roman" pitchFamily="18" charset="0"/>
              </a:rPr>
              <a:t/>
            </a:r>
            <a:br>
              <a:rPr lang="ro-RO" sz="2400" dirty="0" smtClean="0">
                <a:solidFill>
                  <a:srgbClr val="000000"/>
                </a:solidFill>
                <a:latin typeface="Times New Roman" pitchFamily="18" charset="0"/>
                <a:cs typeface="Times New Roman" pitchFamily="18" charset="0"/>
              </a:rPr>
            </a:br>
            <a:r>
              <a:rPr lang="en-US" sz="2400" dirty="0" smtClean="0">
                <a:solidFill>
                  <a:srgbClr val="000000"/>
                </a:solidFill>
                <a:effectLst/>
                <a:ea typeface="+mn-ea"/>
                <a:cs typeface="+mn-cs"/>
              </a:rPr>
              <a:t/>
            </a:r>
            <a:br>
              <a:rPr lang="en-US" sz="2400" dirty="0" smtClean="0">
                <a:solidFill>
                  <a:srgbClr val="000000"/>
                </a:solidFill>
                <a:effectLst/>
                <a:ea typeface="+mn-ea"/>
                <a:cs typeface="+mn-cs"/>
              </a:rPr>
            </a:br>
            <a:endParaRPr lang="en-US" dirty="0" smtClean="0">
              <a:solidFill>
                <a:srgbClr val="000000"/>
              </a:solidFill>
              <a:effectLst/>
            </a:endParaRPr>
          </a:p>
        </p:txBody>
      </p:sp>
      <p:pic>
        <p:nvPicPr>
          <p:cNvPr id="6" name="Imagine 5" descr="IMG-20181220-WA0016.jpg"/>
          <p:cNvPicPr>
            <a:picLocks noChangeAspect="1"/>
          </p:cNvPicPr>
          <p:nvPr/>
        </p:nvPicPr>
        <p:blipFill>
          <a:blip r:embed="rId2"/>
          <a:stretch>
            <a:fillRect/>
          </a:stretch>
        </p:blipFill>
        <p:spPr>
          <a:xfrm>
            <a:off x="3500430" y="142852"/>
            <a:ext cx="5175188" cy="6143644"/>
          </a:xfrm>
          <a:prstGeom prst="rect">
            <a:avLst/>
          </a:prstGeom>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circle(in)">
                                      <p:cBhvr>
                                        <p:cTn id="7" dur="20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grpId="1" nodeType="clickEffect">
                                  <p:stCondLst>
                                    <p:cond delay="0"/>
                                  </p:stCondLst>
                                  <p:childTnLst>
                                    <p:animEffect transition="out" filter="diamond(in)">
                                      <p:cBhvr>
                                        <p:cTn id="11" dur="2000"/>
                                        <p:tgtEl>
                                          <p:spTgt spid="19458"/>
                                        </p:tgtEl>
                                      </p:cBhvr>
                                    </p:animEffect>
                                    <p:set>
                                      <p:cBhvr>
                                        <p:cTn id="12" dur="1" fill="hold">
                                          <p:stCondLst>
                                            <p:cond delay="1999"/>
                                          </p:stCondLst>
                                        </p:cTn>
                                        <p:tgtEl>
                                          <p:spTgt spid="194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just"/>
            <a:r>
              <a:rPr lang="ro-RO" dirty="0" smtClean="0">
                <a:latin typeface="Times New Roman"/>
                <a:ea typeface="Times New Roman"/>
                <a:cs typeface="Times New Roman"/>
              </a:rPr>
              <a:t> </a:t>
            </a:r>
            <a:br>
              <a:rPr lang="ro-RO" dirty="0" smtClean="0">
                <a:latin typeface="Times New Roman"/>
                <a:ea typeface="Times New Roman"/>
                <a:cs typeface="Times New Roman"/>
              </a:rPr>
            </a:br>
            <a:r>
              <a:rPr lang="ro-RO" dirty="0" smtClean="0">
                <a:latin typeface="Times New Roman"/>
                <a:ea typeface="Times New Roman"/>
                <a:cs typeface="Times New Roman"/>
              </a:rPr>
              <a:t>      </a:t>
            </a:r>
            <a:r>
              <a:rPr lang="ro-RO" sz="3200" dirty="0" smtClean="0">
                <a:solidFill>
                  <a:srgbClr val="000000"/>
                </a:solidFill>
                <a:effectLst/>
                <a:latin typeface="Times New Roman" pitchFamily="18" charset="0"/>
                <a:ea typeface="Times New Roman"/>
                <a:cs typeface="Times New Roman" pitchFamily="18" charset="0"/>
              </a:rPr>
              <a:t>Foarte mult le-a plăcut copiilor </a:t>
            </a:r>
            <a:r>
              <a:rPr lang="en-US" sz="3200" dirty="0" err="1" smtClean="0">
                <a:solidFill>
                  <a:srgbClr val="000000"/>
                </a:solidFill>
                <a:effectLst/>
                <a:latin typeface="Times New Roman" pitchFamily="18" charset="0"/>
                <a:ea typeface="Times New Roman"/>
                <a:cs typeface="Times New Roman" pitchFamily="18" charset="0"/>
              </a:rPr>
              <a:t>capitolul</a:t>
            </a:r>
            <a:r>
              <a:rPr lang="en-US" sz="3200" dirty="0" smtClean="0">
                <a:solidFill>
                  <a:srgbClr val="000000"/>
                </a:solidFill>
                <a:effectLst/>
                <a:latin typeface="Times New Roman" pitchFamily="18" charset="0"/>
                <a:ea typeface="Times New Roman"/>
                <a:cs typeface="Times New Roman" pitchFamily="18" charset="0"/>
              </a:rPr>
              <a:t> </a:t>
            </a:r>
            <a:r>
              <a:rPr lang="en-US" sz="3200" dirty="0" err="1" smtClean="0">
                <a:solidFill>
                  <a:srgbClr val="000000"/>
                </a:solidFill>
                <a:effectLst/>
                <a:latin typeface="Times New Roman" pitchFamily="18" charset="0"/>
                <a:ea typeface="Times New Roman"/>
                <a:cs typeface="Times New Roman" pitchFamily="18" charset="0"/>
              </a:rPr>
              <a:t>în</a:t>
            </a:r>
            <a:r>
              <a:rPr lang="en-US" sz="3200" dirty="0" smtClean="0">
                <a:solidFill>
                  <a:srgbClr val="000000"/>
                </a:solidFill>
                <a:effectLst/>
                <a:latin typeface="Times New Roman" pitchFamily="18" charset="0"/>
                <a:ea typeface="Times New Roman"/>
                <a:cs typeface="Times New Roman" pitchFamily="18" charset="0"/>
              </a:rPr>
              <a:t> care au </a:t>
            </a:r>
            <a:r>
              <a:rPr lang="en-US" sz="3200" dirty="0" err="1" smtClean="0">
                <a:solidFill>
                  <a:srgbClr val="000000"/>
                </a:solidFill>
                <a:effectLst/>
                <a:latin typeface="Times New Roman" pitchFamily="18" charset="0"/>
                <a:ea typeface="Times New Roman"/>
                <a:cs typeface="Times New Roman" pitchFamily="18" charset="0"/>
              </a:rPr>
              <a:t>discutat</a:t>
            </a:r>
            <a:r>
              <a:rPr lang="en-US" sz="3200" dirty="0" smtClean="0">
                <a:solidFill>
                  <a:srgbClr val="000000"/>
                </a:solidFill>
                <a:effectLst/>
                <a:latin typeface="Times New Roman" pitchFamily="18" charset="0"/>
                <a:ea typeface="Times New Roman"/>
                <a:cs typeface="Times New Roman" pitchFamily="18" charset="0"/>
              </a:rPr>
              <a:t>  </a:t>
            </a:r>
            <a:r>
              <a:rPr lang="en-US" sz="3200" dirty="0" err="1" smtClean="0">
                <a:solidFill>
                  <a:srgbClr val="000000"/>
                </a:solidFill>
                <a:effectLst/>
                <a:latin typeface="Times New Roman" pitchFamily="18" charset="0"/>
                <a:ea typeface="Times New Roman"/>
                <a:cs typeface="Times New Roman" pitchFamily="18" charset="0"/>
              </a:rPr>
              <a:t>despre</a:t>
            </a:r>
            <a:r>
              <a:rPr lang="en-US" sz="3200" dirty="0" smtClean="0">
                <a:solidFill>
                  <a:srgbClr val="000000"/>
                </a:solidFill>
                <a:effectLst/>
                <a:latin typeface="Times New Roman" pitchFamily="18" charset="0"/>
                <a:ea typeface="Times New Roman"/>
                <a:cs typeface="Times New Roman" pitchFamily="18" charset="0"/>
              </a:rPr>
              <a:t> </a:t>
            </a:r>
            <a:r>
              <a:rPr lang="en-US" sz="3200" dirty="0" err="1" smtClean="0">
                <a:solidFill>
                  <a:srgbClr val="000000"/>
                </a:solidFill>
                <a:effectLst/>
                <a:latin typeface="Times New Roman" pitchFamily="18" charset="0"/>
                <a:ea typeface="Times New Roman"/>
                <a:cs typeface="Times New Roman" pitchFamily="18" charset="0"/>
              </a:rPr>
              <a:t>troc</a:t>
            </a:r>
            <a:r>
              <a:rPr lang="en-US" sz="3200" dirty="0" smtClean="0">
                <a:solidFill>
                  <a:srgbClr val="000000"/>
                </a:solidFill>
                <a:effectLst/>
                <a:latin typeface="Times New Roman" pitchFamily="18" charset="0"/>
                <a:ea typeface="Times New Roman"/>
                <a:cs typeface="Times New Roman" pitchFamily="18" charset="0"/>
              </a:rPr>
              <a:t>, </a:t>
            </a:r>
            <a:r>
              <a:rPr lang="en-US" sz="3200" dirty="0" err="1" smtClean="0">
                <a:solidFill>
                  <a:srgbClr val="000000"/>
                </a:solidFill>
                <a:effectLst/>
                <a:latin typeface="Times New Roman" pitchFamily="18" charset="0"/>
                <a:ea typeface="Times New Roman"/>
                <a:cs typeface="Times New Roman" pitchFamily="18" charset="0"/>
              </a:rPr>
              <a:t>dar</a:t>
            </a:r>
            <a:r>
              <a:rPr lang="en-US" sz="3200" dirty="0" smtClean="0">
                <a:solidFill>
                  <a:srgbClr val="000000"/>
                </a:solidFill>
                <a:effectLst/>
                <a:latin typeface="Times New Roman" pitchFamily="18" charset="0"/>
                <a:ea typeface="Times New Roman"/>
                <a:cs typeface="Times New Roman" pitchFamily="18" charset="0"/>
              </a:rPr>
              <a:t> </a:t>
            </a:r>
            <a:r>
              <a:rPr lang="en-US" sz="3200" dirty="0" err="1" smtClean="0">
                <a:solidFill>
                  <a:srgbClr val="000000"/>
                </a:solidFill>
                <a:effectLst/>
                <a:latin typeface="Times New Roman" pitchFamily="18" charset="0"/>
                <a:ea typeface="Times New Roman"/>
                <a:cs typeface="Times New Roman" pitchFamily="18" charset="0"/>
              </a:rPr>
              <a:t>şi</a:t>
            </a:r>
            <a:r>
              <a:rPr lang="en-US" sz="3200" dirty="0" smtClean="0">
                <a:solidFill>
                  <a:srgbClr val="000000"/>
                </a:solidFill>
                <a:effectLst/>
                <a:latin typeface="Times New Roman" pitchFamily="18" charset="0"/>
                <a:ea typeface="Times New Roman"/>
                <a:cs typeface="Times New Roman" pitchFamily="18" charset="0"/>
              </a:rPr>
              <a:t> </a:t>
            </a:r>
            <a:r>
              <a:rPr lang="en-US" sz="3200" dirty="0" err="1" smtClean="0">
                <a:solidFill>
                  <a:srgbClr val="000000"/>
                </a:solidFill>
                <a:effectLst/>
                <a:latin typeface="Times New Roman" pitchFamily="18" charset="0"/>
                <a:ea typeface="Times New Roman"/>
                <a:cs typeface="Times New Roman" pitchFamily="18" charset="0"/>
              </a:rPr>
              <a:t>capitolul</a:t>
            </a:r>
            <a:r>
              <a:rPr lang="en-US" sz="3200" dirty="0" smtClean="0">
                <a:solidFill>
                  <a:srgbClr val="000000"/>
                </a:solidFill>
                <a:effectLst/>
                <a:latin typeface="Times New Roman" pitchFamily="18" charset="0"/>
                <a:ea typeface="Times New Roman"/>
                <a:cs typeface="Times New Roman" pitchFamily="18" charset="0"/>
              </a:rPr>
              <a:t> din care au </a:t>
            </a:r>
            <a:r>
              <a:rPr lang="en-US" sz="3200" dirty="0" err="1" smtClean="0">
                <a:solidFill>
                  <a:srgbClr val="000000"/>
                </a:solidFill>
                <a:effectLst/>
                <a:latin typeface="Times New Roman" pitchFamily="18" charset="0"/>
                <a:ea typeface="Times New Roman"/>
                <a:cs typeface="Times New Roman" pitchFamily="18" charset="0"/>
              </a:rPr>
              <a:t>aflat</a:t>
            </a:r>
            <a:r>
              <a:rPr lang="en-US" sz="3200" dirty="0" smtClean="0">
                <a:solidFill>
                  <a:srgbClr val="000000"/>
                </a:solidFill>
                <a:effectLst/>
                <a:latin typeface="Times New Roman" pitchFamily="18" charset="0"/>
                <a:ea typeface="Times New Roman"/>
                <a:cs typeface="Times New Roman" pitchFamily="18" charset="0"/>
              </a:rPr>
              <a:t> </a:t>
            </a:r>
            <a:r>
              <a:rPr lang="ro-RO" sz="3200" dirty="0" smtClean="0">
                <a:solidFill>
                  <a:srgbClr val="000000"/>
                </a:solidFill>
                <a:effectLst/>
                <a:latin typeface="Times New Roman" pitchFamily="18" charset="0"/>
                <a:ea typeface="Times New Roman"/>
                <a:cs typeface="Times New Roman" pitchFamily="18" charset="0"/>
              </a:rPr>
              <a:t> informații despre </a:t>
            </a:r>
            <a:r>
              <a:rPr lang="en-US" sz="3200" dirty="0" smtClean="0">
                <a:solidFill>
                  <a:srgbClr val="000000"/>
                </a:solidFill>
                <a:effectLst/>
                <a:latin typeface="Times New Roman" pitchFamily="18" charset="0"/>
                <a:ea typeface="Times New Roman"/>
                <a:cs typeface="Times New Roman" pitchFamily="18" charset="0"/>
              </a:rPr>
              <a:t> </a:t>
            </a:r>
            <a:r>
              <a:rPr lang="en-US" sz="3200" dirty="0" err="1" smtClean="0">
                <a:solidFill>
                  <a:srgbClr val="000000"/>
                </a:solidFill>
                <a:effectLst/>
                <a:latin typeface="Times New Roman" pitchFamily="18" charset="0"/>
                <a:ea typeface="Times New Roman"/>
                <a:cs typeface="Times New Roman" pitchFamily="18" charset="0"/>
              </a:rPr>
              <a:t>monedele</a:t>
            </a:r>
            <a:r>
              <a:rPr lang="en-US" sz="3200" dirty="0" smtClean="0">
                <a:solidFill>
                  <a:srgbClr val="000000"/>
                </a:solidFill>
                <a:effectLst/>
                <a:latin typeface="Times New Roman" pitchFamily="18" charset="0"/>
                <a:ea typeface="Times New Roman"/>
                <a:cs typeface="Times New Roman" pitchFamily="18" charset="0"/>
              </a:rPr>
              <a:t>  </a:t>
            </a:r>
            <a:r>
              <a:rPr lang="en-US" sz="3200" dirty="0" err="1" smtClean="0">
                <a:solidFill>
                  <a:srgbClr val="000000"/>
                </a:solidFill>
                <a:effectLst/>
                <a:latin typeface="Times New Roman" pitchFamily="18" charset="0"/>
                <a:ea typeface="Times New Roman"/>
                <a:cs typeface="Times New Roman" pitchFamily="18" charset="0"/>
              </a:rPr>
              <a:t>și</a:t>
            </a:r>
            <a:r>
              <a:rPr lang="en-US" sz="3200" dirty="0" smtClean="0">
                <a:solidFill>
                  <a:srgbClr val="000000"/>
                </a:solidFill>
                <a:effectLst/>
                <a:latin typeface="Times New Roman" pitchFamily="18" charset="0"/>
                <a:ea typeface="Times New Roman"/>
                <a:cs typeface="Times New Roman" pitchFamily="18" charset="0"/>
              </a:rPr>
              <a:t> </a:t>
            </a:r>
            <a:r>
              <a:rPr lang="en-US" sz="3200" dirty="0" err="1" smtClean="0">
                <a:solidFill>
                  <a:srgbClr val="000000"/>
                </a:solidFill>
                <a:effectLst/>
                <a:latin typeface="Times New Roman" pitchFamily="18" charset="0"/>
                <a:ea typeface="Times New Roman"/>
                <a:cs typeface="Times New Roman" pitchFamily="18" charset="0"/>
              </a:rPr>
              <a:t>bancnotele</a:t>
            </a:r>
            <a:r>
              <a:rPr lang="ro-RO" sz="3200" dirty="0" smtClean="0">
                <a:solidFill>
                  <a:srgbClr val="000000"/>
                </a:solidFill>
                <a:effectLst/>
                <a:latin typeface="Times New Roman" pitchFamily="18" charset="0"/>
                <a:ea typeface="Times New Roman"/>
                <a:cs typeface="Times New Roman" pitchFamily="18" charset="0"/>
              </a:rPr>
              <a:t> noi şi vechi. Reprezentative în acest </a:t>
            </a:r>
            <a:r>
              <a:rPr lang="ro-RO" sz="3200" dirty="0" smtClean="0">
                <a:solidFill>
                  <a:srgbClr val="000000"/>
                </a:solidFill>
                <a:effectLst/>
                <a:latin typeface="Times New Roman" pitchFamily="18" charset="0"/>
                <a:ea typeface="Times New Roman"/>
                <a:cs typeface="Times New Roman" pitchFamily="18" charset="0"/>
              </a:rPr>
              <a:t>sens </a:t>
            </a:r>
            <a:r>
              <a:rPr lang="ro-RO" sz="3200" dirty="0" smtClean="0">
                <a:solidFill>
                  <a:srgbClr val="000000"/>
                </a:solidFill>
                <a:effectLst/>
                <a:latin typeface="Times New Roman" pitchFamily="18" charset="0"/>
                <a:ea typeface="Times New Roman"/>
                <a:cs typeface="Times New Roman" pitchFamily="18" charset="0"/>
              </a:rPr>
              <a:t>sunt desenele copiilor</a:t>
            </a:r>
            <a:r>
              <a:rPr lang="en-US" sz="3200" dirty="0" smtClean="0">
                <a:effectLst/>
                <a:latin typeface="Times New Roman"/>
                <a:ea typeface="Times New Roman"/>
                <a:cs typeface="Times New Roman"/>
              </a:rPr>
              <a:t>.</a:t>
            </a:r>
            <a:endParaRPr lang="ro-RO" sz="3200" dirty="0">
              <a:effectLst/>
            </a:endParaRPr>
          </a:p>
        </p:txBody>
      </p:sp>
      <p:pic>
        <p:nvPicPr>
          <p:cNvPr id="4" name="Imagine 3" descr="IMG_20181116_124925.jpg"/>
          <p:cNvPicPr>
            <a:picLocks noChangeAspect="1"/>
          </p:cNvPicPr>
          <p:nvPr/>
        </p:nvPicPr>
        <p:blipFill>
          <a:blip r:embed="rId2" cstate="print"/>
          <a:stretch>
            <a:fillRect/>
          </a:stretch>
        </p:blipFill>
        <p:spPr>
          <a:xfrm>
            <a:off x="2500298" y="2928934"/>
            <a:ext cx="4357686" cy="326826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descr="IMG_20181116_131110.jpg"/>
          <p:cNvPicPr>
            <a:picLocks noGrp="1" noChangeAspect="1"/>
          </p:cNvPicPr>
          <p:nvPr>
            <p:ph idx="1"/>
          </p:nvPr>
        </p:nvPicPr>
        <p:blipFill>
          <a:blip r:embed="rId2" cstate="print"/>
          <a:stretch>
            <a:fillRect/>
          </a:stretch>
        </p:blipFill>
        <p:spPr>
          <a:xfrm>
            <a:off x="1516578" y="1755000"/>
            <a:ext cx="3245090" cy="4114800"/>
          </a:xfrm>
        </p:spPr>
      </p:pic>
      <p:sp>
        <p:nvSpPr>
          <p:cNvPr id="2" name="Titlu 1"/>
          <p:cNvSpPr>
            <a:spLocks noGrp="1"/>
          </p:cNvSpPr>
          <p:nvPr>
            <p:ph type="title"/>
          </p:nvPr>
        </p:nvSpPr>
        <p:spPr/>
        <p:txBody>
          <a:bodyPr/>
          <a:lstStyle/>
          <a:p>
            <a:endParaRPr lang="ro-RO" dirty="0"/>
          </a:p>
        </p:txBody>
      </p:sp>
      <p:pic>
        <p:nvPicPr>
          <p:cNvPr id="6" name="Imagine 5" descr="IMG_20181116_131110.jpg"/>
          <p:cNvPicPr>
            <a:picLocks noChangeAspect="1"/>
          </p:cNvPicPr>
          <p:nvPr/>
        </p:nvPicPr>
        <p:blipFill>
          <a:blip r:embed="rId3" cstate="print"/>
          <a:stretch>
            <a:fillRect/>
          </a:stretch>
        </p:blipFill>
        <p:spPr>
          <a:xfrm>
            <a:off x="5643570" y="0"/>
            <a:ext cx="5408483" cy="6858000"/>
          </a:xfrm>
          <a:prstGeom prst="rect">
            <a:avLst/>
          </a:prstGeom>
        </p:spPr>
      </p:pic>
      <p:pic>
        <p:nvPicPr>
          <p:cNvPr id="5" name="Imagine 4" descr="IMG_20181116_131143.jpg"/>
          <p:cNvPicPr>
            <a:picLocks noChangeAspect="1"/>
          </p:cNvPicPr>
          <p:nvPr/>
        </p:nvPicPr>
        <p:blipFill>
          <a:blip r:embed="rId4" cstate="print"/>
          <a:stretch>
            <a:fillRect/>
          </a:stretch>
        </p:blipFill>
        <p:spPr>
          <a:xfrm>
            <a:off x="428596" y="0"/>
            <a:ext cx="5214974"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ctr"/>
            <a:r>
              <a:rPr lang="ro-RO" dirty="0" smtClean="0">
                <a:solidFill>
                  <a:srgbClr val="000000"/>
                </a:solidFill>
                <a:effectLst/>
              </a:rPr>
              <a:t>Să facem troc!</a:t>
            </a:r>
            <a:endParaRPr lang="ro-RO" dirty="0">
              <a:solidFill>
                <a:srgbClr val="000000"/>
              </a:solidFill>
              <a:effectLst/>
            </a:endParaRPr>
          </a:p>
        </p:txBody>
      </p:sp>
      <p:pic>
        <p:nvPicPr>
          <p:cNvPr id="4" name="Substituent conținut 3" descr="IMG_20181116_131149.jpg"/>
          <p:cNvPicPr>
            <a:picLocks noGrp="1" noChangeAspect="1"/>
          </p:cNvPicPr>
          <p:nvPr>
            <p:ph idx="1"/>
          </p:nvPr>
        </p:nvPicPr>
        <p:blipFill>
          <a:blip r:embed="rId2" cstate="print">
            <a:lum bright="-20000"/>
          </a:blip>
          <a:stretch>
            <a:fillRect/>
          </a:stretch>
        </p:blipFill>
        <p:spPr>
          <a:xfrm>
            <a:off x="928662" y="1357298"/>
            <a:ext cx="7167097" cy="487668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229</TotalTime>
  <Words>91</Words>
  <Application>Microsoft Office PowerPoint</Application>
  <PresentationFormat>Expunere pe ecran (4:3)</PresentationFormat>
  <Paragraphs>21</Paragraphs>
  <Slides>13</Slides>
  <Notes>0</Notes>
  <HiddenSlides>0</HiddenSlides>
  <MMClips>0</MMClips>
  <ScaleCrop>false</ScaleCrop>
  <HeadingPairs>
    <vt:vector size="4" baseType="variant">
      <vt:variant>
        <vt:lpstr>Temă</vt:lpstr>
      </vt:variant>
      <vt:variant>
        <vt:i4>1</vt:i4>
      </vt:variant>
      <vt:variant>
        <vt:lpstr>Titluri diapozitive</vt:lpstr>
      </vt:variant>
      <vt:variant>
        <vt:i4>13</vt:i4>
      </vt:variant>
    </vt:vector>
  </HeadingPairs>
  <TitlesOfParts>
    <vt:vector size="14" baseType="lpstr">
      <vt:lpstr>Ocean</vt:lpstr>
      <vt:lpstr>CLASA IC</vt:lpstr>
      <vt:lpstr>Diapozitivul 2</vt:lpstr>
      <vt:lpstr>Diapozitivul 3</vt:lpstr>
      <vt:lpstr>Diapozitivul 4</vt:lpstr>
      <vt:lpstr>Diapozitivul 5</vt:lpstr>
      <vt:lpstr>        “Eu sunt vânzător, iar  tu eşti cumpărător!”        Micuții  au învăţat    să-şi gestioneze banii, au înţeles cum trebuie cheltuiţi.  </vt:lpstr>
      <vt:lpstr>        Foarte mult le-a plăcut copiilor capitolul în care au discutat  despre troc, dar şi capitolul din care au aflat  informații despre  monedele  și bancnotele noi şi vechi. Reprezentative în acest sens sunt desenele copiilor.</vt:lpstr>
      <vt:lpstr>Diapozitivul 8</vt:lpstr>
      <vt:lpstr>Să facem troc!</vt:lpstr>
      <vt:lpstr>Diapozitivul 10</vt:lpstr>
      <vt:lpstr>CĂLĂTORIE ÎN LUMEA BANILOR</vt:lpstr>
      <vt:lpstr>Diapozitivul 12</vt:lpstr>
      <vt:lpstr>         Mulțumim doamnei Ligia Georgescu Goloșoiu pentru materialele interesante,  cu care reuţim să desfăşurăm activităţi plăcute şi eficiente pentru elevi!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NUMERATIA 0-10</dc:title>
  <dc:creator>sistem</dc:creator>
  <cp:lastModifiedBy>Magda</cp:lastModifiedBy>
  <cp:revision>43</cp:revision>
  <dcterms:created xsi:type="dcterms:W3CDTF">2006-09-04T12:13:09Z</dcterms:created>
  <dcterms:modified xsi:type="dcterms:W3CDTF">2019-01-12T17:35:55Z</dcterms:modified>
</cp:coreProperties>
</file>