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9" r:id="rId2"/>
    <p:sldId id="261" r:id="rId3"/>
    <p:sldId id="262" r:id="rId4"/>
    <p:sldId id="263" r:id="rId5"/>
    <p:sldId id="265" r:id="rId6"/>
    <p:sldId id="266" r:id="rId7"/>
    <p:sldId id="267" r:id="rId8"/>
    <p:sldId id="268" r:id="rId9"/>
    <p:sldId id="269" r:id="rId10"/>
    <p:sldId id="270" r:id="rId11"/>
    <p:sldId id="271" r:id="rId12"/>
    <p:sldId id="272" r:id="rId13"/>
    <p:sldId id="273" r:id="rId14"/>
    <p:sldId id="274" r:id="rId15"/>
    <p:sldId id="275" r:id="rId16"/>
    <p:sldId id="26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1BD0"/>
    <a:srgbClr val="809735"/>
    <a:srgbClr val="00CC00"/>
    <a:srgbClr val="FFFF00"/>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33" autoAdjust="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sp>
        <p:nvSpPr>
          <p:cNvPr id="9" name="Dreptunghi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u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o-RO" smtClean="0"/>
              <a:t>Faceți clic pentru a edita stilul de titlu Coordonator</a:t>
            </a:r>
            <a:endParaRPr kumimoji="0" lang="en-US"/>
          </a:p>
        </p:txBody>
      </p:sp>
      <p:sp>
        <p:nvSpPr>
          <p:cNvPr id="3" name="Subtitlu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o-RO" smtClean="0"/>
              <a:t>Faceți clic pentru editarea stilului de subtitlu al coordonatorului</a:t>
            </a:r>
            <a:endParaRPr kumimoji="0" lang="en-US"/>
          </a:p>
        </p:txBody>
      </p:sp>
      <p:sp>
        <p:nvSpPr>
          <p:cNvPr id="4" name="Substituent dată 3"/>
          <p:cNvSpPr>
            <a:spLocks noGrp="1"/>
          </p:cNvSpPr>
          <p:nvPr>
            <p:ph type="dt" sz="half" idx="10"/>
          </p:nvPr>
        </p:nvSpPr>
        <p:spPr/>
        <p:txBody>
          <a:bodyPr/>
          <a:lstStyle/>
          <a:p>
            <a:fld id="{69E7B2AD-34D6-4093-8772-DC8079B6D005}" type="datetimeFigureOut">
              <a:rPr lang="en-US" smtClean="0"/>
              <a:pPr/>
              <a:t>2/17/2018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1E923D44-A265-4C35-B3D9-34A1C005FE0F}" type="slidenum">
              <a:rPr lang="en-US" smtClean="0"/>
              <a:pPr/>
              <a:t>‹#›</a:t>
            </a:fld>
            <a:endParaRPr lang="en-US"/>
          </a:p>
        </p:txBody>
      </p:sp>
      <p:sp>
        <p:nvSpPr>
          <p:cNvPr id="10" name="Dreptunghi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extLs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69E7B2AD-34D6-4093-8772-DC8079B6D005}" type="datetimeFigureOut">
              <a:rPr lang="en-US" smtClean="0"/>
              <a:pPr/>
              <a:t>2/17/2018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lu vertical și text">
    <p:spTree>
      <p:nvGrpSpPr>
        <p:cNvPr id="1" name=""/>
        <p:cNvGrpSpPr/>
        <p:nvPr/>
      </p:nvGrpSpPr>
      <p:grpSpPr>
        <a:xfrm>
          <a:off x="0" y="0"/>
          <a:ext cx="0" cy="0"/>
          <a:chOff x="0" y="0"/>
          <a:chExt cx="0" cy="0"/>
        </a:xfrm>
      </p:grpSpPr>
      <p:sp>
        <p:nvSpPr>
          <p:cNvPr id="9" name="Dreptunghi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Dreptunghi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u vertical 1"/>
          <p:cNvSpPr>
            <a:spLocks noGrp="1"/>
          </p:cNvSpPr>
          <p:nvPr>
            <p:ph type="title" orient="vert"/>
          </p:nvPr>
        </p:nvSpPr>
        <p:spPr>
          <a:xfrm>
            <a:off x="6781800" y="274640"/>
            <a:ext cx="1905000" cy="5851525"/>
          </a:xfrm>
        </p:spPr>
        <p:txBody>
          <a:bodyPr vert="eaVert"/>
          <a:lstStyle>
            <a:extLs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457200" y="304800"/>
            <a:ext cx="6019800" cy="5851525"/>
          </a:xfrm>
        </p:spPr>
        <p:txBody>
          <a:bodyPr vert="eaVert"/>
          <a:lstStyle>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69E7B2AD-34D6-4093-8772-DC8079B6D005}" type="datetimeFigureOut">
              <a:rPr lang="en-US" smtClean="0"/>
              <a:pPr/>
              <a:t>2/17/2018</a:t>
            </a:fld>
            <a:endParaRPr lang="en-US"/>
          </a:p>
        </p:txBody>
      </p:sp>
      <p:sp>
        <p:nvSpPr>
          <p:cNvPr id="5" name="Substituent subsol 4"/>
          <p:cNvSpPr>
            <a:spLocks noGrp="1"/>
          </p:cNvSpPr>
          <p:nvPr>
            <p:ph type="ftr" sz="quarter" idx="11"/>
          </p:nvPr>
        </p:nvSpPr>
        <p:spPr>
          <a:xfrm>
            <a:off x="2640597" y="6377459"/>
            <a:ext cx="3836404" cy="365125"/>
          </a:xfrm>
        </p:spPr>
        <p:txBody>
          <a:bodyPr/>
          <a:lstStyle/>
          <a:p>
            <a:endParaRPr lang="en-US"/>
          </a:p>
        </p:txBody>
      </p:sp>
      <p:sp>
        <p:nvSpPr>
          <p:cNvPr id="6" name="Substituent număr diapozitiv 5"/>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a:xfrm>
            <a:off x="457200" y="155448"/>
            <a:ext cx="8229600" cy="1252728"/>
          </a:xfrm>
        </p:spPr>
        <p:txBody>
          <a:bodyPr/>
          <a:lstStyle>
            <a:extLst/>
          </a:lstStyle>
          <a:p>
            <a:r>
              <a:rPr kumimoji="0" lang="ro-RO" smtClean="0"/>
              <a:t>Faceți clic pentru a edita stilul de titlu Coordonator</a:t>
            </a:r>
            <a:endParaRPr kumimoji="0" lang="en-US"/>
          </a:p>
        </p:txBody>
      </p:sp>
      <p:sp>
        <p:nvSpPr>
          <p:cNvPr id="3" name="Substituent conținut 2"/>
          <p:cNvSpPr>
            <a:spLocks noGrp="1"/>
          </p:cNvSpPr>
          <p:nvPr>
            <p:ph idx="1"/>
          </p:nvPr>
        </p:nvSpPr>
        <p:spPr/>
        <p:txBody>
          <a:bodyPr/>
          <a:lstStyle>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69E7B2AD-34D6-4093-8772-DC8079B6D005}" type="datetimeFigureOut">
              <a:rPr lang="en-US" smtClean="0"/>
              <a:pPr/>
              <a:t>2/17/2018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ntet secțiune">
    <p:spTree>
      <p:nvGrpSpPr>
        <p:cNvPr id="1" name=""/>
        <p:cNvGrpSpPr/>
        <p:nvPr/>
      </p:nvGrpSpPr>
      <p:grpSpPr>
        <a:xfrm>
          <a:off x="0" y="0"/>
          <a:ext cx="0" cy="0"/>
          <a:chOff x="0" y="0"/>
          <a:chExt cx="0" cy="0"/>
        </a:xfrm>
      </p:grpSpPr>
      <p:sp>
        <p:nvSpPr>
          <p:cNvPr id="9" name="Dreptunghi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Dreptunghi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u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o-RO" smtClean="0"/>
              <a:t>Faceți clic pentru a edita stilurile de text Coordonator</a:t>
            </a:r>
          </a:p>
        </p:txBody>
      </p:sp>
      <p:sp>
        <p:nvSpPr>
          <p:cNvPr id="4" name="Substituent dată 3"/>
          <p:cNvSpPr>
            <a:spLocks noGrp="1"/>
          </p:cNvSpPr>
          <p:nvPr>
            <p:ph type="dt" sz="half" idx="10"/>
          </p:nvPr>
        </p:nvSpPr>
        <p:spPr/>
        <p:txBody>
          <a:bodyPr/>
          <a:lstStyle/>
          <a:p>
            <a:fld id="{69E7B2AD-34D6-4093-8772-DC8079B6D005}" type="datetimeFigureOut">
              <a:rPr lang="en-US" smtClean="0"/>
              <a:pPr/>
              <a:t>2/17/2018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extLst/>
          </a:lstStyle>
          <a:p>
            <a:r>
              <a:rPr kumimoji="0" lang="ro-RO" smtClean="0"/>
              <a:t>Faceți clic pentru a edita stilul de titlu Coordonator</a:t>
            </a:r>
            <a:endParaRPr kumimoji="0" lang="en-US"/>
          </a:p>
        </p:txBody>
      </p:sp>
      <p:sp>
        <p:nvSpPr>
          <p:cNvPr id="3" name="Substituent conținut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p>
            <a:fld id="{69E7B2AD-34D6-4093-8772-DC8079B6D005}" type="datetimeFigureOut">
              <a:rPr lang="en-US" smtClean="0"/>
              <a:pPr/>
              <a:t>2/17/2018</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lvl1pPr>
              <a:defRPr/>
            </a:lvl1pPr>
            <a:extLst/>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o-RO" smtClean="0"/>
              <a:t>Faceți clic pentru a edita stilurile de text Coordonator</a:t>
            </a:r>
          </a:p>
        </p:txBody>
      </p:sp>
      <p:sp>
        <p:nvSpPr>
          <p:cNvPr id="4" name="Substituent conținut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text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o-RO" smtClean="0"/>
              <a:t>Faceți clic pentru a edita stilurile de text Coordonator</a:t>
            </a:r>
          </a:p>
        </p:txBody>
      </p:sp>
      <p:sp>
        <p:nvSpPr>
          <p:cNvPr id="6" name="Substituent conținut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7" name="Substituent dată 6"/>
          <p:cNvSpPr>
            <a:spLocks noGrp="1"/>
          </p:cNvSpPr>
          <p:nvPr>
            <p:ph type="dt" sz="half" idx="10"/>
          </p:nvPr>
        </p:nvSpPr>
        <p:spPr/>
        <p:txBody>
          <a:bodyPr/>
          <a:lstStyle/>
          <a:p>
            <a:fld id="{69E7B2AD-34D6-4093-8772-DC8079B6D005}" type="datetimeFigureOut">
              <a:rPr lang="en-US" smtClean="0"/>
              <a:pPr/>
              <a:t>2/17/2018</a:t>
            </a:fld>
            <a:endParaRPr lang="en-US"/>
          </a:p>
        </p:txBody>
      </p:sp>
      <p:sp>
        <p:nvSpPr>
          <p:cNvPr id="8" name="Substituent subsol 7"/>
          <p:cNvSpPr>
            <a:spLocks noGrp="1"/>
          </p:cNvSpPr>
          <p:nvPr>
            <p:ph type="ftr" sz="quarter" idx="11"/>
          </p:nvPr>
        </p:nvSpPr>
        <p:spPr/>
        <p:txBody>
          <a:bodyPr/>
          <a:lstStyle/>
          <a:p>
            <a:endParaRPr lang="en-US"/>
          </a:p>
        </p:txBody>
      </p:sp>
      <p:sp>
        <p:nvSpPr>
          <p:cNvPr id="9" name="Substituent număr diapozitiv 8"/>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extLst/>
          </a:lstStyle>
          <a:p>
            <a:r>
              <a:rPr kumimoji="0" lang="ro-RO" smtClean="0"/>
              <a:t>Faceți clic pentru a edita stilul de titlu Coordonator</a:t>
            </a:r>
            <a:endParaRPr kumimoji="0" lang="en-US"/>
          </a:p>
        </p:txBody>
      </p:sp>
      <p:sp>
        <p:nvSpPr>
          <p:cNvPr id="3" name="Substituent dată 2"/>
          <p:cNvSpPr>
            <a:spLocks noGrp="1"/>
          </p:cNvSpPr>
          <p:nvPr>
            <p:ph type="dt" sz="half" idx="10"/>
          </p:nvPr>
        </p:nvSpPr>
        <p:spPr/>
        <p:txBody>
          <a:bodyPr/>
          <a:lstStyle/>
          <a:p>
            <a:fld id="{69E7B2AD-34D6-4093-8772-DC8079B6D005}" type="datetimeFigureOut">
              <a:rPr lang="en-US" smtClean="0"/>
              <a:pPr/>
              <a:t>2/17/2018</a:t>
            </a:fld>
            <a:endParaRPr lang="en-US"/>
          </a:p>
        </p:txBody>
      </p:sp>
      <p:sp>
        <p:nvSpPr>
          <p:cNvPr id="4" name="Substituent subsol 3"/>
          <p:cNvSpPr>
            <a:spLocks noGrp="1"/>
          </p:cNvSpPr>
          <p:nvPr>
            <p:ph type="ftr" sz="quarter" idx="11"/>
          </p:nvPr>
        </p:nvSpPr>
        <p:spPr/>
        <p:txBody>
          <a:bodyPr/>
          <a:lstStyle/>
          <a:p>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69E7B2AD-34D6-4093-8772-DC8079B6D005}" type="datetimeFigureOut">
              <a:rPr lang="en-US" smtClean="0"/>
              <a:pPr/>
              <a:t>2/17/2018</a:t>
            </a:fld>
            <a:endParaRPr lang="en-US"/>
          </a:p>
        </p:txBody>
      </p:sp>
      <p:sp>
        <p:nvSpPr>
          <p:cNvPr id="3" name="Substituent subsol 2"/>
          <p:cNvSpPr>
            <a:spLocks noGrp="1"/>
          </p:cNvSpPr>
          <p:nvPr>
            <p:ph type="ftr" sz="quarter" idx="11"/>
          </p:nvPr>
        </p:nvSpPr>
        <p:spPr/>
        <p:txBody>
          <a:bodyPr/>
          <a:lstStyle/>
          <a:p>
            <a:endParaRPr lang="en-US"/>
          </a:p>
        </p:txBody>
      </p:sp>
      <p:sp>
        <p:nvSpPr>
          <p:cNvPr id="4" name="Substituent număr diapozitiv 3"/>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o-RO" smtClean="0"/>
              <a:t>Faceți clic pentru a edita stilul de titlu Coordonator</a:t>
            </a:r>
            <a:endParaRPr kumimoji="0" lang="en-US"/>
          </a:p>
        </p:txBody>
      </p:sp>
      <p:sp>
        <p:nvSpPr>
          <p:cNvPr id="3" name="Substituent conținut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text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o-RO" smtClean="0"/>
              <a:t>Faceți clic pentru a edita stilurile de text Coordonator</a:t>
            </a:r>
          </a:p>
        </p:txBody>
      </p:sp>
      <p:sp>
        <p:nvSpPr>
          <p:cNvPr id="5" name="Substituent dată 4"/>
          <p:cNvSpPr>
            <a:spLocks noGrp="1"/>
          </p:cNvSpPr>
          <p:nvPr>
            <p:ph type="dt" sz="half" idx="10"/>
          </p:nvPr>
        </p:nvSpPr>
        <p:spPr/>
        <p:txBody>
          <a:bodyPr/>
          <a:lstStyle/>
          <a:p>
            <a:fld id="{69E7B2AD-34D6-4093-8772-DC8079B6D005}" type="datetimeFigureOut">
              <a:rPr lang="en-US" smtClean="0"/>
              <a:pPr/>
              <a:t>2/17/2018</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1E923D44-A265-4C35-B3D9-34A1C005FE0F}" type="slidenum">
              <a:rPr lang="en-US" smtClean="0"/>
              <a:pPr/>
              <a:t>‹#›</a:t>
            </a:fld>
            <a:endParaRPr lang="en-US"/>
          </a:p>
        </p:txBody>
      </p:sp>
      <p:sp>
        <p:nvSpPr>
          <p:cNvPr id="12" name="Dreptunghi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Dreptunghi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o-RO" smtClean="0"/>
              <a:t>Faceți clic pentru a edita stilul de titlu Coordonator</a:t>
            </a:r>
            <a:endParaRPr kumimoji="0" lang="en-US"/>
          </a:p>
        </p:txBody>
      </p:sp>
      <p:sp>
        <p:nvSpPr>
          <p:cNvPr id="3" name="Substituent imagine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o-RO" smtClean="0"/>
              <a:t>Faceți clic pe pictogramă pentru a adăuga o imagine</a:t>
            </a:r>
            <a:endParaRPr kumimoji="0" lang="en-US" dirty="0"/>
          </a:p>
        </p:txBody>
      </p:sp>
      <p:sp>
        <p:nvSpPr>
          <p:cNvPr id="4" name="Substituent text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o-RO" smtClean="0"/>
              <a:t>Faceți clic pentru a edita stilurile de text Coordonator</a:t>
            </a:r>
          </a:p>
        </p:txBody>
      </p:sp>
      <p:sp>
        <p:nvSpPr>
          <p:cNvPr id="5" name="Substituent dată 4"/>
          <p:cNvSpPr>
            <a:spLocks noGrp="1"/>
          </p:cNvSpPr>
          <p:nvPr>
            <p:ph type="dt" sz="half" idx="10"/>
          </p:nvPr>
        </p:nvSpPr>
        <p:spPr>
          <a:xfrm>
            <a:off x="164592" y="1170432"/>
            <a:ext cx="2523744" cy="201168"/>
          </a:xfrm>
        </p:spPr>
        <p:txBody>
          <a:bodyPr/>
          <a:lstStyle/>
          <a:p>
            <a:fld id="{69E7B2AD-34D6-4093-8772-DC8079B6D005}" type="datetimeFigureOut">
              <a:rPr lang="en-US" smtClean="0"/>
              <a:pPr/>
              <a:t>2/17/2018</a:t>
            </a:fld>
            <a:endParaRPr lang="en-US"/>
          </a:p>
        </p:txBody>
      </p:sp>
      <p:sp>
        <p:nvSpPr>
          <p:cNvPr id="11" name="Dreptunghi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Dreptunghi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Substituent subsol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ubstituent număr diapozitiv 6"/>
          <p:cNvSpPr>
            <a:spLocks noGrp="1"/>
          </p:cNvSpPr>
          <p:nvPr>
            <p:ph type="sldNum" sz="quarter" idx="12"/>
          </p:nvPr>
        </p:nvSpPr>
        <p:spPr>
          <a:xfrm>
            <a:off x="8339328" y="1170432"/>
            <a:ext cx="733864" cy="201168"/>
          </a:xfrm>
        </p:spPr>
        <p:txBody>
          <a:bodyPr/>
          <a:lstStyle/>
          <a:p>
            <a:fld id="{1E923D44-A265-4C35-B3D9-34A1C005FE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reptunghi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Dreptunghi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Substituent titlu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o-RO" smtClean="0"/>
              <a:t>Faceți clic pentru a edita stilurile de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4" name="Substituent dată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9E7B2AD-34D6-4093-8772-DC8079B6D005}" type="datetimeFigureOut">
              <a:rPr lang="en-US" smtClean="0"/>
              <a:pPr/>
              <a:t>2/17/2018</a:t>
            </a:fld>
            <a:endParaRPr lang="en-US"/>
          </a:p>
        </p:txBody>
      </p:sp>
      <p:sp>
        <p:nvSpPr>
          <p:cNvPr id="5" name="Substituent subsol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ubstituent număr diapozitiv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E923D44-A265-4C35-B3D9-34A1C005FE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reptunghi 4"/>
          <p:cNvSpPr/>
          <p:nvPr/>
        </p:nvSpPr>
        <p:spPr>
          <a:xfrm>
            <a:off x="214282" y="6143644"/>
            <a:ext cx="2810193" cy="430887"/>
          </a:xfrm>
          <a:prstGeom prst="rect">
            <a:avLst/>
          </a:prstGeom>
        </p:spPr>
        <p:txBody>
          <a:bodyPr wrap="none">
            <a:spAutoFit/>
          </a:bodyPr>
          <a:lstStyle/>
          <a:p>
            <a:r>
              <a:rPr lang="ro-RO" sz="2200" dirty="0" smtClean="0"/>
              <a:t>Money </a:t>
            </a:r>
            <a:r>
              <a:rPr lang="ro-RO" sz="2200" dirty="0" err="1" smtClean="0"/>
              <a:t>Matters</a:t>
            </a:r>
            <a:r>
              <a:rPr lang="ro-RO" sz="2200" dirty="0" smtClean="0"/>
              <a:t> </a:t>
            </a:r>
            <a:r>
              <a:rPr lang="ro-RO" sz="2200" dirty="0" err="1" smtClean="0"/>
              <a:t>Matter</a:t>
            </a:r>
            <a:endParaRPr lang="ro-RO" sz="2200" dirty="0"/>
          </a:p>
        </p:txBody>
      </p:sp>
      <p:pic>
        <p:nvPicPr>
          <p:cNvPr id="1026" name="Picture 2"/>
          <p:cNvPicPr>
            <a:picLocks noChangeAspect="1" noChangeArrowheads="1"/>
          </p:cNvPicPr>
          <p:nvPr/>
        </p:nvPicPr>
        <p:blipFill>
          <a:blip r:embed="rId2"/>
          <a:srcRect/>
          <a:stretch>
            <a:fillRect/>
          </a:stretch>
        </p:blipFill>
        <p:spPr bwMode="auto">
          <a:xfrm>
            <a:off x="4214810" y="5743575"/>
            <a:ext cx="2066925" cy="11144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372225" y="5734050"/>
            <a:ext cx="2771775" cy="1123950"/>
          </a:xfrm>
          <a:prstGeom prst="rect">
            <a:avLst/>
          </a:prstGeom>
          <a:noFill/>
          <a:ln w="9525">
            <a:noFill/>
            <a:miter lim="800000"/>
            <a:headEnd/>
            <a:tailEnd/>
          </a:ln>
          <a:effectLst/>
        </p:spPr>
      </p:pic>
      <p:pic>
        <p:nvPicPr>
          <p:cNvPr id="9" name="Imagine 8" descr="economisirea-si-creditarea-1600-1024x685.jpg"/>
          <p:cNvPicPr>
            <a:picLocks noChangeAspect="1"/>
          </p:cNvPicPr>
          <p:nvPr/>
        </p:nvPicPr>
        <p:blipFill>
          <a:blip r:embed="rId4"/>
          <a:stretch>
            <a:fillRect/>
          </a:stretch>
        </p:blipFill>
        <p:spPr>
          <a:xfrm>
            <a:off x="0" y="0"/>
            <a:ext cx="9144000" cy="5786454"/>
          </a:xfrm>
          <a:prstGeom prst="rect">
            <a:avLst/>
          </a:prstGeom>
        </p:spPr>
      </p:pic>
      <p:pic>
        <p:nvPicPr>
          <p:cNvPr id="10" name="Imagine 9" descr="black.jpg"/>
          <p:cNvPicPr>
            <a:picLocks noChangeAspect="1"/>
          </p:cNvPicPr>
          <p:nvPr/>
        </p:nvPicPr>
        <p:blipFill>
          <a:blip r:embed="rId5" cstate="print"/>
          <a:stretch>
            <a:fillRect/>
          </a:stretch>
        </p:blipFill>
        <p:spPr>
          <a:xfrm>
            <a:off x="6921399" y="0"/>
            <a:ext cx="2222601" cy="1571636"/>
          </a:xfrm>
          <a:prstGeom prst="rect">
            <a:avLst/>
          </a:prstGeom>
        </p:spPr>
      </p:pic>
      <p:sp>
        <p:nvSpPr>
          <p:cNvPr id="7" name="Dreptunghi 6"/>
          <p:cNvSpPr/>
          <p:nvPr/>
        </p:nvSpPr>
        <p:spPr>
          <a:xfrm>
            <a:off x="1357290" y="357166"/>
            <a:ext cx="4429156" cy="830997"/>
          </a:xfrm>
          <a:prstGeom prst="rect">
            <a:avLst/>
          </a:prstGeom>
        </p:spPr>
        <p:txBody>
          <a:bodyPr wrap="square">
            <a:spAutoFit/>
          </a:bodyPr>
          <a:lstStyle/>
          <a:p>
            <a:r>
              <a:rPr lang="ro-RO" sz="4800" b="1" u="sng" dirty="0" err="1" smtClean="0">
                <a:latin typeface="Constantia" pitchFamily="18" charset="0"/>
              </a:rPr>
              <a:t>Tips</a:t>
            </a:r>
            <a:r>
              <a:rPr lang="ro-RO" sz="4800" b="1" u="sng" dirty="0" smtClean="0">
                <a:latin typeface="Constantia" pitchFamily="18" charset="0"/>
              </a:rPr>
              <a:t> </a:t>
            </a:r>
            <a:r>
              <a:rPr lang="ro-RO" sz="4800" b="1" u="sng" dirty="0" err="1" smtClean="0">
                <a:latin typeface="Constantia" pitchFamily="18" charset="0"/>
              </a:rPr>
              <a:t>to</a:t>
            </a:r>
            <a:r>
              <a:rPr lang="ro-RO" sz="4800" b="1" u="sng" dirty="0" smtClean="0">
                <a:latin typeface="Constantia" pitchFamily="18" charset="0"/>
              </a:rPr>
              <a:t> </a:t>
            </a:r>
            <a:r>
              <a:rPr lang="ro-RO" sz="4800" b="1" u="sng" dirty="0" err="1" smtClean="0">
                <a:latin typeface="Constantia" pitchFamily="18" charset="0"/>
              </a:rPr>
              <a:t>save</a:t>
            </a:r>
            <a:endParaRPr lang="ro-RO" sz="4800" b="1" u="sng" dirty="0">
              <a:latin typeface="Constantia" pitchFamily="18" charset="0"/>
            </a:endParaRPr>
          </a:p>
        </p:txBody>
      </p:sp>
      <p:pic>
        <p:nvPicPr>
          <p:cNvPr id="8" name="Imagine 7" descr="1200px-Flag_of_Romania.svg.png"/>
          <p:cNvPicPr>
            <a:picLocks noChangeAspect="1"/>
          </p:cNvPicPr>
          <p:nvPr/>
        </p:nvPicPr>
        <p:blipFill>
          <a:blip r:embed="rId6"/>
          <a:stretch>
            <a:fillRect/>
          </a:stretch>
        </p:blipFill>
        <p:spPr>
          <a:xfrm>
            <a:off x="7215174" y="4286256"/>
            <a:ext cx="1928826" cy="1476340"/>
          </a:xfrm>
          <a:prstGeom prst="rect">
            <a:avLst/>
          </a:prstGeom>
        </p:spPr>
      </p:pic>
      <p:pic>
        <p:nvPicPr>
          <p:cNvPr id="11" name="Imagine 10" descr="logo-appe.jpg"/>
          <p:cNvPicPr>
            <a:picLocks noChangeAspect="1"/>
          </p:cNvPicPr>
          <p:nvPr/>
        </p:nvPicPr>
        <p:blipFill>
          <a:blip r:embed="rId7" cstate="print"/>
          <a:stretch>
            <a:fillRect/>
          </a:stretch>
        </p:blipFill>
        <p:spPr>
          <a:xfrm>
            <a:off x="3000364" y="5799031"/>
            <a:ext cx="1161186" cy="105896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pPr algn="ctr">
              <a:buFont typeface="Wingdings" pitchFamily="2" charset="2"/>
              <a:buChar char="q"/>
            </a:pPr>
            <a:r>
              <a:rPr lang="ro-RO" dirty="0" err="1" smtClean="0"/>
              <a:t>Food</a:t>
            </a:r>
            <a:r>
              <a:rPr lang="ro-RO" dirty="0" smtClean="0"/>
              <a:t> </a:t>
            </a:r>
            <a:r>
              <a:rPr lang="ro-RO" dirty="0" err="1" smtClean="0"/>
              <a:t>Savings</a:t>
            </a:r>
            <a:r>
              <a:rPr lang="ro-RO" dirty="0" smtClean="0"/>
              <a:t> </a:t>
            </a:r>
            <a:r>
              <a:rPr lang="ro-RO" dirty="0" err="1" smtClean="0"/>
              <a:t>Tips</a:t>
            </a:r>
            <a:endParaRPr lang="ro-RO" dirty="0"/>
          </a:p>
        </p:txBody>
      </p:sp>
      <p:pic>
        <p:nvPicPr>
          <p:cNvPr id="5" name="Imagine 4" descr="trucul-simplu-prin-care-o-femeie-a-economisit-banii-pentru-o-garsoniera-metoda-ei-a-facut-439380.jpg"/>
          <p:cNvPicPr>
            <a:picLocks noChangeAspect="1"/>
          </p:cNvPicPr>
          <p:nvPr/>
        </p:nvPicPr>
        <p:blipFill>
          <a:blip r:embed="rId2"/>
          <a:stretch>
            <a:fillRect/>
          </a:stretch>
        </p:blipFill>
        <p:spPr>
          <a:xfrm>
            <a:off x="0" y="1242764"/>
            <a:ext cx="9144000" cy="5615236"/>
          </a:xfrm>
          <a:prstGeom prst="rect">
            <a:avLst/>
          </a:prstGeom>
        </p:spPr>
      </p:pic>
      <p:pic>
        <p:nvPicPr>
          <p:cNvPr id="7" name="Imagine 6" descr="7-elements-of-nutrition.jpg"/>
          <p:cNvPicPr>
            <a:picLocks noChangeAspect="1"/>
          </p:cNvPicPr>
          <p:nvPr/>
        </p:nvPicPr>
        <p:blipFill>
          <a:blip r:embed="rId3"/>
          <a:stretch>
            <a:fillRect/>
          </a:stretch>
        </p:blipFill>
        <p:spPr>
          <a:xfrm>
            <a:off x="428596" y="1428736"/>
            <a:ext cx="2438400" cy="2438400"/>
          </a:xfrm>
          <a:prstGeom prst="rect">
            <a:avLst/>
          </a:prstGeom>
        </p:spPr>
      </p:pic>
      <p:pic>
        <p:nvPicPr>
          <p:cNvPr id="8" name="Imagine 7" descr="3222_image1.jpg"/>
          <p:cNvPicPr>
            <a:picLocks noChangeAspect="1"/>
          </p:cNvPicPr>
          <p:nvPr/>
        </p:nvPicPr>
        <p:blipFill>
          <a:blip r:embed="rId4"/>
          <a:stretch>
            <a:fillRect/>
          </a:stretch>
        </p:blipFill>
        <p:spPr>
          <a:xfrm>
            <a:off x="2928926" y="3214686"/>
            <a:ext cx="3111477" cy="2071702"/>
          </a:xfrm>
          <a:prstGeom prst="rect">
            <a:avLst/>
          </a:prstGeom>
        </p:spPr>
      </p:pic>
      <p:pic>
        <p:nvPicPr>
          <p:cNvPr id="9" name="Imagine 8" descr="p_216270_440x300-00-65.jpg"/>
          <p:cNvPicPr>
            <a:picLocks noChangeAspect="1"/>
          </p:cNvPicPr>
          <p:nvPr/>
        </p:nvPicPr>
        <p:blipFill>
          <a:blip r:embed="rId5"/>
          <a:stretch>
            <a:fillRect/>
          </a:stretch>
        </p:blipFill>
        <p:spPr>
          <a:xfrm>
            <a:off x="285720" y="4786322"/>
            <a:ext cx="2647965" cy="1857388"/>
          </a:xfrm>
          <a:prstGeom prst="rect">
            <a:avLst/>
          </a:prstGeom>
        </p:spPr>
      </p:pic>
      <p:pic>
        <p:nvPicPr>
          <p:cNvPr id="10" name="Imagine 9" descr="dreamstime_m_86569984-512x288.jpg"/>
          <p:cNvPicPr>
            <a:picLocks noChangeAspect="1"/>
          </p:cNvPicPr>
          <p:nvPr/>
        </p:nvPicPr>
        <p:blipFill>
          <a:blip r:embed="rId6"/>
          <a:stretch>
            <a:fillRect/>
          </a:stretch>
        </p:blipFill>
        <p:spPr>
          <a:xfrm>
            <a:off x="6000760" y="1285860"/>
            <a:ext cx="2928958" cy="2214578"/>
          </a:xfrm>
          <a:prstGeom prst="rect">
            <a:avLst/>
          </a:prstGeom>
        </p:spPr>
      </p:pic>
      <p:pic>
        <p:nvPicPr>
          <p:cNvPr id="11" name="Imagine 10" descr="dreamstime_s_53661903-798x532.jpg"/>
          <p:cNvPicPr>
            <a:picLocks noChangeAspect="1"/>
          </p:cNvPicPr>
          <p:nvPr/>
        </p:nvPicPr>
        <p:blipFill>
          <a:blip r:embed="rId7"/>
          <a:stretch>
            <a:fillRect/>
          </a:stretch>
        </p:blipFill>
        <p:spPr>
          <a:xfrm>
            <a:off x="6000760" y="4572008"/>
            <a:ext cx="3000396" cy="207170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pPr algn="ctr">
              <a:buFont typeface="Wingdings" pitchFamily="2" charset="2"/>
              <a:buChar char="§"/>
            </a:pPr>
            <a:r>
              <a:rPr lang="ro-RO" dirty="0" smtClean="0">
                <a:latin typeface="Constantia" pitchFamily="18" charset="0"/>
              </a:rPr>
              <a:t>Brown bag </a:t>
            </a:r>
            <a:r>
              <a:rPr lang="ro-RO" dirty="0" err="1" smtClean="0">
                <a:latin typeface="Constantia" pitchFamily="18" charset="0"/>
              </a:rPr>
              <a:t>your</a:t>
            </a:r>
            <a:r>
              <a:rPr lang="ro-RO" dirty="0" smtClean="0">
                <a:latin typeface="Constantia" pitchFamily="18" charset="0"/>
              </a:rPr>
              <a:t> </a:t>
            </a:r>
            <a:r>
              <a:rPr lang="ro-RO" dirty="0" err="1" smtClean="0">
                <a:latin typeface="Constantia" pitchFamily="18" charset="0"/>
              </a:rPr>
              <a:t>lunch</a:t>
            </a:r>
            <a:endParaRPr lang="ro-RO" dirty="0">
              <a:latin typeface="Constantia" pitchFamily="18" charset="0"/>
            </a:endParaRPr>
          </a:p>
        </p:txBody>
      </p:sp>
      <p:pic>
        <p:nvPicPr>
          <p:cNvPr id="5" name="Imagine 4" descr="dreamstime_s_53661903-798x532.jpg"/>
          <p:cNvPicPr>
            <a:picLocks noChangeAspect="1"/>
          </p:cNvPicPr>
          <p:nvPr/>
        </p:nvPicPr>
        <p:blipFill>
          <a:blip r:embed="rId2"/>
          <a:stretch>
            <a:fillRect/>
          </a:stretch>
        </p:blipFill>
        <p:spPr>
          <a:xfrm>
            <a:off x="0" y="1428736"/>
            <a:ext cx="9144000" cy="5429264"/>
          </a:xfrm>
          <a:prstGeom prst="rect">
            <a:avLst/>
          </a:prstGeom>
        </p:spPr>
      </p:pic>
      <p:sp>
        <p:nvSpPr>
          <p:cNvPr id="6" name="Substituent conținut 2"/>
          <p:cNvSpPr>
            <a:spLocks noGrp="1"/>
          </p:cNvSpPr>
          <p:nvPr>
            <p:ph idx="1"/>
          </p:nvPr>
        </p:nvSpPr>
        <p:spPr>
          <a:xfrm>
            <a:off x="457200" y="1775191"/>
            <a:ext cx="8229600" cy="4625609"/>
          </a:xfrm>
        </p:spPr>
        <p:txBody>
          <a:bodyPr>
            <a:normAutofit fontScale="92500" lnSpcReduction="20000"/>
          </a:bodyPr>
          <a:lstStyle/>
          <a:p>
            <a:pPr>
              <a:buClr>
                <a:schemeClr val="tx1"/>
              </a:buClr>
              <a:buFont typeface="Wingdings" pitchFamily="2" charset="2"/>
              <a:buChar char="v"/>
            </a:pPr>
            <a:r>
              <a:rPr lang="ro-RO" dirty="0" smtClean="0">
                <a:latin typeface="Constantia" pitchFamily="18" charset="0"/>
              </a:rPr>
              <a:t>      </a:t>
            </a:r>
            <a:r>
              <a:rPr lang="en-US" b="1" dirty="0" smtClean="0">
                <a:latin typeface="Constantia" pitchFamily="18" charset="0"/>
              </a:rPr>
              <a:t>The reason you hear this tip so much is that it works! If buying lunch at work costs $5, but making lunch at home costs only $2.50, then in a year, you could afford to create a $500 emergency fund and still have money left over.</a:t>
            </a:r>
          </a:p>
          <a:p>
            <a:pPr>
              <a:buClr>
                <a:schemeClr val="tx1"/>
              </a:buClr>
              <a:buFont typeface="Wingdings" pitchFamily="2" charset="2"/>
              <a:buChar char="v"/>
            </a:pPr>
            <a:r>
              <a:rPr lang="en-US" b="1" dirty="0" smtClean="0">
                <a:latin typeface="Constantia" pitchFamily="18" charset="0"/>
              </a:rPr>
              <a:t>Commit to eating out one fewer time each month. Save money without sacrificing your lifestyle by taking small steps to reduce your dining budget. Start off with reducing the amount you eat out by just once per month. </a:t>
            </a:r>
          </a:p>
          <a:p>
            <a:endParaRPr lang="ro-RO"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155448"/>
            <a:ext cx="8186766" cy="1559040"/>
          </a:xfrm>
        </p:spPr>
        <p:txBody>
          <a:bodyPr>
            <a:normAutofit/>
          </a:bodyPr>
          <a:lstStyle/>
          <a:p>
            <a:pPr algn="ctr">
              <a:buClr>
                <a:srgbClr val="FFC000"/>
              </a:buClr>
              <a:buFont typeface="Wingdings" pitchFamily="2" charset="2"/>
              <a:buChar char="v"/>
            </a:pPr>
            <a:r>
              <a:rPr lang="en-US" sz="3600" dirty="0" smtClean="0">
                <a:latin typeface="Constantia" pitchFamily="18" charset="0"/>
              </a:rPr>
              <a:t>Plan your meals in advance and stick to a list while grocery shopping</a:t>
            </a:r>
            <a:endParaRPr lang="ro-RO" sz="3600" dirty="0">
              <a:latin typeface="Constantia" pitchFamily="18" charset="0"/>
            </a:endParaRPr>
          </a:p>
        </p:txBody>
      </p:sp>
      <p:sp>
        <p:nvSpPr>
          <p:cNvPr id="3" name="Substituent conținut 2"/>
          <p:cNvSpPr>
            <a:spLocks noGrp="1"/>
          </p:cNvSpPr>
          <p:nvPr>
            <p:ph idx="1"/>
          </p:nvPr>
        </p:nvSpPr>
        <p:spPr/>
        <p:txBody>
          <a:bodyPr>
            <a:normAutofit/>
          </a:bodyPr>
          <a:lstStyle/>
          <a:p>
            <a:pPr>
              <a:buFont typeface="Wingdings" pitchFamily="2" charset="2"/>
              <a:buChar char="Ø"/>
            </a:pPr>
            <a:r>
              <a:rPr lang="en-US" dirty="0" smtClean="0">
                <a:latin typeface="Constantia" pitchFamily="18" charset="0"/>
              </a:rPr>
              <a:t>People who do food shopping with a list, and buy little else, spend much less money than those who decide what to buy when they get to the food market. The annual savings could easily be hundreds of dollars.</a:t>
            </a:r>
            <a:endParaRPr lang="ro-RO" dirty="0">
              <a:latin typeface="Constantia" pitchFamily="18" charset="0"/>
            </a:endParaRPr>
          </a:p>
        </p:txBody>
      </p:sp>
      <p:pic>
        <p:nvPicPr>
          <p:cNvPr id="4" name="Imagine 3" descr="imagesPOSA59WG.jpg"/>
          <p:cNvPicPr>
            <a:picLocks noChangeAspect="1"/>
          </p:cNvPicPr>
          <p:nvPr/>
        </p:nvPicPr>
        <p:blipFill>
          <a:blip r:embed="rId2"/>
          <a:stretch>
            <a:fillRect/>
          </a:stretch>
        </p:blipFill>
        <p:spPr>
          <a:xfrm>
            <a:off x="2357422" y="4357694"/>
            <a:ext cx="4143404" cy="250030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pPr algn="ctr">
              <a:buFont typeface="Wingdings" pitchFamily="2" charset="2"/>
              <a:buChar char="ü"/>
            </a:pPr>
            <a:r>
              <a:rPr lang="ro-RO" dirty="0" smtClean="0">
                <a:latin typeface="Constantia" pitchFamily="18" charset="0"/>
              </a:rPr>
              <a:t>Shop </a:t>
            </a:r>
            <a:r>
              <a:rPr lang="ro-RO" dirty="0" err="1" smtClean="0">
                <a:latin typeface="Constantia" pitchFamily="18" charset="0"/>
              </a:rPr>
              <a:t>by</a:t>
            </a:r>
            <a:r>
              <a:rPr lang="ro-RO" dirty="0" smtClean="0">
                <a:latin typeface="Constantia" pitchFamily="18" charset="0"/>
              </a:rPr>
              <a:t> unit price.</a:t>
            </a:r>
            <a:endParaRPr lang="ro-RO" dirty="0">
              <a:latin typeface="Constantia" pitchFamily="18" charset="0"/>
            </a:endParaRPr>
          </a:p>
        </p:txBody>
      </p:sp>
      <p:pic>
        <p:nvPicPr>
          <p:cNvPr id="4" name="Imagine 3" descr="646x404.jpg"/>
          <p:cNvPicPr>
            <a:picLocks noChangeAspect="1"/>
          </p:cNvPicPr>
          <p:nvPr/>
        </p:nvPicPr>
        <p:blipFill>
          <a:blip r:embed="rId2"/>
          <a:stretch>
            <a:fillRect/>
          </a:stretch>
        </p:blipFill>
        <p:spPr>
          <a:xfrm>
            <a:off x="2990850" y="3009900"/>
            <a:ext cx="6153150" cy="3848100"/>
          </a:xfrm>
          <a:prstGeom prst="rect">
            <a:avLst/>
          </a:prstGeom>
        </p:spPr>
      </p:pic>
      <p:sp>
        <p:nvSpPr>
          <p:cNvPr id="7" name="Substituent conținut 2"/>
          <p:cNvSpPr>
            <a:spLocks noGrp="1"/>
          </p:cNvSpPr>
          <p:nvPr>
            <p:ph idx="1"/>
          </p:nvPr>
        </p:nvSpPr>
        <p:spPr>
          <a:xfrm>
            <a:off x="457200" y="1775191"/>
            <a:ext cx="8186766" cy="1510933"/>
          </a:xfrm>
        </p:spPr>
        <p:txBody>
          <a:bodyPr>
            <a:normAutofit fontScale="85000" lnSpcReduction="20000"/>
          </a:bodyPr>
          <a:lstStyle/>
          <a:p>
            <a:r>
              <a:rPr lang="en-US" dirty="0" smtClean="0">
                <a:latin typeface="Constantia" pitchFamily="18" charset="0"/>
              </a:rPr>
              <a:t>Many grocery stores list a cost per unit of each item, such as the price per ounce or pound. Use these stickers when comparison shopping for the same product, just in a different size</a:t>
            </a:r>
            <a:r>
              <a:rPr lang="en-US" dirty="0" smtClean="0"/>
              <a:t>. </a:t>
            </a:r>
            <a:endParaRPr lang="ro-RO" dirty="0"/>
          </a:p>
        </p:txBody>
      </p:sp>
      <p:sp>
        <p:nvSpPr>
          <p:cNvPr id="8" name="Substituent conținut 2"/>
          <p:cNvSpPr txBox="1">
            <a:spLocks/>
          </p:cNvSpPr>
          <p:nvPr/>
        </p:nvSpPr>
        <p:spPr>
          <a:xfrm>
            <a:off x="214282" y="3214686"/>
            <a:ext cx="4357718" cy="3643314"/>
          </a:xfrm>
          <a:prstGeom prst="rect">
            <a:avLst/>
          </a:prstGeom>
        </p:spPr>
        <p:txBody>
          <a:bodyPr vert="horz" lIns="54864" tIns="91440" rtlCol="0">
            <a:normAutofit fontScale="77500" lnSpcReduction="20000"/>
          </a:bodyPr>
          <a:lstStyle/>
          <a:p>
            <a:pPr marL="438912" marR="0" lvl="0" indent="-320040"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r>
              <a:rPr kumimoji="0" lang="en-US" sz="3200" b="1" i="0" u="none" strike="noStrike" kern="1200" cap="none" spc="0" normalizeH="0" baseline="0" noProof="0" dirty="0" smtClean="0">
                <a:ln>
                  <a:noFill/>
                </a:ln>
                <a:solidFill>
                  <a:schemeClr val="tx1"/>
                </a:solidFill>
                <a:effectLst/>
                <a:uLnTx/>
                <a:uFillTx/>
                <a:latin typeface="Constantia" pitchFamily="18" charset="0"/>
              </a:rPr>
              <a:t>Save time and money by doubling </a:t>
            </a:r>
            <a:r>
              <a:rPr kumimoji="0" lang="ro-RO" sz="3200" b="1" i="0" u="none" strike="noStrike" kern="1200" cap="none" spc="0" normalizeH="0" baseline="0" noProof="0" dirty="0" smtClean="0">
                <a:ln>
                  <a:noFill/>
                </a:ln>
                <a:solidFill>
                  <a:schemeClr val="tx1"/>
                </a:solidFill>
                <a:effectLst/>
                <a:uLnTx/>
                <a:uFillTx/>
                <a:latin typeface="Constantia" pitchFamily="18" charset="0"/>
              </a:rPr>
              <a:t> </a:t>
            </a:r>
            <a:r>
              <a:rPr kumimoji="0" lang="en-US" sz="3200" b="1" i="0" u="none" strike="noStrike" kern="1200" cap="none" spc="0" normalizeH="0" baseline="0" noProof="0" dirty="0" smtClean="0">
                <a:ln>
                  <a:noFill/>
                </a:ln>
                <a:solidFill>
                  <a:schemeClr val="tx1"/>
                </a:solidFill>
                <a:effectLst/>
                <a:uLnTx/>
                <a:uFillTx/>
                <a:latin typeface="Constantia" pitchFamily="18" charset="0"/>
              </a:rPr>
              <a:t>the</a:t>
            </a:r>
            <a:r>
              <a:rPr kumimoji="0" lang="ro-RO" sz="3200" b="1" i="0" u="none" strike="noStrike" kern="1200" cap="none" spc="0" normalizeH="0" noProof="0" dirty="0" smtClean="0">
                <a:ln>
                  <a:noFill/>
                </a:ln>
                <a:solidFill>
                  <a:schemeClr val="tx1"/>
                </a:solidFill>
                <a:effectLst/>
                <a:uLnTx/>
                <a:uFillTx/>
                <a:latin typeface="Constantia" pitchFamily="18" charset="0"/>
              </a:rPr>
              <a:t> </a:t>
            </a:r>
            <a:r>
              <a:rPr kumimoji="0" lang="en-US" sz="3200" b="1" i="0" u="none" strike="noStrike" kern="1200" cap="none" spc="0" normalizeH="0" baseline="0" noProof="0" dirty="0" smtClean="0">
                <a:ln>
                  <a:noFill/>
                </a:ln>
                <a:solidFill>
                  <a:schemeClr val="tx1"/>
                </a:solidFill>
                <a:effectLst/>
                <a:uLnTx/>
                <a:uFillTx/>
                <a:latin typeface="Constantia" pitchFamily="18" charset="0"/>
              </a:rPr>
              <a:t>recipe.</a:t>
            </a:r>
            <a:r>
              <a:rPr kumimoji="0" lang="en-US" sz="3200" b="0" i="0" u="none" strike="noStrike" kern="1200" cap="none" spc="0" normalizeH="0" baseline="0" noProof="0" dirty="0" smtClean="0">
                <a:ln>
                  <a:noFill/>
                </a:ln>
                <a:solidFill>
                  <a:schemeClr val="tx1"/>
                </a:solidFill>
                <a:effectLst/>
                <a:uLnTx/>
                <a:uFillTx/>
                <a:latin typeface="Constantia" pitchFamily="18" charset="0"/>
              </a:rPr>
              <a:t> </a:t>
            </a:r>
            <a:endParaRPr kumimoji="0" lang="ro-RO" sz="3200" b="0" i="0" u="none" strike="noStrike" kern="1200" cap="none" spc="0" normalizeH="0" baseline="0" noProof="0" dirty="0" smtClean="0">
              <a:ln>
                <a:noFill/>
              </a:ln>
              <a:solidFill>
                <a:schemeClr val="tx1"/>
              </a:solidFill>
              <a:effectLst/>
              <a:uLnTx/>
              <a:uFillTx/>
              <a:latin typeface="Constantia" pitchFamily="18" charset="0"/>
            </a:endParaRPr>
          </a:p>
          <a:p>
            <a:pPr marL="438912" marR="0" lvl="0" indent="-320040"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r>
              <a:rPr kumimoji="0" lang="en-US" sz="3200" b="0" i="0" u="none" strike="noStrike" kern="1200" cap="none" spc="0" normalizeH="0" baseline="0" noProof="0" dirty="0" smtClean="0">
                <a:ln>
                  <a:noFill/>
                </a:ln>
                <a:solidFill>
                  <a:schemeClr val="tx1"/>
                </a:solidFill>
                <a:effectLst/>
                <a:uLnTx/>
                <a:uFillTx/>
                <a:latin typeface="Constantia" pitchFamily="18" charset="0"/>
              </a:rPr>
              <a:t>Next time you make a family favorite, double the recipe and freeze the leftovers for another day. That way you can get two meals out of one and use the ingredients more efficiently with less waste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ro-RO"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pPr algn="ctr">
              <a:buFont typeface="Arial" pitchFamily="34" charset="0"/>
              <a:buChar char="•"/>
            </a:pPr>
            <a:r>
              <a:rPr lang="ro-RO" dirty="0" err="1" smtClean="0">
                <a:latin typeface="Constantia" pitchFamily="18" charset="0"/>
              </a:rPr>
              <a:t>Make</a:t>
            </a:r>
            <a:r>
              <a:rPr lang="ro-RO" dirty="0" smtClean="0">
                <a:latin typeface="Constantia" pitchFamily="18" charset="0"/>
              </a:rPr>
              <a:t> a budget</a:t>
            </a:r>
            <a:endParaRPr lang="ro-RO" dirty="0">
              <a:latin typeface="Constantia" pitchFamily="18" charset="0"/>
            </a:endParaRPr>
          </a:p>
        </p:txBody>
      </p:sp>
      <p:sp>
        <p:nvSpPr>
          <p:cNvPr id="3" name="Substituent conținut 2"/>
          <p:cNvSpPr>
            <a:spLocks noGrp="1"/>
          </p:cNvSpPr>
          <p:nvPr>
            <p:ph idx="1"/>
          </p:nvPr>
        </p:nvSpPr>
        <p:spPr/>
        <p:txBody>
          <a:bodyPr>
            <a:normAutofit/>
          </a:bodyPr>
          <a:lstStyle/>
          <a:p>
            <a:pPr>
              <a:buFont typeface="Wingdings" pitchFamily="2" charset="2"/>
              <a:buChar char="v"/>
            </a:pPr>
            <a:r>
              <a:rPr lang="ro-RO" sz="2000" dirty="0" smtClean="0">
                <a:latin typeface="Constantia" pitchFamily="18" charset="0"/>
              </a:rPr>
              <a:t>   </a:t>
            </a:r>
            <a:r>
              <a:rPr lang="en-US" sz="2000" dirty="0" smtClean="0">
                <a:latin typeface="Constantia" pitchFamily="18" charset="0"/>
              </a:rPr>
              <a:t>Once you have an idea of what you spend in a month, you can begin to organize your recorded expenses into a workable budget. Your budget should outline how your expenses measure up to your income—so you can plan your spending and limit overspending. In addition to your monthly expenses, be sure to factor in expenses that occur regularly but not every month, such as car maintenance.</a:t>
            </a:r>
            <a:endParaRPr lang="ro-RO" sz="2000" dirty="0">
              <a:latin typeface="Constantia" pitchFamily="18" charset="0"/>
            </a:endParaRPr>
          </a:p>
        </p:txBody>
      </p:sp>
      <p:pic>
        <p:nvPicPr>
          <p:cNvPr id="4" name="Imagine 3" descr="Budget-620x330.jpg"/>
          <p:cNvPicPr>
            <a:picLocks noChangeAspect="1"/>
          </p:cNvPicPr>
          <p:nvPr/>
        </p:nvPicPr>
        <p:blipFill>
          <a:blip r:embed="rId2"/>
          <a:stretch>
            <a:fillRect/>
          </a:stretch>
        </p:blipFill>
        <p:spPr>
          <a:xfrm>
            <a:off x="0" y="3714750"/>
            <a:ext cx="5905500" cy="3143250"/>
          </a:xfrm>
          <a:prstGeom prst="rect">
            <a:avLst/>
          </a:prstGeom>
        </p:spPr>
      </p:pic>
      <p:pic>
        <p:nvPicPr>
          <p:cNvPr id="5" name="Imagine 4" descr="imagesY1K3GLRK.jpg"/>
          <p:cNvPicPr>
            <a:picLocks noChangeAspect="1"/>
          </p:cNvPicPr>
          <p:nvPr/>
        </p:nvPicPr>
        <p:blipFill>
          <a:blip r:embed="rId3"/>
          <a:stretch>
            <a:fillRect/>
          </a:stretch>
        </p:blipFill>
        <p:spPr>
          <a:xfrm>
            <a:off x="6000760" y="3714752"/>
            <a:ext cx="3143240" cy="314324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pPr algn="ctr">
              <a:buFont typeface="Wingdings" pitchFamily="2" charset="2"/>
              <a:buChar char="Ø"/>
            </a:pPr>
            <a:r>
              <a:rPr lang="ro-RO" dirty="0" smtClean="0">
                <a:latin typeface="Constantia" pitchFamily="18" charset="0"/>
              </a:rPr>
              <a:t>Plan on </a:t>
            </a:r>
            <a:r>
              <a:rPr lang="ro-RO" dirty="0" err="1" smtClean="0">
                <a:latin typeface="Constantia" pitchFamily="18" charset="0"/>
              </a:rPr>
              <a:t>saving</a:t>
            </a:r>
            <a:r>
              <a:rPr lang="ro-RO" dirty="0" smtClean="0">
                <a:latin typeface="Constantia" pitchFamily="18" charset="0"/>
              </a:rPr>
              <a:t> </a:t>
            </a:r>
            <a:r>
              <a:rPr lang="ro-RO" dirty="0" err="1" smtClean="0">
                <a:latin typeface="Constantia" pitchFamily="18" charset="0"/>
              </a:rPr>
              <a:t>money</a:t>
            </a:r>
            <a:endParaRPr lang="ro-RO" dirty="0">
              <a:latin typeface="Constantia" pitchFamily="18" charset="0"/>
            </a:endParaRPr>
          </a:p>
        </p:txBody>
      </p:sp>
      <p:pic>
        <p:nvPicPr>
          <p:cNvPr id="4" name="Substituent conținut 3" descr="1_mnV8lZEGGoeLEZtejfkqlg.jpg"/>
          <p:cNvPicPr>
            <a:picLocks noGrp="1" noChangeAspect="1"/>
          </p:cNvPicPr>
          <p:nvPr>
            <p:ph idx="1"/>
          </p:nvPr>
        </p:nvPicPr>
        <p:blipFill>
          <a:blip r:embed="rId2"/>
          <a:stretch>
            <a:fillRect/>
          </a:stretch>
        </p:blipFill>
        <p:spPr>
          <a:xfrm>
            <a:off x="3214678" y="4168472"/>
            <a:ext cx="4357686" cy="2689528"/>
          </a:xfrm>
        </p:spPr>
      </p:pic>
      <p:sp>
        <p:nvSpPr>
          <p:cNvPr id="7" name="Substituent conținut 2"/>
          <p:cNvSpPr txBox="1">
            <a:spLocks/>
          </p:cNvSpPr>
          <p:nvPr/>
        </p:nvSpPr>
        <p:spPr>
          <a:xfrm>
            <a:off x="457200" y="1775191"/>
            <a:ext cx="8043890" cy="3011131"/>
          </a:xfrm>
          <a:prstGeom prst="rect">
            <a:avLst/>
          </a:prstGeom>
        </p:spPr>
        <p:txBody>
          <a:bodyPr vert="horz" lIns="54864" tIns="91440" rtlCol="0">
            <a:normAutofit fontScale="85000" lnSpcReduction="1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Constantia" pitchFamily="18" charset="0"/>
              </a:rPr>
              <a:t>Now that you’ve made a budget, create a savings category within it. Try to put away 10–15 percent of your income as savings. If your expenses are so high that you can’t save that much, it might be time to cut back. To do so, identify non-essentials that you can spend less on, such as entertainment and dining out.</a:t>
            </a:r>
            <a:endParaRPr kumimoji="0" lang="ro-RO" sz="3200" b="0" i="0" u="none" strike="noStrike" kern="1200" cap="none" spc="0" normalizeH="0" baseline="0" noProof="0" dirty="0">
              <a:ln>
                <a:noFill/>
              </a:ln>
              <a:solidFill>
                <a:schemeClr val="tx1"/>
              </a:solidFill>
              <a:effectLst/>
              <a:uLnTx/>
              <a:uFillTx/>
              <a:latin typeface="Constanti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reptunghi 4"/>
          <p:cNvSpPr/>
          <p:nvPr/>
        </p:nvSpPr>
        <p:spPr>
          <a:xfrm>
            <a:off x="0" y="6143644"/>
            <a:ext cx="2810193" cy="430887"/>
          </a:xfrm>
          <a:prstGeom prst="rect">
            <a:avLst/>
          </a:prstGeom>
        </p:spPr>
        <p:txBody>
          <a:bodyPr wrap="none">
            <a:spAutoFit/>
          </a:bodyPr>
          <a:lstStyle/>
          <a:p>
            <a:r>
              <a:rPr lang="ro-RO" sz="2200" dirty="0" smtClean="0"/>
              <a:t>Money </a:t>
            </a:r>
            <a:r>
              <a:rPr lang="ro-RO" sz="2200" dirty="0" err="1" smtClean="0"/>
              <a:t>Matters</a:t>
            </a:r>
            <a:r>
              <a:rPr lang="ro-RO" sz="2200" dirty="0" smtClean="0"/>
              <a:t> </a:t>
            </a:r>
            <a:r>
              <a:rPr lang="ro-RO" sz="2200" dirty="0" err="1" smtClean="0"/>
              <a:t>Matter</a:t>
            </a:r>
            <a:endParaRPr lang="ro-RO" sz="2200" dirty="0"/>
          </a:p>
        </p:txBody>
      </p:sp>
      <p:pic>
        <p:nvPicPr>
          <p:cNvPr id="1026" name="Picture 2"/>
          <p:cNvPicPr>
            <a:picLocks noChangeAspect="1" noChangeArrowheads="1"/>
          </p:cNvPicPr>
          <p:nvPr/>
        </p:nvPicPr>
        <p:blipFill>
          <a:blip r:embed="rId2"/>
          <a:srcRect/>
          <a:stretch>
            <a:fillRect/>
          </a:stretch>
        </p:blipFill>
        <p:spPr bwMode="auto">
          <a:xfrm>
            <a:off x="4214810" y="5743575"/>
            <a:ext cx="2066925" cy="11144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372225" y="5734050"/>
            <a:ext cx="2771775" cy="1123950"/>
          </a:xfrm>
          <a:prstGeom prst="rect">
            <a:avLst/>
          </a:prstGeom>
          <a:noFill/>
          <a:ln w="9525">
            <a:noFill/>
            <a:miter lim="800000"/>
            <a:headEnd/>
            <a:tailEnd/>
          </a:ln>
          <a:effectLst/>
        </p:spPr>
      </p:pic>
      <p:pic>
        <p:nvPicPr>
          <p:cNvPr id="9" name="Imagine 8" descr="economisirea-si-creditarea-1600-1024x685.jpg"/>
          <p:cNvPicPr>
            <a:picLocks noChangeAspect="1"/>
          </p:cNvPicPr>
          <p:nvPr/>
        </p:nvPicPr>
        <p:blipFill>
          <a:blip r:embed="rId4"/>
          <a:stretch>
            <a:fillRect/>
          </a:stretch>
        </p:blipFill>
        <p:spPr>
          <a:xfrm>
            <a:off x="0" y="0"/>
            <a:ext cx="9144000" cy="5786454"/>
          </a:xfrm>
          <a:prstGeom prst="rect">
            <a:avLst/>
          </a:prstGeom>
        </p:spPr>
      </p:pic>
      <p:pic>
        <p:nvPicPr>
          <p:cNvPr id="10" name="Imagine 9" descr="black.jpg"/>
          <p:cNvPicPr>
            <a:picLocks noChangeAspect="1"/>
          </p:cNvPicPr>
          <p:nvPr/>
        </p:nvPicPr>
        <p:blipFill>
          <a:blip r:embed="rId5" cstate="print"/>
          <a:stretch>
            <a:fillRect/>
          </a:stretch>
        </p:blipFill>
        <p:spPr>
          <a:xfrm>
            <a:off x="6921399" y="0"/>
            <a:ext cx="2222601" cy="1571636"/>
          </a:xfrm>
          <a:prstGeom prst="rect">
            <a:avLst/>
          </a:prstGeom>
        </p:spPr>
      </p:pic>
      <p:sp>
        <p:nvSpPr>
          <p:cNvPr id="7" name="Substituent conținut 2"/>
          <p:cNvSpPr>
            <a:spLocks noGrp="1"/>
          </p:cNvSpPr>
          <p:nvPr>
            <p:ph idx="1"/>
          </p:nvPr>
        </p:nvSpPr>
        <p:spPr>
          <a:xfrm>
            <a:off x="500034" y="285728"/>
            <a:ext cx="4043362" cy="2153875"/>
          </a:xfrm>
        </p:spPr>
        <p:txBody>
          <a:bodyPr/>
          <a:lstStyle/>
          <a:p>
            <a:pPr>
              <a:buNone/>
            </a:pPr>
            <a:r>
              <a:rPr lang="ro-RO" sz="2000" b="1" dirty="0" err="1" smtClean="0"/>
              <a:t>By</a:t>
            </a:r>
            <a:r>
              <a:rPr lang="ro-RO" sz="2000" b="1" dirty="0" smtClean="0"/>
              <a:t> : Popescu Daniela</a:t>
            </a:r>
          </a:p>
          <a:p>
            <a:pPr>
              <a:buNone/>
            </a:pPr>
            <a:r>
              <a:rPr lang="ro-RO" sz="2000" b="1" dirty="0" smtClean="0"/>
              <a:t>        Molea Camelia </a:t>
            </a:r>
          </a:p>
          <a:p>
            <a:pPr>
              <a:buNone/>
            </a:pPr>
            <a:r>
              <a:rPr lang="ro-RO" sz="2000" b="1" dirty="0" smtClean="0"/>
              <a:t>         </a:t>
            </a:r>
            <a:r>
              <a:rPr lang="ro-RO" sz="2000" b="1" dirty="0" err="1" smtClean="0"/>
              <a:t>Mema</a:t>
            </a:r>
            <a:r>
              <a:rPr lang="ro-RO" sz="2000" b="1" dirty="0" smtClean="0"/>
              <a:t> </a:t>
            </a:r>
            <a:r>
              <a:rPr lang="ro-RO" sz="2000" b="1" dirty="0" smtClean="0"/>
              <a:t>Mihaela</a:t>
            </a:r>
          </a:p>
          <a:p>
            <a:pPr>
              <a:buNone/>
            </a:pPr>
            <a:endParaRPr lang="ro-RO" dirty="0"/>
          </a:p>
        </p:txBody>
      </p:sp>
      <p:sp>
        <p:nvSpPr>
          <p:cNvPr id="11" name="Substituent conținut 2"/>
          <p:cNvSpPr txBox="1">
            <a:spLocks/>
          </p:cNvSpPr>
          <p:nvPr/>
        </p:nvSpPr>
        <p:spPr>
          <a:xfrm>
            <a:off x="428596" y="1357298"/>
            <a:ext cx="3643338" cy="2357454"/>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ro-RO" sz="2000" b="1" i="0" u="none" strike="noStrike" kern="1200" cap="none" spc="0" normalizeH="0" baseline="0" noProof="0" dirty="0" smtClean="0">
                <a:ln>
                  <a:noFill/>
                </a:ln>
                <a:solidFill>
                  <a:schemeClr val="tx1"/>
                </a:solidFill>
                <a:effectLst/>
                <a:uLnTx/>
                <a:uFillTx/>
                <a:latin typeface="+mn-lt"/>
                <a:ea typeface="+mn-ea"/>
                <a:cs typeface="+mn-cs"/>
              </a:rPr>
              <a:t>Clasa a X-a</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ro-RO" sz="2000" b="1" i="0" u="none" strike="noStrike" kern="1200" cap="none" spc="0" normalizeH="0" baseline="0" noProof="0" dirty="0" smtClean="0">
                <a:ln>
                  <a:noFill/>
                </a:ln>
                <a:solidFill>
                  <a:schemeClr val="tx1"/>
                </a:solidFill>
                <a:effectLst/>
                <a:uLnTx/>
                <a:uFillTx/>
                <a:latin typeface="+mn-lt"/>
                <a:ea typeface="+mn-ea"/>
                <a:cs typeface="+mn-cs"/>
              </a:rPr>
              <a:t>Colegiul  National Traian</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ro-RO" sz="2000" b="1" i="0" u="none" strike="noStrike" kern="1200" cap="none" spc="0" normalizeH="0" baseline="0" noProof="0" dirty="0" err="1" smtClean="0">
                <a:ln>
                  <a:noFill/>
                </a:ln>
                <a:solidFill>
                  <a:schemeClr val="tx1"/>
                </a:solidFill>
                <a:effectLst/>
                <a:uLnTx/>
                <a:uFillTx/>
                <a:latin typeface="+mn-lt"/>
                <a:ea typeface="+mn-ea"/>
                <a:cs typeface="+mn-cs"/>
              </a:rPr>
              <a:t>Mehedinti</a:t>
            </a:r>
            <a:r>
              <a:rPr kumimoji="0" lang="ro-RO" sz="2000" b="1" i="0" u="none" strike="noStrike" kern="1200" cap="none" spc="0" normalizeH="0" baseline="0" noProof="0" dirty="0" smtClean="0">
                <a:ln>
                  <a:noFill/>
                </a:ln>
                <a:solidFill>
                  <a:schemeClr val="tx1"/>
                </a:solidFill>
                <a:effectLst/>
                <a:uLnTx/>
                <a:uFillTx/>
                <a:latin typeface="+mn-lt"/>
                <a:ea typeface="+mn-ea"/>
                <a:cs typeface="+mn-cs"/>
              </a:rPr>
              <a:t>  , Romania   </a:t>
            </a:r>
            <a:endParaRPr kumimoji="0" lang="ro-RO" sz="2000" b="1" i="0" u="none" strike="noStrike" kern="1200" cap="none" spc="0" normalizeH="0" baseline="0" noProof="0" dirty="0">
              <a:ln>
                <a:noFill/>
              </a:ln>
              <a:solidFill>
                <a:schemeClr val="tx1"/>
              </a:solidFill>
              <a:effectLst/>
              <a:uLnTx/>
              <a:uFillTx/>
              <a:latin typeface="+mn-lt"/>
              <a:ea typeface="+mn-ea"/>
              <a:cs typeface="+mn-cs"/>
            </a:endParaRPr>
          </a:p>
        </p:txBody>
      </p:sp>
      <p:pic>
        <p:nvPicPr>
          <p:cNvPr id="12" name="Imagine 11" descr="1200px-Flag_of_Romania.svg.png"/>
          <p:cNvPicPr>
            <a:picLocks noChangeAspect="1"/>
          </p:cNvPicPr>
          <p:nvPr/>
        </p:nvPicPr>
        <p:blipFill>
          <a:blip r:embed="rId6"/>
          <a:stretch>
            <a:fillRect/>
          </a:stretch>
        </p:blipFill>
        <p:spPr>
          <a:xfrm>
            <a:off x="6679425" y="4286256"/>
            <a:ext cx="2464575" cy="1500174"/>
          </a:xfrm>
          <a:prstGeom prst="rect">
            <a:avLst/>
          </a:prstGeom>
        </p:spPr>
      </p:pic>
      <p:pic>
        <p:nvPicPr>
          <p:cNvPr id="13" name="Imagine 12" descr="logo-appe.jpg"/>
          <p:cNvPicPr>
            <a:picLocks noChangeAspect="1"/>
          </p:cNvPicPr>
          <p:nvPr/>
        </p:nvPicPr>
        <p:blipFill>
          <a:blip r:embed="rId7" cstate="print"/>
          <a:stretch>
            <a:fillRect/>
          </a:stretch>
        </p:blipFill>
        <p:spPr>
          <a:xfrm>
            <a:off x="3000364" y="5799031"/>
            <a:ext cx="1161186" cy="105896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pPr algn="ctr">
              <a:buFont typeface="Wingdings" pitchFamily="2" charset="2"/>
              <a:buChar char="ü"/>
            </a:pPr>
            <a:r>
              <a:rPr lang="ro-RO" u="sng" dirty="0" smtClean="0">
                <a:latin typeface="Constantia" pitchFamily="18" charset="0"/>
              </a:rPr>
              <a:t>General </a:t>
            </a:r>
            <a:r>
              <a:rPr lang="ro-RO" u="sng" dirty="0" err="1" smtClean="0">
                <a:latin typeface="Constantia" pitchFamily="18" charset="0"/>
              </a:rPr>
              <a:t>Savings</a:t>
            </a:r>
            <a:r>
              <a:rPr lang="ro-RO" u="sng" dirty="0" smtClean="0">
                <a:latin typeface="Constantia" pitchFamily="18" charset="0"/>
              </a:rPr>
              <a:t> </a:t>
            </a:r>
            <a:r>
              <a:rPr lang="ro-RO" u="sng" dirty="0" err="1" smtClean="0">
                <a:latin typeface="Constantia" pitchFamily="18" charset="0"/>
              </a:rPr>
              <a:t>Tips</a:t>
            </a:r>
            <a:endParaRPr lang="ro-RO" u="sng" dirty="0">
              <a:latin typeface="Constantia" pitchFamily="18" charset="0"/>
            </a:endParaRPr>
          </a:p>
        </p:txBody>
      </p:sp>
      <p:pic>
        <p:nvPicPr>
          <p:cNvPr id="4" name="Substituent conținut 3" descr="28109116_412040272585393_526330196_n.png"/>
          <p:cNvPicPr>
            <a:picLocks noGrp="1" noChangeAspect="1"/>
          </p:cNvPicPr>
          <p:nvPr>
            <p:ph idx="1"/>
          </p:nvPr>
        </p:nvPicPr>
        <p:blipFill>
          <a:blip r:embed="rId2"/>
          <a:stretch>
            <a:fillRect/>
          </a:stretch>
        </p:blipFill>
        <p:spPr>
          <a:xfrm>
            <a:off x="0" y="1142984"/>
            <a:ext cx="9144000" cy="571501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pPr algn="ctr">
              <a:buFont typeface="Arial" pitchFamily="34" charset="0"/>
              <a:buChar char="•"/>
            </a:pPr>
            <a:r>
              <a:rPr lang="en-US" dirty="0" smtClean="0">
                <a:latin typeface="Constantia" pitchFamily="18" charset="0"/>
              </a:rPr>
              <a:t>Build an emergency fund</a:t>
            </a:r>
            <a:endParaRPr lang="ro-RO" dirty="0">
              <a:latin typeface="Constantia" pitchFamily="18" charset="0"/>
            </a:endParaRPr>
          </a:p>
        </p:txBody>
      </p:sp>
      <p:pic>
        <p:nvPicPr>
          <p:cNvPr id="4" name="Imagine 3" descr="11178935-large.jpg"/>
          <p:cNvPicPr>
            <a:picLocks noChangeAspect="1"/>
          </p:cNvPicPr>
          <p:nvPr/>
        </p:nvPicPr>
        <p:blipFill>
          <a:blip r:embed="rId2"/>
          <a:stretch>
            <a:fillRect/>
          </a:stretch>
        </p:blipFill>
        <p:spPr>
          <a:xfrm>
            <a:off x="0" y="1428736"/>
            <a:ext cx="9144000" cy="5429264"/>
          </a:xfrm>
          <a:prstGeom prst="rect">
            <a:avLst/>
          </a:prstGeom>
        </p:spPr>
      </p:pic>
      <p:sp>
        <p:nvSpPr>
          <p:cNvPr id="5" name="Substituent conținut 2"/>
          <p:cNvSpPr>
            <a:spLocks noGrp="1"/>
          </p:cNvSpPr>
          <p:nvPr>
            <p:ph idx="1"/>
          </p:nvPr>
        </p:nvSpPr>
        <p:spPr>
          <a:xfrm>
            <a:off x="457200" y="1775191"/>
            <a:ext cx="8229600" cy="4625609"/>
          </a:xfrm>
        </p:spPr>
        <p:txBody>
          <a:bodyPr/>
          <a:lstStyle/>
          <a:p>
            <a:pPr>
              <a:buFont typeface="Wingdings" pitchFamily="2" charset="2"/>
              <a:buChar char="Ø"/>
            </a:pPr>
            <a:r>
              <a:rPr lang="ro-RO" dirty="0" smtClean="0">
                <a:latin typeface="Constantia" pitchFamily="18" charset="0"/>
                <a:cs typeface="Times New Roman" pitchFamily="18" charset="0"/>
              </a:rPr>
              <a:t>          </a:t>
            </a:r>
            <a:r>
              <a:rPr lang="ro-RO" b="1" dirty="0" smtClean="0">
                <a:latin typeface="Constantia" pitchFamily="18" charset="0"/>
                <a:cs typeface="Times New Roman" pitchFamily="18" charset="0"/>
              </a:rPr>
              <a:t>  </a:t>
            </a:r>
            <a:r>
              <a:rPr lang="ro-RO" sz="3600" b="1" dirty="0" smtClean="0">
                <a:latin typeface="Constantia" pitchFamily="18" charset="0"/>
                <a:cs typeface="Times New Roman" pitchFamily="18" charset="0"/>
              </a:rPr>
              <a:t>  </a:t>
            </a:r>
            <a:r>
              <a:rPr lang="en-US" sz="3600" b="1" dirty="0" smtClean="0">
                <a:latin typeface="Constantia" pitchFamily="18" charset="0"/>
                <a:cs typeface="Times New Roman" pitchFamily="18" charset="0"/>
              </a:rPr>
              <a:t>It can make all the difference. Low-income families with at least $500 in an emergency fund are better off financially than moderate-income families with less saved up</a:t>
            </a:r>
            <a:r>
              <a:rPr lang="en-US" dirty="0" smtClean="0">
                <a:latin typeface="Constantia" pitchFamily="18" charset="0"/>
                <a:cs typeface="Times New Roman" pitchFamily="18" charset="0"/>
              </a:rPr>
              <a:t>.</a:t>
            </a:r>
            <a:endParaRPr lang="ro-RO" dirty="0">
              <a:latin typeface="Constantia"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pPr algn="ctr">
              <a:buFont typeface="Courier New" pitchFamily="49" charset="0"/>
              <a:buChar char="o"/>
            </a:pPr>
            <a:r>
              <a:rPr lang="ro-RO" dirty="0" err="1" smtClean="0">
                <a:latin typeface="Constantia" pitchFamily="18" charset="0"/>
              </a:rPr>
              <a:t>Establish</a:t>
            </a:r>
            <a:r>
              <a:rPr lang="ro-RO" dirty="0" smtClean="0">
                <a:latin typeface="Constantia" pitchFamily="18" charset="0"/>
              </a:rPr>
              <a:t> </a:t>
            </a:r>
            <a:r>
              <a:rPr lang="ro-RO" dirty="0" err="1" smtClean="0">
                <a:latin typeface="Constantia" pitchFamily="18" charset="0"/>
              </a:rPr>
              <a:t>your</a:t>
            </a:r>
            <a:r>
              <a:rPr lang="ro-RO" dirty="0" smtClean="0">
                <a:latin typeface="Constantia" pitchFamily="18" charset="0"/>
              </a:rPr>
              <a:t> budget.</a:t>
            </a:r>
            <a:endParaRPr lang="ro-RO" dirty="0">
              <a:latin typeface="Constantia" pitchFamily="18" charset="0"/>
            </a:endParaRPr>
          </a:p>
        </p:txBody>
      </p:sp>
      <p:pic>
        <p:nvPicPr>
          <p:cNvPr id="4" name="Imagine 3" descr="currency.jpg"/>
          <p:cNvPicPr>
            <a:picLocks noChangeAspect="1"/>
          </p:cNvPicPr>
          <p:nvPr/>
        </p:nvPicPr>
        <p:blipFill>
          <a:blip r:embed="rId2"/>
          <a:stretch>
            <a:fillRect/>
          </a:stretch>
        </p:blipFill>
        <p:spPr>
          <a:xfrm>
            <a:off x="0" y="1428736"/>
            <a:ext cx="9144000" cy="5429264"/>
          </a:xfrm>
          <a:prstGeom prst="rect">
            <a:avLst/>
          </a:prstGeom>
        </p:spPr>
      </p:pic>
      <p:sp>
        <p:nvSpPr>
          <p:cNvPr id="6" name="Substituent conținut 2"/>
          <p:cNvSpPr>
            <a:spLocks noGrp="1"/>
          </p:cNvSpPr>
          <p:nvPr>
            <p:ph idx="1"/>
          </p:nvPr>
        </p:nvSpPr>
        <p:spPr>
          <a:xfrm>
            <a:off x="457200" y="1775191"/>
            <a:ext cx="8229600" cy="4625609"/>
          </a:xfrm>
        </p:spPr>
        <p:txBody>
          <a:bodyPr/>
          <a:lstStyle/>
          <a:p>
            <a:r>
              <a:rPr lang="ro-RO" dirty="0" smtClean="0">
                <a:latin typeface="Constantia" pitchFamily="18" charset="0"/>
              </a:rPr>
              <a:t>    </a:t>
            </a:r>
            <a:r>
              <a:rPr lang="en-US" dirty="0" smtClean="0">
                <a:latin typeface="Constantia" pitchFamily="18" charset="0"/>
              </a:rPr>
              <a:t> </a:t>
            </a:r>
            <a:r>
              <a:rPr lang="en-US" dirty="0" smtClean="0">
                <a:latin typeface="Constantia" pitchFamily="18" charset="0"/>
                <a:cs typeface="Times New Roman" pitchFamily="18" charset="0"/>
              </a:rPr>
              <a:t>Are you looking for an easy way to begin? On the first day of a new month, get a receipt for everything you purchase. Stack the receipts into categories like restaurants, groceries, and personal care. At the end of the month you will be able to clearly see where your money is going.</a:t>
            </a:r>
            <a:endParaRPr lang="ro-RO" dirty="0">
              <a:latin typeface="Constantia"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pPr algn="ctr">
              <a:buFont typeface="Wingdings" pitchFamily="2" charset="2"/>
              <a:buChar char="ü"/>
            </a:pPr>
            <a:r>
              <a:rPr lang="ro-RO" dirty="0" err="1" smtClean="0">
                <a:latin typeface="Constantia" pitchFamily="18" charset="0"/>
              </a:rPr>
              <a:t>Make</a:t>
            </a:r>
            <a:r>
              <a:rPr lang="ro-RO" dirty="0" smtClean="0">
                <a:latin typeface="Constantia" pitchFamily="18" charset="0"/>
              </a:rPr>
              <a:t> a </a:t>
            </a:r>
            <a:r>
              <a:rPr lang="ro-RO" dirty="0" err="1" smtClean="0">
                <a:latin typeface="Constantia" pitchFamily="18" charset="0"/>
              </a:rPr>
              <a:t>savings</a:t>
            </a:r>
            <a:r>
              <a:rPr lang="ro-RO" dirty="0" smtClean="0">
                <a:latin typeface="Constantia" pitchFamily="18" charset="0"/>
              </a:rPr>
              <a:t> plan</a:t>
            </a:r>
            <a:endParaRPr lang="ro-RO" dirty="0">
              <a:latin typeface="Constantia" pitchFamily="18" charset="0"/>
            </a:endParaRPr>
          </a:p>
        </p:txBody>
      </p:sp>
      <p:sp>
        <p:nvSpPr>
          <p:cNvPr id="3" name="Substituent conținut 2"/>
          <p:cNvSpPr>
            <a:spLocks noGrp="1"/>
          </p:cNvSpPr>
          <p:nvPr>
            <p:ph idx="1"/>
          </p:nvPr>
        </p:nvSpPr>
        <p:spPr>
          <a:xfrm>
            <a:off x="0" y="1428737"/>
            <a:ext cx="4500562" cy="5429263"/>
          </a:xfrm>
        </p:spPr>
        <p:txBody>
          <a:bodyPr>
            <a:normAutofit fontScale="85000" lnSpcReduction="20000"/>
          </a:bodyPr>
          <a:lstStyle/>
          <a:p>
            <a:r>
              <a:rPr lang="ro-RO" dirty="0" smtClean="0">
                <a:latin typeface="Constantia" pitchFamily="18" charset="0"/>
              </a:rPr>
              <a:t>   </a:t>
            </a:r>
            <a:r>
              <a:rPr lang="en-US" dirty="0" smtClean="0">
                <a:latin typeface="Constantia" pitchFamily="18" charset="0"/>
              </a:rPr>
              <a:t>Those with a savings plan are twice as likely to save successfully. That's where America Saves comes in. If you take the America Saves Pledge, we'll help you set a goal and make a plan. And it doesn’t stop there. America Saves will keep you motivated with information, advice, tips, and reminders to help you reach your savings goal. Think of us as your own personal support system.</a:t>
            </a:r>
            <a:endParaRPr lang="ro-RO" dirty="0">
              <a:latin typeface="Constantia" pitchFamily="18" charset="0"/>
            </a:endParaRPr>
          </a:p>
        </p:txBody>
      </p:sp>
      <p:pic>
        <p:nvPicPr>
          <p:cNvPr id="4" name="Imagine 3" descr="Saving-money-jar-600x450.jpg"/>
          <p:cNvPicPr>
            <a:picLocks noChangeAspect="1"/>
          </p:cNvPicPr>
          <p:nvPr/>
        </p:nvPicPr>
        <p:blipFill>
          <a:blip r:embed="rId2"/>
          <a:stretch>
            <a:fillRect/>
          </a:stretch>
        </p:blipFill>
        <p:spPr>
          <a:xfrm>
            <a:off x="4500562" y="1428736"/>
            <a:ext cx="4643438" cy="542926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pPr algn="ctr">
              <a:buFont typeface="Wingdings" pitchFamily="2" charset="2"/>
              <a:buChar char="Ø"/>
            </a:pPr>
            <a:r>
              <a:rPr lang="en-US" dirty="0" smtClean="0">
                <a:latin typeface="Constantia" pitchFamily="18" charset="0"/>
              </a:rPr>
              <a:t>Calculate purchases by hours worked instead of cost</a:t>
            </a:r>
            <a:endParaRPr lang="ro-RO" dirty="0">
              <a:latin typeface="Constantia" pitchFamily="18" charset="0"/>
            </a:endParaRPr>
          </a:p>
        </p:txBody>
      </p:sp>
      <p:pic>
        <p:nvPicPr>
          <p:cNvPr id="4" name="Imagine 3" descr="metoda-japoneza-de-a-economisi-bani.jpg"/>
          <p:cNvPicPr>
            <a:picLocks noChangeAspect="1"/>
          </p:cNvPicPr>
          <p:nvPr/>
        </p:nvPicPr>
        <p:blipFill>
          <a:blip r:embed="rId2"/>
          <a:stretch>
            <a:fillRect/>
          </a:stretch>
        </p:blipFill>
        <p:spPr>
          <a:xfrm>
            <a:off x="4381500" y="3686175"/>
            <a:ext cx="4762500" cy="3171825"/>
          </a:xfrm>
          <a:prstGeom prst="rect">
            <a:avLst/>
          </a:prstGeom>
        </p:spPr>
      </p:pic>
      <p:sp>
        <p:nvSpPr>
          <p:cNvPr id="5" name="Substituent conținut 2"/>
          <p:cNvSpPr>
            <a:spLocks noGrp="1"/>
          </p:cNvSpPr>
          <p:nvPr>
            <p:ph idx="1"/>
          </p:nvPr>
        </p:nvSpPr>
        <p:spPr>
          <a:xfrm>
            <a:off x="571472" y="1643050"/>
            <a:ext cx="8229600" cy="4625609"/>
          </a:xfrm>
        </p:spPr>
        <p:txBody>
          <a:bodyPr/>
          <a:lstStyle/>
          <a:p>
            <a:r>
              <a:rPr lang="en-US" dirty="0" smtClean="0">
                <a:latin typeface="Constantia" pitchFamily="18" charset="0"/>
              </a:rPr>
              <a:t>Take the amount of the item you're considering purchasing and divide it by your hourly wage. If it’s a $50 pair of shoes and you make $10 an hour, ask yourself if those shoes are really worth five long hours of work.</a:t>
            </a:r>
            <a:endParaRPr lang="ro-RO" dirty="0">
              <a:latin typeface="Constantia" pitchFamily="18" charset="0"/>
            </a:endParaRPr>
          </a:p>
        </p:txBody>
      </p:sp>
      <p:pic>
        <p:nvPicPr>
          <p:cNvPr id="6" name="Imagine 5" descr="save-money-small_4cfw.jpg"/>
          <p:cNvPicPr>
            <a:picLocks noChangeAspect="1"/>
          </p:cNvPicPr>
          <p:nvPr/>
        </p:nvPicPr>
        <p:blipFill>
          <a:blip r:embed="rId3"/>
          <a:stretch>
            <a:fillRect/>
          </a:stretch>
        </p:blipFill>
        <p:spPr>
          <a:xfrm>
            <a:off x="0" y="4214818"/>
            <a:ext cx="4214809" cy="264318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pPr>
              <a:buFont typeface="Arial" pitchFamily="34" charset="0"/>
              <a:buChar char="•"/>
            </a:pPr>
            <a:r>
              <a:rPr lang="en-US" u="sng" dirty="0" smtClean="0">
                <a:latin typeface="Constantia" pitchFamily="18" charset="0"/>
              </a:rPr>
              <a:t>Family and Friends Savings Tips</a:t>
            </a:r>
            <a:endParaRPr lang="ro-RO" u="sng" dirty="0">
              <a:latin typeface="Constantia" pitchFamily="18" charset="0"/>
            </a:endParaRPr>
          </a:p>
        </p:txBody>
      </p:sp>
      <p:pic>
        <p:nvPicPr>
          <p:cNvPr id="6" name="Imagine 5" descr="imagesKC0PS90N.jpg"/>
          <p:cNvPicPr>
            <a:picLocks noChangeAspect="1"/>
          </p:cNvPicPr>
          <p:nvPr/>
        </p:nvPicPr>
        <p:blipFill>
          <a:blip r:embed="rId2"/>
          <a:stretch>
            <a:fillRect/>
          </a:stretch>
        </p:blipFill>
        <p:spPr>
          <a:xfrm>
            <a:off x="0" y="4143380"/>
            <a:ext cx="4643438" cy="2714620"/>
          </a:xfrm>
          <a:prstGeom prst="rect">
            <a:avLst/>
          </a:prstGeom>
        </p:spPr>
      </p:pic>
      <p:pic>
        <p:nvPicPr>
          <p:cNvPr id="7" name="Imagine 6" descr="economii.jpg"/>
          <p:cNvPicPr>
            <a:picLocks noChangeAspect="1"/>
          </p:cNvPicPr>
          <p:nvPr/>
        </p:nvPicPr>
        <p:blipFill>
          <a:blip r:embed="rId3"/>
          <a:stretch>
            <a:fillRect/>
          </a:stretch>
        </p:blipFill>
        <p:spPr>
          <a:xfrm>
            <a:off x="4643438" y="4143380"/>
            <a:ext cx="4500562" cy="2714620"/>
          </a:xfrm>
          <a:prstGeom prst="rect">
            <a:avLst/>
          </a:prstGeom>
        </p:spPr>
      </p:pic>
      <p:pic>
        <p:nvPicPr>
          <p:cNvPr id="8" name="Imagine 7" descr="14-15-economii-casa-shutterstock-34-605x.jpg"/>
          <p:cNvPicPr>
            <a:picLocks noChangeAspect="1"/>
          </p:cNvPicPr>
          <p:nvPr/>
        </p:nvPicPr>
        <p:blipFill>
          <a:blip r:embed="rId4"/>
          <a:stretch>
            <a:fillRect/>
          </a:stretch>
        </p:blipFill>
        <p:spPr>
          <a:xfrm>
            <a:off x="0" y="1428736"/>
            <a:ext cx="4643438" cy="2714644"/>
          </a:xfrm>
          <a:prstGeom prst="rect">
            <a:avLst/>
          </a:prstGeom>
        </p:spPr>
      </p:pic>
      <p:pic>
        <p:nvPicPr>
          <p:cNvPr id="9" name="Imagine 8" descr="Wealth.png"/>
          <p:cNvPicPr>
            <a:picLocks noChangeAspect="1"/>
          </p:cNvPicPr>
          <p:nvPr/>
        </p:nvPicPr>
        <p:blipFill>
          <a:blip r:embed="rId5"/>
          <a:stretch>
            <a:fillRect/>
          </a:stretch>
        </p:blipFill>
        <p:spPr>
          <a:xfrm>
            <a:off x="4643438" y="1428736"/>
            <a:ext cx="4500562" cy="271464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pPr algn="ctr">
              <a:buFont typeface="Wingdings" pitchFamily="2" charset="2"/>
              <a:buChar char="q"/>
            </a:pPr>
            <a:r>
              <a:rPr lang="en-US" dirty="0" smtClean="0">
                <a:latin typeface="Constantia" pitchFamily="18" charset="0"/>
              </a:rPr>
              <a:t>Create a family spending limit on gifts</a:t>
            </a:r>
            <a:endParaRPr lang="ro-RO" dirty="0">
              <a:latin typeface="Constantia" pitchFamily="18" charset="0"/>
            </a:endParaRPr>
          </a:p>
        </p:txBody>
      </p:sp>
      <p:pic>
        <p:nvPicPr>
          <p:cNvPr id="4" name="Substituent conținut 3" descr="gift-1015704_1920.jpg"/>
          <p:cNvPicPr>
            <a:picLocks noGrp="1" noChangeAspect="1"/>
          </p:cNvPicPr>
          <p:nvPr>
            <p:ph idx="1"/>
          </p:nvPr>
        </p:nvPicPr>
        <p:blipFill>
          <a:blip r:embed="rId2" cstate="print"/>
          <a:stretch>
            <a:fillRect/>
          </a:stretch>
        </p:blipFill>
        <p:spPr>
          <a:xfrm>
            <a:off x="2285984" y="2143116"/>
            <a:ext cx="4523930" cy="3471866"/>
          </a:xfrm>
        </p:spPr>
      </p:pic>
      <p:sp>
        <p:nvSpPr>
          <p:cNvPr id="6" name="Substituent conținut 2"/>
          <p:cNvSpPr txBox="1">
            <a:spLocks/>
          </p:cNvSpPr>
          <p:nvPr/>
        </p:nvSpPr>
        <p:spPr>
          <a:xfrm>
            <a:off x="457200" y="1775191"/>
            <a:ext cx="8229600" cy="4625609"/>
          </a:xfrm>
          <a:prstGeom prst="rect">
            <a:avLst/>
          </a:prstGeom>
        </p:spPr>
        <p:txBody>
          <a:bodyPr vert="horz" lIns="54864" tIns="91440" rtlCol="0">
            <a:normAutofit lnSpcReduction="10000"/>
          </a:bodyPr>
          <a:lstStyle/>
          <a:p>
            <a:pPr marL="438912" lvl="0" indent="-320040">
              <a:buClr>
                <a:schemeClr val="accent1"/>
              </a:buClr>
              <a:buSzPct val="80000"/>
              <a:buFont typeface="Wingdings 2"/>
              <a:buChar char=""/>
            </a:pPr>
            <a:r>
              <a:rPr kumimoji="0" lang="ro-RO" sz="2400" b="0" i="0" u="none" strike="noStrike" kern="1200" cap="none" spc="0" normalizeH="0" baseline="0" noProof="0" dirty="0" smtClean="0">
                <a:ln>
                  <a:noFill/>
                </a:ln>
                <a:solidFill>
                  <a:schemeClr val="tx1"/>
                </a:solidFill>
                <a:effectLst/>
                <a:uLnTx/>
                <a:uFillTx/>
                <a:latin typeface="Constantia" pitchFamily="18" charset="0"/>
              </a:rPr>
              <a:t>     </a:t>
            </a:r>
            <a:r>
              <a:rPr kumimoji="0" lang="en-US" sz="2800" b="0" i="0" u="none" strike="noStrike" kern="1200" cap="none" spc="0" normalizeH="0" baseline="0" noProof="0" dirty="0" smtClean="0">
                <a:ln>
                  <a:noFill/>
                </a:ln>
                <a:solidFill>
                  <a:schemeClr val="tx1"/>
                </a:solidFill>
                <a:effectLst/>
                <a:uLnTx/>
                <a:uFillTx/>
                <a:latin typeface="Constantia" pitchFamily="18" charset="0"/>
              </a:rPr>
              <a:t>Discuss placing spending limits on gifts within your family and/or a system where you only purchase one gift for one person over the holidays. These limits tend to reduce expenditures and be greatly appreciated by family members with less financial flexibility. </a:t>
            </a:r>
            <a:r>
              <a:rPr lang="en-US" sz="2800" b="1" dirty="0" smtClean="0">
                <a:latin typeface="Constantia" pitchFamily="18" charset="0"/>
              </a:rPr>
              <a:t>Plan gift-giving well in advance.</a:t>
            </a:r>
            <a:r>
              <a:rPr lang="en-US" sz="2800" dirty="0" smtClean="0">
                <a:latin typeface="Constantia" pitchFamily="18" charset="0"/>
              </a:rPr>
              <a:t> That will give you time to decide on the most thoughtful gifts, which usually are not the most expensive ones. And if these gifts are products that must be purchased, you will have the opportunity to look for sales.</a:t>
            </a:r>
            <a:endParaRPr kumimoji="0" lang="ro-RO" sz="2800" b="0" i="0" u="none" strike="noStrike" kern="1200" cap="none" spc="0" normalizeH="0" baseline="0" noProof="0" dirty="0">
              <a:ln>
                <a:noFill/>
              </a:ln>
              <a:solidFill>
                <a:schemeClr val="tx1"/>
              </a:solidFill>
              <a:effectLst/>
              <a:uLnTx/>
              <a:uFillTx/>
              <a:latin typeface="Constant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pPr algn="ctr">
              <a:buFont typeface="Wingdings" pitchFamily="2" charset="2"/>
              <a:buChar char="Ø"/>
            </a:pPr>
            <a:r>
              <a:rPr lang="en-US" dirty="0" smtClean="0">
                <a:latin typeface="Constantia" pitchFamily="18" charset="0"/>
              </a:rPr>
              <a:t>Designate one day a week a "no spend day." </a:t>
            </a:r>
            <a:endParaRPr lang="ro-RO" dirty="0">
              <a:latin typeface="Constantia" pitchFamily="18" charset="0"/>
            </a:endParaRPr>
          </a:p>
        </p:txBody>
      </p:sp>
      <p:sp>
        <p:nvSpPr>
          <p:cNvPr id="3" name="Substituent conținut 2"/>
          <p:cNvSpPr>
            <a:spLocks noGrp="1"/>
          </p:cNvSpPr>
          <p:nvPr>
            <p:ph idx="1"/>
          </p:nvPr>
        </p:nvSpPr>
        <p:spPr/>
        <p:txBody>
          <a:bodyPr/>
          <a:lstStyle/>
          <a:p>
            <a:pPr>
              <a:buFont typeface="Wingdings" pitchFamily="2" charset="2"/>
              <a:buChar char="v"/>
            </a:pPr>
            <a:r>
              <a:rPr lang="en-US" dirty="0" smtClean="0">
                <a:latin typeface="Constantia" pitchFamily="18" charset="0"/>
              </a:rPr>
              <a:t>Reserve one night a week for free family fun. Cook at home, and plan out free activities such as game night, watching a movie, or going to the park. </a:t>
            </a:r>
            <a:endParaRPr lang="ro-RO" dirty="0" smtClean="0">
              <a:latin typeface="Constantia" pitchFamily="18" charset="0"/>
            </a:endParaRPr>
          </a:p>
        </p:txBody>
      </p:sp>
      <p:pic>
        <p:nvPicPr>
          <p:cNvPr id="4" name="Imagine 3" descr="porc.jpg"/>
          <p:cNvPicPr>
            <a:picLocks noChangeAspect="1"/>
          </p:cNvPicPr>
          <p:nvPr/>
        </p:nvPicPr>
        <p:blipFill>
          <a:blip r:embed="rId2"/>
          <a:stretch>
            <a:fillRect/>
          </a:stretch>
        </p:blipFill>
        <p:spPr>
          <a:xfrm>
            <a:off x="4214810" y="3786190"/>
            <a:ext cx="4929190" cy="3286148"/>
          </a:xfrm>
          <a:prstGeom prst="rect">
            <a:avLst/>
          </a:prstGeom>
        </p:spPr>
      </p:pic>
      <p:pic>
        <p:nvPicPr>
          <p:cNvPr id="5" name="Imagine 4" descr="impozite-2.png"/>
          <p:cNvPicPr>
            <a:picLocks noChangeAspect="1"/>
          </p:cNvPicPr>
          <p:nvPr/>
        </p:nvPicPr>
        <p:blipFill>
          <a:blip r:embed="rId3"/>
          <a:stretch>
            <a:fillRect/>
          </a:stretch>
        </p:blipFill>
        <p:spPr>
          <a:xfrm>
            <a:off x="714348" y="3857628"/>
            <a:ext cx="2857500" cy="278606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411</TotalTime>
  <Words>614</Words>
  <PresentationFormat>Expunere pe ecran (4:3)</PresentationFormat>
  <Paragraphs>37</Paragraphs>
  <Slides>16</Slides>
  <Notes>0</Notes>
  <HiddenSlides>0</HiddenSlides>
  <MMClips>0</MMClips>
  <ScaleCrop>false</ScaleCrop>
  <HeadingPairs>
    <vt:vector size="4" baseType="variant">
      <vt:variant>
        <vt:lpstr>Temă</vt:lpstr>
      </vt:variant>
      <vt:variant>
        <vt:i4>1</vt:i4>
      </vt:variant>
      <vt:variant>
        <vt:lpstr>Titluri diapozitive</vt:lpstr>
      </vt:variant>
      <vt:variant>
        <vt:i4>16</vt:i4>
      </vt:variant>
    </vt:vector>
  </HeadingPairs>
  <TitlesOfParts>
    <vt:vector size="17" baseType="lpstr">
      <vt:lpstr>Modul</vt:lpstr>
      <vt:lpstr>Diapozitivul 1</vt:lpstr>
      <vt:lpstr>General Savings Tips</vt:lpstr>
      <vt:lpstr>Build an emergency fund</vt:lpstr>
      <vt:lpstr>Establish your budget.</vt:lpstr>
      <vt:lpstr>Make a savings plan</vt:lpstr>
      <vt:lpstr>Calculate purchases by hours worked instead of cost</vt:lpstr>
      <vt:lpstr>Family and Friends Savings Tips</vt:lpstr>
      <vt:lpstr>Create a family spending limit on gifts</vt:lpstr>
      <vt:lpstr>Designate one day a week a "no spend day." </vt:lpstr>
      <vt:lpstr>Food Savings Tips</vt:lpstr>
      <vt:lpstr>Brown bag your lunch</vt:lpstr>
      <vt:lpstr>Plan your meals in advance and stick to a list while grocery shopping</vt:lpstr>
      <vt:lpstr>Shop by unit price.</vt:lpstr>
      <vt:lpstr>Make a budget</vt:lpstr>
      <vt:lpstr>Plan on saving money</vt:lpstr>
      <vt:lpstr>Diapozitivul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Diapozitivul 1</dc:title>
  <dc:creator>Iulian</dc:creator>
  <cp:lastModifiedBy>Fujitsu</cp:lastModifiedBy>
  <cp:revision>42</cp:revision>
  <dcterms:created xsi:type="dcterms:W3CDTF">2018-02-16T18:28:09Z</dcterms:created>
  <dcterms:modified xsi:type="dcterms:W3CDTF">2018-02-17T13:23:17Z</dcterms:modified>
</cp:coreProperties>
</file>