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64" r:id="rId5"/>
    <p:sldId id="261" r:id="rId6"/>
    <p:sldId id="263" r:id="rId7"/>
    <p:sldId id="260" r:id="rId8"/>
    <p:sldId id="269" r:id="rId9"/>
    <p:sldId id="270" r:id="rId10"/>
    <p:sldId id="272" r:id="rId11"/>
    <p:sldId id="271" r:id="rId12"/>
    <p:sldId id="265"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A230F2-7545-45BF-AEA3-C996F5DBAF2C}"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8BCE9-E196-41B6-AC69-68D736A9EF8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230F2-7545-45BF-AEA3-C996F5DBAF2C}"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8BCE9-E196-41B6-AC69-68D736A9EF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230F2-7545-45BF-AEA3-C996F5DBAF2C}"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8BCE9-E196-41B6-AC69-68D736A9EF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A230F2-7545-45BF-AEA3-C996F5DBAF2C}"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8BCE9-E196-41B6-AC69-68D736A9EF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1A230F2-7545-45BF-AEA3-C996F5DBAF2C}"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8BCE9-E196-41B6-AC69-68D736A9EF8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A230F2-7545-45BF-AEA3-C996F5DBAF2C}"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8BCE9-E196-41B6-AC69-68D736A9EF8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A230F2-7545-45BF-AEA3-C996F5DBAF2C}" type="datetimeFigureOut">
              <a:rPr lang="en-US" smtClean="0"/>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8BCE9-E196-41B6-AC69-68D736A9EF8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A230F2-7545-45BF-AEA3-C996F5DBAF2C}" type="datetimeFigureOut">
              <a:rPr lang="en-US" smtClean="0"/>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8BCE9-E196-41B6-AC69-68D736A9EF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230F2-7545-45BF-AEA3-C996F5DBAF2C}" type="datetimeFigureOut">
              <a:rPr lang="en-US" smtClean="0"/>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8BCE9-E196-41B6-AC69-68D736A9EF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71A230F2-7545-45BF-AEA3-C996F5DBAF2C}" type="datetimeFigureOut">
              <a:rPr lang="en-US" smtClean="0"/>
              <a:t>4/11/2016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B98BCE9-E196-41B6-AC69-68D736A9EF8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230F2-7545-45BF-AEA3-C996F5DBAF2C}"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8BCE9-E196-41B6-AC69-68D736A9EF8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1A230F2-7545-45BF-AEA3-C996F5DBAF2C}" type="datetimeFigureOut">
              <a:rPr lang="en-US" smtClean="0"/>
              <a:t>4/11/2016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B98BCE9-E196-41B6-AC69-68D736A9EF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1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imaginifrumoasenatura.weebly.com/uploads/1/3/3/4/13340905/8393596.jpg"/>
          <p:cNvPicPr/>
          <p:nvPr/>
        </p:nvPicPr>
        <p:blipFill>
          <a:blip r:embed="rId2" cstate="print"/>
          <a:srcRect/>
          <a:stretch>
            <a:fillRect/>
          </a:stretch>
        </p:blipFill>
        <p:spPr bwMode="auto">
          <a:xfrm rot="5400000">
            <a:off x="2295466" y="904934"/>
            <a:ext cx="2343268" cy="2209800"/>
          </a:xfrm>
          <a:prstGeom prst="rect">
            <a:avLst/>
          </a:prstGeom>
          <a:noFill/>
          <a:ln w="9525">
            <a:solidFill>
              <a:srgbClr val="0070C0"/>
            </a:solidFill>
            <a:miter lim="800000"/>
            <a:headEnd/>
            <a:tailEnd/>
          </a:ln>
        </p:spPr>
      </p:pic>
      <p:sp>
        <p:nvSpPr>
          <p:cNvPr id="2" name="Title 1"/>
          <p:cNvSpPr>
            <a:spLocks noGrp="1"/>
          </p:cNvSpPr>
          <p:nvPr>
            <p:ph type="ctrTitle"/>
          </p:nvPr>
        </p:nvSpPr>
        <p:spPr>
          <a:xfrm>
            <a:off x="381000" y="228600"/>
            <a:ext cx="5105400" cy="479425"/>
          </a:xfrm>
        </p:spPr>
        <p:txBody>
          <a:bodyPr/>
          <a:lstStyle/>
          <a:p>
            <a:r>
              <a:rPr lang="es-ES" sz="2400" dirty="0" err="1" smtClean="0"/>
              <a:t>P</a:t>
            </a:r>
            <a:r>
              <a:rPr lang="es-ES" sz="2400" cap="none" dirty="0" err="1" smtClean="0"/>
              <a:t>roiectul</a:t>
            </a:r>
            <a:r>
              <a:rPr lang="es-ES" sz="2400" smtClean="0"/>
              <a:t> </a:t>
            </a:r>
            <a:r>
              <a:rPr lang="es-ES" sz="2400" smtClean="0"/>
              <a:t>«De </a:t>
            </a:r>
            <a:r>
              <a:rPr lang="es-ES" sz="2400" dirty="0"/>
              <a:t>la idee la </a:t>
            </a:r>
            <a:r>
              <a:rPr lang="es-ES" sz="2400" dirty="0" err="1" smtClean="0"/>
              <a:t>bani</a:t>
            </a:r>
            <a:r>
              <a:rPr lang="es-ES" sz="2400" dirty="0" smtClean="0"/>
              <a:t>!»</a:t>
            </a:r>
            <a:endParaRPr lang="en-US" sz="2400" dirty="0"/>
          </a:p>
        </p:txBody>
      </p:sp>
      <p:sp>
        <p:nvSpPr>
          <p:cNvPr id="3" name="Subtitle 2"/>
          <p:cNvSpPr>
            <a:spLocks noGrp="1"/>
          </p:cNvSpPr>
          <p:nvPr>
            <p:ph type="subTitle" idx="1"/>
          </p:nvPr>
        </p:nvSpPr>
        <p:spPr>
          <a:xfrm rot="19140000">
            <a:off x="2163406" y="2313954"/>
            <a:ext cx="4986752" cy="329259"/>
          </a:xfrm>
        </p:spPr>
        <p:txBody>
          <a:bodyPr>
            <a:normAutofit fontScale="92500"/>
          </a:bodyPr>
          <a:lstStyle/>
          <a:p>
            <a:r>
              <a:rPr lang="en-US" b="1" dirty="0" err="1" smtClean="0">
                <a:solidFill>
                  <a:srgbClr val="0000FF"/>
                </a:solidFill>
              </a:rPr>
              <a:t>Scoala</a:t>
            </a:r>
            <a:r>
              <a:rPr lang="en-US" b="1" dirty="0" smtClean="0">
                <a:solidFill>
                  <a:srgbClr val="0000FF"/>
                </a:solidFill>
              </a:rPr>
              <a:t>  </a:t>
            </a:r>
            <a:r>
              <a:rPr lang="en-US" b="1" dirty="0" err="1" smtClean="0">
                <a:solidFill>
                  <a:srgbClr val="0000FF"/>
                </a:solidFill>
              </a:rPr>
              <a:t>Gimnaziala</a:t>
            </a:r>
            <a:r>
              <a:rPr lang="en-US" b="1" dirty="0" smtClean="0">
                <a:solidFill>
                  <a:srgbClr val="0000FF"/>
                </a:solidFill>
              </a:rPr>
              <a:t> </a:t>
            </a:r>
            <a:r>
              <a:rPr lang="en-US" b="1" dirty="0" err="1" smtClean="0">
                <a:solidFill>
                  <a:srgbClr val="0000FF"/>
                </a:solidFill>
              </a:rPr>
              <a:t>Borlesti</a:t>
            </a:r>
            <a:r>
              <a:rPr lang="en-US" b="1" dirty="0" smtClean="0">
                <a:solidFill>
                  <a:srgbClr val="0000FF"/>
                </a:solidFill>
              </a:rPr>
              <a:t> - </a:t>
            </a:r>
            <a:r>
              <a:rPr lang="en-US" b="1" dirty="0" err="1" smtClean="0">
                <a:solidFill>
                  <a:srgbClr val="0000FF"/>
                </a:solidFill>
              </a:rPr>
              <a:t>neamt</a:t>
            </a:r>
            <a:endParaRPr lang="en-US" b="1" dirty="0">
              <a:solidFill>
                <a:srgbClr val="0000FF"/>
              </a:solidFill>
            </a:endParaRPr>
          </a:p>
        </p:txBody>
      </p:sp>
      <p:sp>
        <p:nvSpPr>
          <p:cNvPr id="4" name="Text Placeholder 4"/>
          <p:cNvSpPr txBox="1">
            <a:spLocks/>
          </p:cNvSpPr>
          <p:nvPr/>
        </p:nvSpPr>
        <p:spPr>
          <a:xfrm>
            <a:off x="5955145" y="2286000"/>
            <a:ext cx="3000396" cy="3905264"/>
          </a:xfrm>
          <a:prstGeom prst="rect">
            <a:avLst/>
          </a:prstGeom>
          <a:solidFill>
            <a:srgbClr val="DD8047"/>
          </a:solidFill>
          <a:ln w="50800" cap="sq" cmpd="dbl" algn="ctr">
            <a:solidFill>
              <a:srgbClr val="DD8047"/>
            </a:solidFill>
            <a:prstDash val="solid"/>
            <a:miter lim="800000"/>
          </a:ln>
          <a:effectLst/>
        </p:spPr>
        <p:txBody>
          <a:bodyPr vert="horz" lIns="137160" tIns="182880" rIns="137160" bIns="91440">
            <a:normAutofit/>
          </a:bodyPr>
          <a:lstStyle>
            <a:lvl1pPr marL="0" indent="0" algn="l" rtl="0" eaLnBrk="1" latinLnBrk="0" hangingPunct="1">
              <a:spcBef>
                <a:spcPts val="700"/>
              </a:spcBef>
              <a:spcAft>
                <a:spcPts val="1000"/>
              </a:spcAft>
              <a:buClr>
                <a:schemeClr val="accent2"/>
              </a:buClr>
              <a:buSzPct val="60000"/>
              <a:buFont typeface="Wingdings"/>
              <a:buNone/>
              <a:defRPr kumimoji="0" sz="18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2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0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9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9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DD8047"/>
              </a:buClr>
              <a:buSzPct val="60000"/>
              <a:buFont typeface="Wingdings"/>
              <a:buNone/>
              <a:tabLst/>
              <a:defRPr/>
            </a:pPr>
            <a:r>
              <a:rPr kumimoji="0" lang="ro-RO" sz="2000" b="1" i="0" u="none" strike="noStrike" kern="1200" cap="none" spc="0" normalizeH="0" baseline="0" noProof="0" dirty="0" smtClean="0">
                <a:ln>
                  <a:noFill/>
                </a:ln>
                <a:solidFill>
                  <a:sysClr val="windowText" lastClr="000000"/>
                </a:solidFill>
                <a:effectLst/>
                <a:uLnTx/>
                <a:uFillTx/>
                <a:latin typeface="Tw Cen MT"/>
                <a:ea typeface="+mn-ea"/>
                <a:cs typeface="+mn-cs"/>
              </a:rPr>
              <a:t>Autori:</a:t>
            </a:r>
          </a:p>
          <a:p>
            <a:pPr marL="0" marR="0" lvl="0" indent="0" algn="l" defTabSz="914400" rtl="0" eaLnBrk="1" fontAlgn="auto" latinLnBrk="0" hangingPunct="1">
              <a:lnSpc>
                <a:spcPct val="100000"/>
              </a:lnSpc>
              <a:spcBef>
                <a:spcPts val="0"/>
              </a:spcBef>
              <a:spcAft>
                <a:spcPts val="0"/>
              </a:spcAft>
              <a:buClr>
                <a:srgbClr val="DD8047"/>
              </a:buClr>
              <a:buSzPct val="60000"/>
              <a:buFont typeface="Wingdings" pitchFamily="2" charset="2"/>
              <a:buChar char="§"/>
              <a:tabLst/>
              <a:defRPr/>
            </a:pPr>
            <a:r>
              <a:rPr kumimoji="0" lang="ro-RO" sz="1800" b="1" i="0" u="none" strike="noStrike" kern="1200" cap="none" spc="0" normalizeH="0" baseline="0" noProof="0" dirty="0" smtClean="0">
                <a:ln>
                  <a:noFill/>
                </a:ln>
                <a:solidFill>
                  <a:srgbClr val="EBDDC3">
                    <a:lumMod val="25000"/>
                  </a:srgbClr>
                </a:solidFill>
                <a:effectLst/>
                <a:uLnTx/>
                <a:uFillTx/>
                <a:latin typeface="Tw Cen MT"/>
                <a:ea typeface="+mn-ea"/>
                <a:cs typeface="+mn-cs"/>
              </a:rPr>
              <a:t>elevii</a:t>
            </a:r>
            <a:endParaRPr kumimoji="0" lang="ro-RO" sz="1800" b="0" i="0" u="none" strike="noStrike" kern="1200" cap="none" spc="0" normalizeH="0" baseline="0" noProof="0" dirty="0" smtClean="0">
              <a:ln>
                <a:noFill/>
              </a:ln>
              <a:solidFill>
                <a:sysClr val="windowText" lastClr="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
                <a:srgbClr val="DD8047"/>
              </a:buClr>
              <a:buSzPct val="60000"/>
              <a:buFont typeface="Wingdings" pitchFamily="2" charset="2"/>
              <a:buChar char="§"/>
              <a:tabLst/>
              <a:defRPr/>
            </a:pPr>
            <a:r>
              <a:rPr kumimoji="0" lang="ro-RO" sz="1800" b="0" i="0" u="none" strike="noStrike" kern="1200" cap="none" spc="0" normalizeH="0" baseline="0" noProof="0" dirty="0" smtClean="0">
                <a:ln>
                  <a:noFill/>
                </a:ln>
                <a:solidFill>
                  <a:sysClr val="windowText" lastClr="000000"/>
                </a:solidFill>
                <a:effectLst/>
                <a:uLnTx/>
                <a:uFillTx/>
                <a:latin typeface="Tw Cen MT"/>
                <a:ea typeface="+mn-ea"/>
                <a:cs typeface="+mn-cs"/>
              </a:rPr>
              <a:t>     -</a:t>
            </a:r>
            <a:r>
              <a:rPr lang="en-US" dirty="0" err="1" smtClean="0">
                <a:solidFill>
                  <a:sysClr val="windowText" lastClr="000000"/>
                </a:solidFill>
                <a:latin typeface="Tw Cen MT"/>
              </a:rPr>
              <a:t>Baghiu</a:t>
            </a:r>
            <a:r>
              <a:rPr lang="en-US" dirty="0" smtClean="0">
                <a:solidFill>
                  <a:sysClr val="windowText" lastClr="000000"/>
                </a:solidFill>
                <a:latin typeface="Tw Cen MT"/>
              </a:rPr>
              <a:t> </a:t>
            </a:r>
            <a:r>
              <a:rPr lang="en-US" dirty="0" err="1" smtClean="0">
                <a:solidFill>
                  <a:sysClr val="windowText" lastClr="000000"/>
                </a:solidFill>
                <a:latin typeface="Tw Cen MT"/>
              </a:rPr>
              <a:t>Flavia</a:t>
            </a:r>
            <a:r>
              <a:rPr kumimoji="0" lang="ro-RO" sz="1800" b="0" i="0" u="none" strike="noStrike" kern="1200" cap="none" spc="0" normalizeH="0" baseline="0" noProof="0" dirty="0" smtClean="0">
                <a:ln>
                  <a:noFill/>
                </a:ln>
                <a:solidFill>
                  <a:sysClr val="windowText" lastClr="000000"/>
                </a:solidFill>
                <a:effectLst/>
                <a:uLnTx/>
                <a:uFillTx/>
                <a:latin typeface="Tw Cen MT"/>
                <a:ea typeface="+mn-ea"/>
                <a:cs typeface="+mn-cs"/>
              </a:rPr>
              <a:t/>
            </a:r>
            <a:br>
              <a:rPr kumimoji="0" lang="ro-RO" sz="1800" b="0" i="0" u="none" strike="noStrike" kern="1200" cap="none" spc="0" normalizeH="0" baseline="0" noProof="0" dirty="0" smtClean="0">
                <a:ln>
                  <a:noFill/>
                </a:ln>
                <a:solidFill>
                  <a:sysClr val="windowText" lastClr="000000"/>
                </a:solidFill>
                <a:effectLst/>
                <a:uLnTx/>
                <a:uFillTx/>
                <a:latin typeface="Tw Cen MT"/>
                <a:ea typeface="+mn-ea"/>
                <a:cs typeface="+mn-cs"/>
              </a:rPr>
            </a:br>
            <a:r>
              <a:rPr kumimoji="0" lang="ro-RO" sz="1800" b="0" i="0" u="none" strike="noStrike" kern="1200" cap="none" spc="0" normalizeH="0" baseline="0" noProof="0" dirty="0" smtClean="0">
                <a:ln>
                  <a:noFill/>
                </a:ln>
                <a:solidFill>
                  <a:sysClr val="windowText" lastClr="000000"/>
                </a:solidFill>
                <a:effectLst/>
                <a:uLnTx/>
                <a:uFillTx/>
                <a:latin typeface="Tw Cen MT"/>
                <a:ea typeface="+mn-ea"/>
                <a:cs typeface="+mn-cs"/>
              </a:rPr>
              <a:t>      -</a:t>
            </a:r>
            <a:r>
              <a:rPr kumimoji="0" lang="en-US" sz="1800" b="0" i="0" u="none" strike="noStrike" kern="1200" cap="none" spc="0" normalizeH="0" baseline="0" noProof="0" dirty="0" err="1" smtClean="0">
                <a:ln>
                  <a:noFill/>
                </a:ln>
                <a:solidFill>
                  <a:sysClr val="windowText" lastClr="000000"/>
                </a:solidFill>
                <a:effectLst/>
                <a:uLnTx/>
                <a:uFillTx/>
                <a:latin typeface="Tw Cen MT"/>
                <a:ea typeface="+mn-ea"/>
                <a:cs typeface="+mn-cs"/>
              </a:rPr>
              <a:t>Savin</a:t>
            </a:r>
            <a:r>
              <a:rPr kumimoji="0" lang="en-US" sz="1800" b="0" i="0" u="none" strike="noStrike" kern="1200" cap="none" spc="0" normalizeH="0" baseline="0" noProof="0" dirty="0" smtClean="0">
                <a:ln>
                  <a:noFill/>
                </a:ln>
                <a:solidFill>
                  <a:sysClr val="windowText" lastClr="000000"/>
                </a:solidFill>
                <a:effectLst/>
                <a:uLnTx/>
                <a:uFillTx/>
                <a:latin typeface="Tw Cen MT"/>
                <a:ea typeface="+mn-ea"/>
                <a:cs typeface="+mn-cs"/>
              </a:rPr>
              <a:t> Stefan</a:t>
            </a:r>
            <a:r>
              <a:rPr kumimoji="0" lang="ro-RO" sz="1800" b="0" i="0" u="none" strike="noStrike" kern="1200" cap="none" spc="0" normalizeH="0" baseline="0" noProof="0" dirty="0" smtClean="0">
                <a:ln>
                  <a:noFill/>
                </a:ln>
                <a:solidFill>
                  <a:sysClr val="windowText" lastClr="000000"/>
                </a:solidFill>
                <a:effectLst/>
                <a:uLnTx/>
                <a:uFillTx/>
                <a:latin typeface="Tw Cen MT"/>
                <a:ea typeface="+mn-ea"/>
                <a:cs typeface="+mn-cs"/>
              </a:rPr>
              <a:t/>
            </a:r>
            <a:br>
              <a:rPr kumimoji="0" lang="ro-RO" sz="1800" b="0" i="0" u="none" strike="noStrike" kern="1200" cap="none" spc="0" normalizeH="0" baseline="0" noProof="0" dirty="0" smtClean="0">
                <a:ln>
                  <a:noFill/>
                </a:ln>
                <a:solidFill>
                  <a:sysClr val="windowText" lastClr="000000"/>
                </a:solidFill>
                <a:effectLst/>
                <a:uLnTx/>
                <a:uFillTx/>
                <a:latin typeface="Tw Cen MT"/>
                <a:ea typeface="+mn-ea"/>
                <a:cs typeface="+mn-cs"/>
              </a:rPr>
            </a:br>
            <a:r>
              <a:rPr kumimoji="0" lang="ro-RO" sz="1800" b="0" i="0" u="none" strike="noStrike" kern="1200" cap="none" spc="0" normalizeH="0" baseline="0" noProof="0" dirty="0" smtClean="0">
                <a:ln>
                  <a:noFill/>
                </a:ln>
                <a:solidFill>
                  <a:sysClr val="windowText" lastClr="000000"/>
                </a:solidFill>
                <a:effectLst/>
                <a:uLnTx/>
                <a:uFillTx/>
                <a:latin typeface="Tw Cen MT"/>
                <a:ea typeface="+mn-ea"/>
                <a:cs typeface="+mn-cs"/>
              </a:rPr>
              <a:t>      -</a:t>
            </a:r>
            <a:r>
              <a:rPr kumimoji="0" lang="en-US" sz="1800" b="0" i="0" u="none" strike="noStrike" kern="1200" cap="none" spc="0" normalizeH="0" baseline="0" noProof="0" dirty="0" err="1" smtClean="0">
                <a:ln>
                  <a:noFill/>
                </a:ln>
                <a:solidFill>
                  <a:sysClr val="windowText" lastClr="000000"/>
                </a:solidFill>
                <a:effectLst/>
                <a:uLnTx/>
                <a:uFillTx/>
                <a:latin typeface="Tw Cen MT"/>
                <a:ea typeface="+mn-ea"/>
                <a:cs typeface="+mn-cs"/>
              </a:rPr>
              <a:t>Abitei</a:t>
            </a:r>
            <a:r>
              <a:rPr kumimoji="0" lang="en-US" sz="1800" b="0" i="0" u="none" strike="noStrike" kern="1200" cap="none" spc="0" normalizeH="0" baseline="0" noProof="0" dirty="0" smtClean="0">
                <a:ln>
                  <a:noFill/>
                </a:ln>
                <a:solidFill>
                  <a:sysClr val="windowText" lastClr="000000"/>
                </a:solidFill>
                <a:effectLst/>
                <a:uLnTx/>
                <a:uFillTx/>
                <a:latin typeface="Tw Cen MT"/>
                <a:ea typeface="+mn-ea"/>
                <a:cs typeface="+mn-cs"/>
              </a:rPr>
              <a:t> </a:t>
            </a:r>
            <a:r>
              <a:rPr kumimoji="0" lang="en-US" sz="1800" b="0" i="0" u="none" strike="noStrike" kern="1200" cap="none" spc="0" normalizeH="0" baseline="0" noProof="0" dirty="0" err="1" smtClean="0">
                <a:ln>
                  <a:noFill/>
                </a:ln>
                <a:solidFill>
                  <a:sysClr val="windowText" lastClr="000000"/>
                </a:solidFill>
                <a:effectLst/>
                <a:uLnTx/>
                <a:uFillTx/>
                <a:latin typeface="Tw Cen MT"/>
                <a:ea typeface="+mn-ea"/>
                <a:cs typeface="+mn-cs"/>
              </a:rPr>
              <a:t>Denisa</a:t>
            </a:r>
            <a:endParaRPr kumimoji="0" lang="ro-RO" sz="1800" b="0" i="0" u="none" strike="noStrike" kern="1200" cap="none" spc="0" normalizeH="0" baseline="0" noProof="0" dirty="0" smtClean="0">
              <a:ln>
                <a:noFill/>
              </a:ln>
              <a:solidFill>
                <a:sysClr val="windowText" lastClr="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
                <a:srgbClr val="DD8047"/>
              </a:buClr>
              <a:buSzPct val="60000"/>
              <a:buFont typeface="Wingdings" pitchFamily="2" charset="2"/>
              <a:buChar char="§"/>
              <a:tabLst/>
              <a:defRPr/>
            </a:pPr>
            <a:r>
              <a:rPr kumimoji="0" lang="ro-RO" sz="1800" b="1" i="0" u="none" strike="noStrike" kern="1200" cap="none" spc="0" normalizeH="0" baseline="0" noProof="0" dirty="0" smtClean="0">
                <a:ln>
                  <a:noFill/>
                </a:ln>
                <a:solidFill>
                  <a:srgbClr val="FF0000"/>
                </a:solidFill>
                <a:effectLst/>
                <a:uLnTx/>
                <a:uFillTx/>
                <a:latin typeface="Tw Cen MT"/>
                <a:ea typeface="+mn-ea"/>
                <a:cs typeface="+mn-cs"/>
              </a:rPr>
              <a:t>           clasa a I</a:t>
            </a:r>
            <a:r>
              <a:rPr kumimoji="0" lang="en-US" sz="1800" b="1" i="0" u="none" strike="noStrike" kern="1200" cap="none" spc="0" normalizeH="0" baseline="0" noProof="0" dirty="0" smtClean="0">
                <a:ln>
                  <a:noFill/>
                </a:ln>
                <a:solidFill>
                  <a:srgbClr val="FF0000"/>
                </a:solidFill>
                <a:effectLst/>
                <a:uLnTx/>
                <a:uFillTx/>
                <a:latin typeface="Tw Cen MT"/>
                <a:ea typeface="+mn-ea"/>
                <a:cs typeface="+mn-cs"/>
              </a:rPr>
              <a:t>V</a:t>
            </a:r>
            <a:r>
              <a:rPr kumimoji="0" lang="ro-RO" sz="1800" b="1" i="0" u="none" strike="noStrike" kern="1200" cap="none" spc="0" normalizeH="0" baseline="0" noProof="0" dirty="0" smtClean="0">
                <a:ln>
                  <a:noFill/>
                </a:ln>
                <a:solidFill>
                  <a:srgbClr val="FF0000"/>
                </a:solidFill>
                <a:effectLst/>
                <a:uLnTx/>
                <a:uFillTx/>
                <a:latin typeface="Tw Cen MT"/>
                <a:ea typeface="+mn-ea"/>
                <a:cs typeface="+mn-cs"/>
              </a:rPr>
              <a:t>-a A</a:t>
            </a:r>
            <a:br>
              <a:rPr kumimoji="0" lang="ro-RO" sz="1800" b="1" i="0" u="none" strike="noStrike" kern="1200" cap="none" spc="0" normalizeH="0" baseline="0" noProof="0" dirty="0" smtClean="0">
                <a:ln>
                  <a:noFill/>
                </a:ln>
                <a:solidFill>
                  <a:srgbClr val="FF0000"/>
                </a:solidFill>
                <a:effectLst/>
                <a:uLnTx/>
                <a:uFillTx/>
                <a:latin typeface="Tw Cen MT"/>
                <a:ea typeface="+mn-ea"/>
                <a:cs typeface="+mn-cs"/>
              </a:rPr>
            </a:br>
            <a:r>
              <a:rPr kumimoji="0" lang="ro-RO" sz="1800" b="1" i="0" u="none" strike="noStrike" kern="1200" cap="none" spc="0" normalizeH="0" baseline="0" noProof="0" dirty="0" smtClean="0">
                <a:ln>
                  <a:noFill/>
                </a:ln>
                <a:solidFill>
                  <a:srgbClr val="EBDDC3">
                    <a:lumMod val="25000"/>
                  </a:srgbClr>
                </a:solidFill>
                <a:effectLst/>
                <a:uLnTx/>
                <a:uFillTx/>
                <a:latin typeface="Tw Cen MT"/>
                <a:ea typeface="+mn-ea"/>
                <a:cs typeface="+mn-cs"/>
              </a:rPr>
              <a:t>îndrumător, prof.înv.primar</a:t>
            </a:r>
          </a:p>
          <a:p>
            <a:pPr marL="0" marR="0" lvl="0" indent="0" algn="l" defTabSz="914400" rtl="0" eaLnBrk="1" fontAlgn="auto" latinLnBrk="0" hangingPunct="1">
              <a:lnSpc>
                <a:spcPct val="100000"/>
              </a:lnSpc>
              <a:spcBef>
                <a:spcPts val="0"/>
              </a:spcBef>
              <a:spcAft>
                <a:spcPts val="0"/>
              </a:spcAft>
              <a:buClr>
                <a:srgbClr val="DD8047"/>
              </a:buClr>
              <a:buSzPct val="60000"/>
              <a:buFont typeface="Wingdings" pitchFamily="2" charset="2"/>
              <a:buChar char="§"/>
              <a:tabLst/>
              <a:defRPr/>
            </a:pPr>
            <a:r>
              <a:rPr kumimoji="0" lang="en-US" sz="1800" b="1" i="0" u="none" strike="noStrike" kern="1200" cap="none" spc="0" normalizeH="0" baseline="0" noProof="0" dirty="0" err="1" smtClean="0">
                <a:ln>
                  <a:noFill/>
                </a:ln>
                <a:solidFill>
                  <a:srgbClr val="EBDDC3">
                    <a:lumMod val="25000"/>
                  </a:srgbClr>
                </a:solidFill>
                <a:effectLst/>
                <a:uLnTx/>
                <a:uFillTx/>
                <a:latin typeface="Tw Cen MT"/>
                <a:ea typeface="+mn-ea"/>
                <a:cs typeface="+mn-cs"/>
              </a:rPr>
              <a:t>Anisoara</a:t>
            </a:r>
            <a:r>
              <a:rPr kumimoji="0" lang="en-US" sz="1800" b="1" i="0" u="none" strike="noStrike" kern="1200" cap="none" spc="0" normalizeH="0" noProof="0" dirty="0" smtClean="0">
                <a:ln>
                  <a:noFill/>
                </a:ln>
                <a:solidFill>
                  <a:srgbClr val="EBDDC3">
                    <a:lumMod val="25000"/>
                  </a:srgbClr>
                </a:solidFill>
                <a:effectLst/>
                <a:uLnTx/>
                <a:uFillTx/>
                <a:latin typeface="Tw Cen MT"/>
                <a:ea typeface="+mn-ea"/>
                <a:cs typeface="+mn-cs"/>
              </a:rPr>
              <a:t> CONSTANTIN</a:t>
            </a:r>
            <a:endParaRPr kumimoji="0" lang="ro-RO" sz="1800" b="1" i="0" u="none" strike="noStrike" kern="1200" cap="none" spc="0" normalizeH="0" baseline="0" noProof="0" dirty="0" smtClean="0">
              <a:ln>
                <a:noFill/>
              </a:ln>
              <a:solidFill>
                <a:srgbClr val="EBDDC3">
                  <a:lumMod val="25000"/>
                </a:srgbClr>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
                <a:srgbClr val="DD8047"/>
              </a:buClr>
              <a:buSzPct val="60000"/>
              <a:buFont typeface="Wingdings" pitchFamily="2" charset="2"/>
              <a:buChar char="§"/>
              <a:tabLst/>
              <a:defRPr/>
            </a:pPr>
            <a:endParaRPr kumimoji="0" lang="ro-RO" sz="1800" b="1" i="0" u="none" strike="noStrike" kern="1200" cap="none" spc="0" normalizeH="0" baseline="0" noProof="0" dirty="0" smtClean="0">
              <a:ln>
                <a:noFill/>
              </a:ln>
              <a:solidFill>
                <a:srgbClr val="EBDDC3">
                  <a:lumMod val="25000"/>
                </a:srgbClr>
              </a:solidFill>
              <a:effectLst/>
              <a:uLnTx/>
              <a:uFillTx/>
              <a:latin typeface="Tw Cen MT"/>
              <a:ea typeface="+mn-ea"/>
              <a:cs typeface="+mn-cs"/>
            </a:endParaRPr>
          </a:p>
          <a:p>
            <a:pPr marL="0" marR="0" lvl="0" indent="0" algn="ctr" defTabSz="914400" rtl="0" eaLnBrk="1" fontAlgn="auto" latinLnBrk="0" hangingPunct="1">
              <a:lnSpc>
                <a:spcPct val="100000"/>
              </a:lnSpc>
              <a:spcBef>
                <a:spcPts val="0"/>
              </a:spcBef>
              <a:spcAft>
                <a:spcPts val="0"/>
              </a:spcAft>
              <a:buClr>
                <a:srgbClr val="DD8047"/>
              </a:buClr>
              <a:buSzPct val="60000"/>
              <a:buFont typeface="Wingdings" pitchFamily="2" charset="2"/>
              <a:buChar char="§"/>
              <a:tabLst/>
              <a:defRPr/>
            </a:pPr>
            <a:r>
              <a:rPr kumimoji="0" lang="ro-RO" sz="1800" b="1" i="0" u="none" strike="noStrike" kern="1200" cap="none" spc="0" normalizeH="0" baseline="0" noProof="0" dirty="0" smtClean="0">
                <a:ln>
                  <a:noFill/>
                </a:ln>
                <a:solidFill>
                  <a:srgbClr val="EBDDC3">
                    <a:lumMod val="25000"/>
                  </a:srgbClr>
                </a:solidFill>
                <a:effectLst/>
                <a:uLnTx/>
                <a:uFillTx/>
                <a:latin typeface="Tw Cen MT"/>
                <a:ea typeface="+mn-ea"/>
                <a:cs typeface="+mn-cs"/>
              </a:rPr>
              <a:t>Şcoala Gimnazială </a:t>
            </a:r>
          </a:p>
          <a:p>
            <a:pPr marL="0" marR="0" lvl="0" indent="0" algn="ctr" defTabSz="914400" rtl="0" eaLnBrk="1" fontAlgn="auto" latinLnBrk="0" hangingPunct="1">
              <a:lnSpc>
                <a:spcPct val="100000"/>
              </a:lnSpc>
              <a:spcBef>
                <a:spcPts val="0"/>
              </a:spcBef>
              <a:spcAft>
                <a:spcPts val="0"/>
              </a:spcAft>
              <a:buClr>
                <a:srgbClr val="DD8047"/>
              </a:buClr>
              <a:buSzPct val="60000"/>
              <a:buFont typeface="Wingdings" pitchFamily="2" charset="2"/>
              <a:buChar char="§"/>
              <a:tabLst/>
              <a:defRPr/>
            </a:pPr>
            <a:r>
              <a:rPr lang="en-US" b="1" dirty="0" err="1" smtClean="0">
                <a:solidFill>
                  <a:srgbClr val="EBDDC3">
                    <a:lumMod val="25000"/>
                  </a:srgbClr>
                </a:solidFill>
                <a:latin typeface="Tw Cen MT"/>
              </a:rPr>
              <a:t>Borlesti</a:t>
            </a:r>
            <a:r>
              <a:rPr lang="en-US" b="1" dirty="0" smtClean="0">
                <a:solidFill>
                  <a:srgbClr val="EBDDC3">
                    <a:lumMod val="25000"/>
                  </a:srgbClr>
                </a:solidFill>
                <a:latin typeface="Tw Cen MT"/>
              </a:rPr>
              <a:t> ,</a:t>
            </a:r>
            <a:r>
              <a:rPr kumimoji="0" lang="ro-RO" sz="1800" b="1" i="0" u="none" strike="noStrike" kern="1200" cap="none" spc="0" normalizeH="0" baseline="0" noProof="0" dirty="0" smtClean="0">
                <a:ln>
                  <a:noFill/>
                </a:ln>
                <a:solidFill>
                  <a:srgbClr val="EBDDC3">
                    <a:lumMod val="25000"/>
                  </a:srgbClr>
                </a:solidFill>
                <a:effectLst/>
                <a:uLnTx/>
                <a:uFillTx/>
                <a:latin typeface="Tw Cen MT"/>
                <a:ea typeface="+mn-ea"/>
                <a:cs typeface="+mn-cs"/>
              </a:rPr>
              <a:t> judeţul </a:t>
            </a:r>
            <a:r>
              <a:rPr kumimoji="0" lang="en-US" sz="1800" b="1" i="0" u="none" strike="noStrike" kern="1200" cap="none" spc="0" normalizeH="0" baseline="0" noProof="0" dirty="0" err="1" smtClean="0">
                <a:ln>
                  <a:noFill/>
                </a:ln>
                <a:solidFill>
                  <a:srgbClr val="EBDDC3">
                    <a:lumMod val="25000"/>
                  </a:srgbClr>
                </a:solidFill>
                <a:effectLst/>
                <a:uLnTx/>
                <a:uFillTx/>
                <a:latin typeface="Tw Cen MT"/>
                <a:ea typeface="+mn-ea"/>
                <a:cs typeface="+mn-cs"/>
              </a:rPr>
              <a:t>Neamt</a:t>
            </a:r>
            <a:endParaRPr kumimoji="0" lang="ro-RO" sz="1800" b="1" i="0" u="none" strike="noStrike" kern="1200" cap="none" spc="0" normalizeH="0" baseline="0" noProof="0" dirty="0" smtClean="0">
              <a:ln>
                <a:noFill/>
              </a:ln>
              <a:solidFill>
                <a:srgbClr val="EBDDC3">
                  <a:lumMod val="25000"/>
                </a:srgbClr>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
                <a:srgbClr val="DD8047"/>
              </a:buClr>
              <a:buSzPct val="60000"/>
              <a:buFont typeface="Wingdings" pitchFamily="2" charset="2"/>
              <a:buChar char="§"/>
              <a:tabLst/>
              <a:defRPr/>
            </a:pPr>
            <a:endParaRPr kumimoji="0" lang="ro-RO" sz="1800" b="1" i="0" u="none" strike="noStrike" kern="1200" cap="none" spc="0" normalizeH="0" baseline="0" noProof="0" dirty="0" smtClean="0">
              <a:ln>
                <a:noFill/>
              </a:ln>
              <a:solidFill>
                <a:srgbClr val="EBDDC3">
                  <a:lumMod val="25000"/>
                </a:srgbClr>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
                <a:srgbClr val="DD8047"/>
              </a:buClr>
              <a:buSzPct val="60000"/>
              <a:buFont typeface="Wingdings" pitchFamily="2" charset="2"/>
              <a:buChar char="§"/>
              <a:tabLst/>
              <a:defRPr/>
            </a:pPr>
            <a:endParaRPr kumimoji="0" lang="en-US" sz="1800" b="0" i="0" u="none" strike="noStrike" kern="1200" cap="none" spc="0" normalizeH="0" baseline="0" noProof="0" dirty="0">
              <a:ln>
                <a:noFill/>
              </a:ln>
              <a:solidFill>
                <a:srgbClr val="EBDDC3">
                  <a:lumMod val="25000"/>
                </a:srgbClr>
              </a:solidFill>
              <a:effectLst/>
              <a:uLnTx/>
              <a:uFillTx/>
              <a:latin typeface="Tw Cen MT"/>
              <a:ea typeface="+mn-ea"/>
              <a:cs typeface="+mn-cs"/>
            </a:endParaRPr>
          </a:p>
        </p:txBody>
      </p:sp>
      <p:pic>
        <p:nvPicPr>
          <p:cNvPr id="5" name="Picture 6" descr="http://us.123rf.com/450wm/lello4d/lello4d1305/lello4d130500161/19893778-%E3%83%95%E3%82%A9%E3%83%BC%E3%83%AA%E3%83%B3%E3%82%B0-%E3%83%80%E3%82%A6%E3%83%B3%E3%81%84%E3%81%8F%E3%81%A4%E3%81%8B%E3%81%AE%E3%83%8E%E3%83%BC%E3%83%88%E3%81%A8%E8%91%89%E3%81%AF%E3%80%81%E3%81%AE%E4%BB%A3%E3%82%8F%E3%82%8A%E3%81%AB%E7%B1%B3%E3%83%89%E3%83%AB%E7%B4%99%E5%B9%A3%E3%81%AE%E9%87%91.jpg"/>
          <p:cNvPicPr>
            <a:picLocks noChangeAspect="1" noChangeArrowheads="1"/>
          </p:cNvPicPr>
          <p:nvPr/>
        </p:nvPicPr>
        <p:blipFill>
          <a:blip r:embed="rId3" cstate="print"/>
          <a:srcRect/>
          <a:stretch>
            <a:fillRect/>
          </a:stretch>
        </p:blipFill>
        <p:spPr bwMode="auto">
          <a:xfrm>
            <a:off x="457200" y="1219200"/>
            <a:ext cx="1743694" cy="1833323"/>
          </a:xfrm>
          <a:prstGeom prst="rect">
            <a:avLst/>
          </a:prstGeom>
          <a:noFill/>
        </p:spPr>
      </p:pic>
      <p:pic>
        <p:nvPicPr>
          <p:cNvPr id="7" name="Picture 2" descr="http://ci.anunta-ma.ro/5/0/d0b490a9a76d0b5e71b78246d4b72c.jpg"/>
          <p:cNvPicPr>
            <a:picLocks noChangeAspect="1" noChangeArrowheads="1"/>
          </p:cNvPicPr>
          <p:nvPr/>
        </p:nvPicPr>
        <p:blipFill>
          <a:blip r:embed="rId4" cstate="print"/>
          <a:srcRect/>
          <a:stretch>
            <a:fillRect/>
          </a:stretch>
        </p:blipFill>
        <p:spPr bwMode="auto">
          <a:xfrm rot="18835620">
            <a:off x="474830" y="3361712"/>
            <a:ext cx="2214578" cy="2164082"/>
          </a:xfrm>
          <a:prstGeom prst="rect">
            <a:avLst/>
          </a:prstGeom>
          <a:noFill/>
          <a:ln>
            <a:solidFill>
              <a:srgbClr val="0070C0"/>
            </a:solidFill>
          </a:ln>
        </p:spPr>
      </p:pic>
      <p:pic>
        <p:nvPicPr>
          <p:cNvPr id="6146" name="Picture 2" descr="C:\Users\Cris\Desktop\foto proiect ed financiara\bani-buget-2015-oradea-arhivadec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5527" y="4572000"/>
            <a:ext cx="2784407" cy="185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58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9236" y="228600"/>
            <a:ext cx="4105564" cy="4495800"/>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nSpc>
                <a:spcPct val="120000"/>
              </a:lnSpc>
              <a:spcBef>
                <a:spcPts val="0"/>
              </a:spcBef>
              <a:buNone/>
            </a:pPr>
            <a:r>
              <a:rPr lang="ro-RO" sz="1400" b="1" dirty="0">
                <a:solidFill>
                  <a:srgbClr val="FF0000"/>
                </a:solidFill>
                <a:latin typeface="Times New Roman" pitchFamily="18" charset="0"/>
                <a:cs typeface="Times New Roman" pitchFamily="18" charset="0"/>
              </a:rPr>
              <a:t>Clasa a IV-a A</a:t>
            </a:r>
            <a:r>
              <a:rPr lang="ro-RO" sz="1400" i="1" dirty="0">
                <a:solidFill>
                  <a:srgbClr val="FF0000"/>
                </a:solidFill>
                <a:latin typeface="Times New Roman" pitchFamily="18" charset="0"/>
                <a:cs typeface="Times New Roman" pitchFamily="18" charset="0"/>
              </a:rPr>
              <a:t>, </a:t>
            </a:r>
          </a:p>
          <a:p>
            <a:pPr>
              <a:lnSpc>
                <a:spcPct val="120000"/>
              </a:lnSpc>
              <a:spcBef>
                <a:spcPts val="0"/>
              </a:spcBef>
              <a:buNone/>
            </a:pPr>
            <a:r>
              <a:rPr lang="ro-RO" sz="1400" dirty="0">
                <a:solidFill>
                  <a:srgbClr val="FF0000"/>
                </a:solidFill>
                <a:latin typeface="Times New Roman" pitchFamily="18" charset="0"/>
                <a:cs typeface="Times New Roman" pitchFamily="18" charset="0"/>
              </a:rPr>
              <a:t>de la Şcoala Gimnazială Borleşti , </a:t>
            </a:r>
            <a:r>
              <a:rPr lang="ro-RO" sz="1400" dirty="0" smtClean="0">
                <a:solidFill>
                  <a:srgbClr val="FF0000"/>
                </a:solidFill>
                <a:latin typeface="Times New Roman" pitchFamily="18" charset="0"/>
                <a:cs typeface="Times New Roman" pitchFamily="18" charset="0"/>
              </a:rPr>
              <a:t>participă</a:t>
            </a:r>
            <a:r>
              <a:rPr lang="vi-VN" sz="1400" dirty="0" smtClean="0">
                <a:solidFill>
                  <a:srgbClr val="FF0000"/>
                </a:solidFill>
                <a:latin typeface="Times New Roman" pitchFamily="18" charset="0"/>
                <a:cs typeface="Times New Roman" pitchFamily="18" charset="0"/>
              </a:rPr>
              <a:t> </a:t>
            </a:r>
            <a:r>
              <a:rPr lang="ro-RO" sz="1400" dirty="0" smtClean="0">
                <a:solidFill>
                  <a:srgbClr val="FF0000"/>
                </a:solidFill>
                <a:latin typeface="Times New Roman" pitchFamily="18" charset="0"/>
                <a:cs typeface="Times New Roman" pitchFamily="18" charset="0"/>
              </a:rPr>
              <a:t>pe</a:t>
            </a:r>
            <a:r>
              <a:rPr lang="vi-VN" sz="1400" dirty="0" smtClean="0">
                <a:solidFill>
                  <a:srgbClr val="FF0000"/>
                </a:solidFill>
                <a:latin typeface="Times New Roman" pitchFamily="18" charset="0"/>
                <a:cs typeface="Times New Roman" pitchFamily="18" charset="0"/>
              </a:rPr>
              <a:t> </a:t>
            </a:r>
            <a:r>
              <a:rPr lang="ro-RO" sz="1400" dirty="0" smtClean="0">
                <a:solidFill>
                  <a:srgbClr val="FF0000"/>
                </a:solidFill>
                <a:latin typeface="Times New Roman" pitchFamily="18" charset="0"/>
                <a:cs typeface="Times New Roman" pitchFamily="18" charset="0"/>
              </a:rPr>
              <a:t>1 Martie </a:t>
            </a:r>
            <a:r>
              <a:rPr lang="vi-VN" sz="1400" dirty="0" smtClean="0">
                <a:solidFill>
                  <a:srgbClr val="FF0000"/>
                </a:solidFill>
                <a:latin typeface="Times New Roman" pitchFamily="18" charset="0"/>
                <a:cs typeface="Times New Roman" pitchFamily="18" charset="0"/>
              </a:rPr>
              <a:t>201</a:t>
            </a:r>
            <a:r>
              <a:rPr lang="ro-RO" sz="1400" dirty="0">
                <a:solidFill>
                  <a:srgbClr val="FF0000"/>
                </a:solidFill>
                <a:latin typeface="Times New Roman" pitchFamily="18" charset="0"/>
                <a:cs typeface="Times New Roman" pitchFamily="18" charset="0"/>
              </a:rPr>
              <a:t>6</a:t>
            </a:r>
            <a:r>
              <a:rPr lang="vi-VN" sz="1400" dirty="0">
                <a:solidFill>
                  <a:srgbClr val="FF0000"/>
                </a:solidFill>
                <a:latin typeface="Times New Roman" pitchFamily="18" charset="0"/>
                <a:cs typeface="Times New Roman" pitchFamily="18" charset="0"/>
              </a:rPr>
              <a:t> </a:t>
            </a:r>
            <a:r>
              <a:rPr lang="ro-RO" sz="1400" dirty="0" smtClean="0">
                <a:solidFill>
                  <a:srgbClr val="FF0000"/>
                </a:solidFill>
                <a:latin typeface="Times New Roman" pitchFamily="18" charset="0"/>
                <a:cs typeface="Times New Roman" pitchFamily="18" charset="0"/>
              </a:rPr>
              <a:t>la </a:t>
            </a:r>
            <a:r>
              <a:rPr lang="vi-VN" sz="1400" b="1" dirty="0" smtClean="0">
                <a:solidFill>
                  <a:srgbClr val="FF0000"/>
                </a:solidFill>
                <a:latin typeface="Times New Roman" pitchFamily="18" charset="0"/>
                <a:cs typeface="Times New Roman" pitchFamily="18" charset="0"/>
              </a:rPr>
              <a:t>„</a:t>
            </a:r>
            <a:r>
              <a:rPr lang="ro-RO" sz="1400" b="1" dirty="0" smtClean="0">
                <a:solidFill>
                  <a:srgbClr val="FF0000"/>
                </a:solidFill>
                <a:latin typeface="Times New Roman" pitchFamily="18" charset="0"/>
                <a:cs typeface="Times New Roman" pitchFamily="18" charset="0"/>
              </a:rPr>
              <a:t>TÂRGUL  MARŢIŞORULUI</a:t>
            </a:r>
            <a:r>
              <a:rPr lang="vi-VN" sz="1400" b="1" dirty="0" smtClean="0">
                <a:solidFill>
                  <a:srgbClr val="FF0000"/>
                </a:solidFill>
                <a:latin typeface="Times New Roman" pitchFamily="18" charset="0"/>
                <a:cs typeface="Times New Roman" pitchFamily="18" charset="0"/>
              </a:rPr>
              <a:t>” </a:t>
            </a:r>
            <a:r>
              <a:rPr lang="vi-VN" sz="1400" dirty="0">
                <a:solidFill>
                  <a:srgbClr val="FF0000"/>
                </a:solidFill>
                <a:latin typeface="Times New Roman" pitchFamily="18" charset="0"/>
                <a:cs typeface="Times New Roman" pitchFamily="18" charset="0"/>
              </a:rPr>
              <a:t>prilejuit de sărbătoarea </a:t>
            </a:r>
            <a:r>
              <a:rPr lang="ro-RO" sz="1400" dirty="0" smtClean="0">
                <a:solidFill>
                  <a:srgbClr val="FF0000"/>
                </a:solidFill>
                <a:latin typeface="Times New Roman" pitchFamily="18" charset="0"/>
                <a:cs typeface="Times New Roman" pitchFamily="18" charset="0"/>
              </a:rPr>
              <a:t>primăverii, </a:t>
            </a:r>
            <a:r>
              <a:rPr lang="ro-RO" sz="1400" dirty="0">
                <a:solidFill>
                  <a:srgbClr val="FF0000"/>
                </a:solidFill>
                <a:latin typeface="Times New Roman" pitchFamily="18" charset="0"/>
                <a:cs typeface="Times New Roman" pitchFamily="18" charset="0"/>
              </a:rPr>
              <a:t>eveniment </a:t>
            </a:r>
            <a:r>
              <a:rPr lang="ro-RO" sz="1400" dirty="0" smtClean="0">
                <a:solidFill>
                  <a:srgbClr val="FF0000"/>
                </a:solidFill>
                <a:latin typeface="Times New Roman" pitchFamily="18" charset="0"/>
                <a:cs typeface="Times New Roman" pitchFamily="18" charset="0"/>
              </a:rPr>
              <a:t>ce va avea loc pe platoul din faţa Căminului Cultural Borleşti , unde au un stand cu marţişoare şi felicitari de 1 si 8 Martie. </a:t>
            </a:r>
          </a:p>
          <a:p>
            <a:pPr>
              <a:lnSpc>
                <a:spcPct val="120000"/>
              </a:lnSpc>
              <a:spcBef>
                <a:spcPts val="0"/>
              </a:spcBef>
              <a:buNone/>
            </a:pPr>
            <a:r>
              <a:rPr lang="ro-RO" sz="1400" b="1" dirty="0" smtClean="0">
                <a:solidFill>
                  <a:srgbClr val="FF0000"/>
                </a:solidFill>
                <a:latin typeface="Times New Roman" pitchFamily="18" charset="0"/>
                <a:cs typeface="Times New Roman" pitchFamily="18" charset="0"/>
              </a:rPr>
              <a:t>Reprezentanţii clasei sunt :</a:t>
            </a:r>
            <a:endParaRPr lang="ro-RO" sz="1400" b="1" dirty="0">
              <a:solidFill>
                <a:srgbClr val="FF0000"/>
              </a:solidFill>
              <a:latin typeface="Times New Roman" pitchFamily="18" charset="0"/>
              <a:cs typeface="Times New Roman" pitchFamily="18" charset="0"/>
            </a:endParaRPr>
          </a:p>
          <a:p>
            <a:pPr lvl="0">
              <a:lnSpc>
                <a:spcPct val="120000"/>
              </a:lnSpc>
            </a:pPr>
            <a:r>
              <a:rPr lang="ro-RO" sz="1400" dirty="0">
                <a:solidFill>
                  <a:srgbClr val="FF0000"/>
                </a:solidFill>
                <a:latin typeface="Tw Cen MT"/>
              </a:rPr>
              <a:t>-</a:t>
            </a:r>
            <a:r>
              <a:rPr lang="en-US" sz="1400" dirty="0" err="1">
                <a:solidFill>
                  <a:srgbClr val="FF0000"/>
                </a:solidFill>
                <a:latin typeface="Tw Cen MT"/>
              </a:rPr>
              <a:t>Baghiu</a:t>
            </a:r>
            <a:r>
              <a:rPr lang="en-US" sz="1400" dirty="0">
                <a:solidFill>
                  <a:srgbClr val="FF0000"/>
                </a:solidFill>
                <a:latin typeface="Tw Cen MT"/>
              </a:rPr>
              <a:t> </a:t>
            </a:r>
            <a:r>
              <a:rPr lang="en-US" sz="1400" dirty="0" err="1">
                <a:solidFill>
                  <a:srgbClr val="FF0000"/>
                </a:solidFill>
                <a:latin typeface="Tw Cen MT"/>
              </a:rPr>
              <a:t>Flavia</a:t>
            </a:r>
            <a:endParaRPr lang="ro-RO" sz="1400" dirty="0">
              <a:solidFill>
                <a:srgbClr val="FF0000"/>
              </a:solidFill>
              <a:latin typeface="Tw Cen MT"/>
            </a:endParaRPr>
          </a:p>
          <a:p>
            <a:pPr lvl="0">
              <a:lnSpc>
                <a:spcPct val="120000"/>
              </a:lnSpc>
            </a:pPr>
            <a:r>
              <a:rPr lang="ro-RO" sz="1400" dirty="0">
                <a:solidFill>
                  <a:srgbClr val="FF0000"/>
                </a:solidFill>
                <a:latin typeface="Tw Cen MT"/>
              </a:rPr>
              <a:t>-</a:t>
            </a:r>
            <a:r>
              <a:rPr lang="en-US" sz="1400" dirty="0" err="1">
                <a:solidFill>
                  <a:srgbClr val="FF0000"/>
                </a:solidFill>
                <a:latin typeface="Tw Cen MT"/>
              </a:rPr>
              <a:t>Savin</a:t>
            </a:r>
            <a:r>
              <a:rPr lang="en-US" sz="1400" dirty="0">
                <a:solidFill>
                  <a:srgbClr val="FF0000"/>
                </a:solidFill>
                <a:latin typeface="Tw Cen MT"/>
              </a:rPr>
              <a:t> Stefan</a:t>
            </a:r>
            <a:r>
              <a:rPr lang="ro-RO" sz="1400" dirty="0">
                <a:solidFill>
                  <a:srgbClr val="FF0000"/>
                </a:solidFill>
                <a:latin typeface="Tw Cen MT"/>
              </a:rPr>
              <a:t/>
            </a:r>
            <a:br>
              <a:rPr lang="ro-RO" sz="1400" dirty="0">
                <a:solidFill>
                  <a:srgbClr val="FF0000"/>
                </a:solidFill>
                <a:latin typeface="Tw Cen MT"/>
              </a:rPr>
            </a:br>
            <a:r>
              <a:rPr lang="ro-RO" sz="1400" dirty="0">
                <a:solidFill>
                  <a:srgbClr val="FF0000"/>
                </a:solidFill>
                <a:latin typeface="Tw Cen MT"/>
              </a:rPr>
              <a:t>-</a:t>
            </a:r>
            <a:r>
              <a:rPr lang="en-US" sz="1400" dirty="0" err="1">
                <a:solidFill>
                  <a:srgbClr val="FF0000"/>
                </a:solidFill>
                <a:latin typeface="Tw Cen MT"/>
              </a:rPr>
              <a:t>Abitei</a:t>
            </a:r>
            <a:r>
              <a:rPr lang="en-US" sz="1400" dirty="0">
                <a:solidFill>
                  <a:srgbClr val="FF0000"/>
                </a:solidFill>
                <a:latin typeface="Tw Cen MT"/>
              </a:rPr>
              <a:t> </a:t>
            </a:r>
            <a:r>
              <a:rPr lang="en-US" sz="1400" dirty="0" err="1" smtClean="0">
                <a:solidFill>
                  <a:srgbClr val="FF0000"/>
                </a:solidFill>
                <a:latin typeface="Tw Cen MT"/>
              </a:rPr>
              <a:t>Denisa</a:t>
            </a:r>
            <a:endParaRPr lang="ro-RO" sz="1400" dirty="0" smtClean="0">
              <a:solidFill>
                <a:srgbClr val="FF0000"/>
              </a:solidFill>
              <a:latin typeface="Tw Cen MT"/>
            </a:endParaRPr>
          </a:p>
          <a:p>
            <a:pPr lvl="0">
              <a:lnSpc>
                <a:spcPct val="120000"/>
              </a:lnSpc>
            </a:pPr>
            <a:endParaRPr lang="ro-RO" sz="1400" dirty="0">
              <a:solidFill>
                <a:srgbClr val="FF0000"/>
              </a:solidFill>
              <a:latin typeface="Tw Cen MT"/>
            </a:endParaRPr>
          </a:p>
          <a:p>
            <a:pPr algn="just">
              <a:lnSpc>
                <a:spcPct val="120000"/>
              </a:lnSpc>
              <a:spcBef>
                <a:spcPts val="0"/>
              </a:spcBef>
              <a:buNone/>
            </a:pPr>
            <a:r>
              <a:rPr lang="ro-RO" sz="1400" i="1" dirty="0" smtClean="0">
                <a:solidFill>
                  <a:srgbClr val="FF0000"/>
                </a:solidFill>
                <a:latin typeface="Times New Roman" pitchFamily="18" charset="0"/>
                <a:cs typeface="Times New Roman" pitchFamily="18" charset="0"/>
              </a:rPr>
              <a:t>	</a:t>
            </a:r>
            <a:r>
              <a:rPr lang="ro-RO" sz="1400" b="1" dirty="0" smtClean="0">
                <a:solidFill>
                  <a:srgbClr val="FF0000"/>
                </a:solidFill>
                <a:latin typeface="Times New Roman" pitchFamily="18" charset="0"/>
                <a:cs typeface="Times New Roman" pitchFamily="18" charset="0"/>
              </a:rPr>
              <a:t>Vă </a:t>
            </a:r>
            <a:r>
              <a:rPr lang="ro-RO" sz="1400" b="1" dirty="0">
                <a:solidFill>
                  <a:srgbClr val="FF0000"/>
                </a:solidFill>
                <a:latin typeface="Times New Roman" pitchFamily="18" charset="0"/>
                <a:cs typeface="Times New Roman" pitchFamily="18" charset="0"/>
              </a:rPr>
              <a:t>aşteptăm cu </a:t>
            </a:r>
            <a:r>
              <a:rPr lang="ro-RO" sz="1400" b="1" dirty="0" smtClean="0">
                <a:solidFill>
                  <a:srgbClr val="FF0000"/>
                </a:solidFill>
                <a:latin typeface="Times New Roman" pitchFamily="18" charset="0"/>
                <a:cs typeface="Times New Roman" pitchFamily="18" charset="0"/>
              </a:rPr>
              <a:t>drag !</a:t>
            </a:r>
            <a:endParaRPr lang="en-US" sz="1400" b="1" dirty="0">
              <a:solidFill>
                <a:srgbClr val="FF0000"/>
              </a:solidFill>
              <a:latin typeface="Times New Roman" pitchFamily="18" charset="0"/>
              <a:cs typeface="Times New Roman" pitchFamily="18" charset="0"/>
            </a:endParaRPr>
          </a:p>
        </p:txBody>
      </p:sp>
      <p:pic>
        <p:nvPicPr>
          <p:cNvPr id="13314" name="Picture 2" descr="C:\Users\Cris\Desktop\foto proiect ed financiara\12803158_926429340808499_6152819944879478088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28600"/>
            <a:ext cx="268605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scontent.fotp1-1.fna.fbcdn.net/hphotos-xpf1/v/t1.0-9/12800162_926429540808479_8067919223632847359_n.jpg?oh=57cd2825b86eb04f077ddfd55b798ed2&amp;oe=577A06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46945"/>
            <a:ext cx="2194322" cy="292576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scontent.fotp1-1.fna.fbcdn.net/hphotos-xtl1/v/t1.0-9/12718299_926429647475135_6379260307033175192_n.jpg?oh=e32f7a9782901f5e55452d42cb40cdeb&amp;oe=57BF3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2197" y="4191000"/>
            <a:ext cx="1825228" cy="243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433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13215" y="304800"/>
            <a:ext cx="7467600" cy="1219200"/>
          </a:xfrm>
          <a:prstGeom prst="rect">
            <a:avLst/>
          </a:prstGeom>
        </p:spPr>
        <p:txBody>
          <a:bodyPr>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b="0" kern="0" dirty="0">
                <a:solidFill>
                  <a:sysClr val="windowText" lastClr="000000"/>
                </a:solidFill>
              </a:rPr>
              <a:t>	</a:t>
            </a:r>
            <a:r>
              <a:rPr kumimoji="0" lang="en-US" sz="1400" b="1" i="0" u="none" strike="noStrike" kern="0" cap="none" spc="0" normalizeH="0" baseline="0" noProof="0" dirty="0" err="1" smtClean="0">
                <a:ln>
                  <a:noFill/>
                </a:ln>
                <a:solidFill>
                  <a:sysClr val="windowText" lastClr="000000"/>
                </a:solidFill>
                <a:effectLst/>
                <a:uLnTx/>
                <a:uFillTx/>
              </a:rPr>
              <a:t>Banii</a:t>
            </a:r>
            <a:r>
              <a:rPr kumimoji="0" lang="en-US" sz="1400" b="0" i="0" u="none" strike="noStrike" kern="0" cap="none" spc="0" normalizeH="0" baseline="0" noProof="0" dirty="0" smtClean="0">
                <a:ln>
                  <a:noFill/>
                </a:ln>
                <a:solidFill>
                  <a:sysClr val="windowText" lastClr="000000"/>
                </a:solidFill>
                <a:effectLst/>
                <a:uLnTx/>
                <a:uFillTx/>
              </a:rPr>
              <a:t> </a:t>
            </a:r>
            <a:r>
              <a:rPr kumimoji="0" lang="en-US" sz="1400" b="0" i="0" u="none" strike="noStrike" kern="0" cap="none" spc="0" normalizeH="0" baseline="0" noProof="0" dirty="0" err="1" smtClean="0">
                <a:ln>
                  <a:noFill/>
                </a:ln>
                <a:solidFill>
                  <a:sysClr val="windowText" lastClr="000000"/>
                </a:solidFill>
                <a:effectLst/>
                <a:uLnTx/>
                <a:uFillTx/>
              </a:rPr>
              <a:t>repre</a:t>
            </a:r>
            <a:r>
              <a:rPr kumimoji="0" lang="ro-RO" sz="1400" b="0" i="0" u="none" strike="noStrike" kern="0" cap="none" spc="0" normalizeH="0" baseline="0" noProof="0" dirty="0" smtClean="0">
                <a:ln>
                  <a:noFill/>
                </a:ln>
                <a:solidFill>
                  <a:sysClr val="windowText" lastClr="000000"/>
                </a:solidFill>
                <a:effectLst/>
                <a:uLnTx/>
                <a:uFillTx/>
              </a:rPr>
              <a:t>zintă un </a:t>
            </a:r>
            <a:r>
              <a:rPr kumimoji="0" lang="ro-RO" sz="1400" b="1" i="0" u="none" strike="noStrike" kern="0" cap="none" spc="0" normalizeH="0" baseline="0" noProof="0" dirty="0" smtClean="0">
                <a:ln>
                  <a:noFill/>
                </a:ln>
                <a:solidFill>
                  <a:sysClr val="windowText" lastClr="000000"/>
                </a:solidFill>
                <a:effectLst/>
                <a:uLnTx/>
                <a:uFillTx/>
              </a:rPr>
              <a:t>mijloc de schimb</a:t>
            </a:r>
            <a:r>
              <a:rPr kumimoji="0" lang="ro-RO" sz="1400" b="0" i="0" u="none" strike="noStrike" kern="0" cap="none" spc="0" normalizeH="0" baseline="0" noProof="0" dirty="0" smtClean="0">
                <a:ln>
                  <a:noFill/>
                </a:ln>
                <a:solidFill>
                  <a:sysClr val="windowText" lastClr="000000"/>
                </a:solidFill>
                <a:effectLst/>
                <a:uLnTx/>
                <a:uFillTx/>
              </a:rPr>
              <a:t>, un </a:t>
            </a:r>
            <a:r>
              <a:rPr kumimoji="0" lang="en-US" sz="1400" b="0" i="0" u="none" strike="noStrike" kern="0" cap="none" spc="0" normalizeH="0" baseline="0" noProof="0" dirty="0" err="1" smtClean="0">
                <a:ln>
                  <a:noFill/>
                </a:ln>
                <a:solidFill>
                  <a:sysClr val="windowText" lastClr="000000"/>
                </a:solidFill>
                <a:effectLst/>
                <a:uLnTx/>
                <a:uFillTx/>
              </a:rPr>
              <a:t>substitut</a:t>
            </a:r>
            <a:r>
              <a:rPr kumimoji="0" lang="ro-RO" sz="1400" b="0" i="0" u="none" strike="noStrike" kern="0" cap="none" spc="0" normalizeH="0" baseline="0" noProof="0" dirty="0" smtClean="0">
                <a:ln>
                  <a:noFill/>
                </a:ln>
                <a:solidFill>
                  <a:sysClr val="windowText" lastClr="000000"/>
                </a:solidFill>
                <a:effectLst/>
                <a:uLnTx/>
                <a:uFillTx/>
              </a:rPr>
              <a:t> al bunurilor şi serviciilor.În trecut, oamenii foloseau trocul pentru a face schimb de marfă.</a:t>
            </a:r>
            <a:r>
              <a:rPr kumimoji="0" lang="en-US" sz="1400" b="0" i="0" u="none" strike="noStrike" kern="0" cap="none" spc="0" normalizeH="0" baseline="0" noProof="0" dirty="0" smtClean="0">
                <a:ln>
                  <a:noFill/>
                </a:ln>
                <a:solidFill>
                  <a:sysClr val="windowText" lastClr="000000"/>
                </a:solidFill>
                <a:effectLst/>
                <a:uLnTx/>
                <a:uFillTx/>
              </a:rPr>
              <a:t> </a:t>
            </a:r>
            <a:r>
              <a:rPr kumimoji="0" lang="ro-RO" sz="1400" b="0" i="0" u="none" strike="noStrike" kern="0" cap="none" spc="0" normalizeH="0" baseline="0" noProof="0" dirty="0" smtClean="0">
                <a:ln>
                  <a:noFill/>
                </a:ln>
                <a:solidFill>
                  <a:sysClr val="windowText" lastClr="000000"/>
                </a:solidFill>
                <a:effectLst/>
                <a:uLnTx/>
                <a:uFillTx/>
              </a:rPr>
              <a:t>Mai târziu, marfa pe post de monedă de schimb a reprezentat trecerea de la schimbul de troc la sistemele monetare ulterioare.Produsul care ţinea loc de monedă de schimb, nu era doar expresia puterii de cumpărare, ci avea în acelaşi timp şi o valoare proprie. </a:t>
            </a:r>
            <a:endParaRPr kumimoji="0" lang="en-US" sz="1400" b="0" i="0" u="none" strike="noStrike" kern="0" cap="none" spc="0" normalizeH="0" baseline="0" noProof="0" dirty="0">
              <a:ln>
                <a:noFill/>
              </a:ln>
              <a:solidFill>
                <a:sysClr val="windowText" lastClr="000000"/>
              </a:solidFill>
              <a:effectLst/>
              <a:uLnTx/>
              <a:uFillTx/>
            </a:endParaRPr>
          </a:p>
        </p:txBody>
      </p:sp>
      <p:pic>
        <p:nvPicPr>
          <p:cNvPr id="1026" name="Picture 2" descr="C:\Users\Cris\Desktop\foto proiect ed financiara\12509404_926430217475078_7782522991849891112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0900" y="3505200"/>
            <a:ext cx="2177683" cy="29035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ris\Desktop\foto proiect ed financiara\12803158_926429340808499_615281994487947808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480086"/>
            <a:ext cx="3086100" cy="4114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819400" y="1524000"/>
            <a:ext cx="3723520" cy="523220"/>
          </a:xfrm>
          <a:prstGeom prst="rect">
            <a:avLst/>
          </a:prstGeom>
        </p:spPr>
        <p:txBody>
          <a:bodyPr wrap="none">
            <a:spAutoFit/>
          </a:bodyPr>
          <a:lstStyle/>
          <a:p>
            <a:r>
              <a:rPr lang="en-US" sz="1400" b="1" i="0" dirty="0" smtClean="0">
                <a:solidFill>
                  <a:srgbClr val="FF0000"/>
                </a:solidFill>
                <a:effectLst/>
                <a:latin typeface="Arial"/>
              </a:rPr>
              <a:t>TARGUL  MARTISORULUI 1 MARTIE 2016</a:t>
            </a:r>
            <a:endParaRPr lang="ro-RO" sz="1400" b="1" i="0" dirty="0" smtClean="0">
              <a:solidFill>
                <a:srgbClr val="FF0000"/>
              </a:solidFill>
              <a:effectLst/>
              <a:latin typeface="Arial"/>
            </a:endParaRPr>
          </a:p>
          <a:p>
            <a:r>
              <a:rPr lang="ro-RO" sz="1400" b="1" dirty="0" smtClean="0">
                <a:solidFill>
                  <a:srgbClr val="FF0000"/>
                </a:solidFill>
                <a:latin typeface="Arial"/>
              </a:rPr>
              <a:t>. </a:t>
            </a:r>
            <a:endParaRPr lang="en-US" sz="1400" dirty="0">
              <a:solidFill>
                <a:srgbClr val="FF0000"/>
              </a:solidFill>
            </a:endParaRPr>
          </a:p>
        </p:txBody>
      </p:sp>
      <p:pic>
        <p:nvPicPr>
          <p:cNvPr id="2051" name="Picture 3" descr="C:\Users\Cris\Desktop\foto proiect ed financiara\12800162_926429540808479_8067919223632847359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09800"/>
            <a:ext cx="2863483" cy="38179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68283" y="1905000"/>
            <a:ext cx="2622918" cy="954107"/>
          </a:xfrm>
          <a:prstGeom prst="rect">
            <a:avLst/>
          </a:prstGeom>
        </p:spPr>
        <p:txBody>
          <a:bodyPr wrap="square">
            <a:spAutoFit/>
          </a:bodyPr>
          <a:lstStyle/>
          <a:p>
            <a:pPr algn="just"/>
            <a:r>
              <a:rPr lang="ro-RO" sz="1400" b="1" dirty="0">
                <a:solidFill>
                  <a:srgbClr val="FF0000"/>
                </a:solidFill>
                <a:latin typeface="Arial"/>
              </a:rPr>
              <a:t>Mulţumim  domnului viceprimar pentru că ne-a vizitat standul şi a cumpărat produsele </a:t>
            </a:r>
            <a:r>
              <a:rPr lang="ro-RO" sz="1400" b="1" dirty="0" smtClean="0">
                <a:solidFill>
                  <a:srgbClr val="FF0000"/>
                </a:solidFill>
                <a:latin typeface="Arial"/>
              </a:rPr>
              <a:t>noastre.</a:t>
            </a:r>
            <a:endParaRPr lang="en-US" sz="1400" dirty="0"/>
          </a:p>
        </p:txBody>
      </p:sp>
    </p:spTree>
    <p:extLst>
      <p:ext uri="{BB962C8B-B14F-4D97-AF65-F5344CB8AC3E}">
        <p14:creationId xmlns:p14="http://schemas.microsoft.com/office/powerpoint/2010/main" val="3690101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
            <a:ext cx="7520940" cy="956772"/>
          </a:xfrm>
        </p:spPr>
        <p:txBody>
          <a:bodyPr>
            <a:normAutofit fontScale="92500" lnSpcReduction="10000"/>
          </a:bodyPr>
          <a:lstStyle/>
          <a:p>
            <a:r>
              <a:rPr lang="en-US" dirty="0" err="1">
                <a:solidFill>
                  <a:srgbClr val="775F55"/>
                </a:solidFill>
                <a:latin typeface="Tw Cen MT"/>
              </a:rPr>
              <a:t>Pentru</a:t>
            </a:r>
            <a:r>
              <a:rPr lang="en-US" dirty="0">
                <a:solidFill>
                  <a:srgbClr val="775F55"/>
                </a:solidFill>
                <a:latin typeface="Tw Cen MT"/>
              </a:rPr>
              <a:t> a </a:t>
            </a:r>
            <a:r>
              <a:rPr lang="ro-RO" dirty="0">
                <a:solidFill>
                  <a:srgbClr val="775F55"/>
                </a:solidFill>
                <a:latin typeface="Tw Cen MT"/>
              </a:rPr>
              <a:t>î</a:t>
            </a:r>
            <a:r>
              <a:rPr lang="en-US" dirty="0">
                <a:solidFill>
                  <a:srgbClr val="775F55"/>
                </a:solidFill>
                <a:latin typeface="Tw Cen MT"/>
              </a:rPr>
              <a:t>n</a:t>
            </a:r>
            <a:r>
              <a:rPr lang="ro-RO" dirty="0">
                <a:solidFill>
                  <a:srgbClr val="775F55"/>
                </a:solidFill>
                <a:latin typeface="Tw Cen MT"/>
              </a:rPr>
              <a:t>ţ</a:t>
            </a:r>
            <a:r>
              <a:rPr lang="en-US" dirty="0" err="1">
                <a:solidFill>
                  <a:srgbClr val="775F55"/>
                </a:solidFill>
                <a:latin typeface="Tw Cen MT"/>
              </a:rPr>
              <a:t>elege</a:t>
            </a:r>
            <a:r>
              <a:rPr lang="en-US" dirty="0">
                <a:solidFill>
                  <a:srgbClr val="775F55"/>
                </a:solidFill>
                <a:latin typeface="Tw Cen MT"/>
              </a:rPr>
              <a:t> </a:t>
            </a:r>
            <a:r>
              <a:rPr lang="en-US" dirty="0" err="1">
                <a:solidFill>
                  <a:srgbClr val="775F55"/>
                </a:solidFill>
                <a:latin typeface="Tw Cen MT"/>
              </a:rPr>
              <a:t>actul</a:t>
            </a:r>
            <a:r>
              <a:rPr lang="en-US" dirty="0">
                <a:solidFill>
                  <a:srgbClr val="775F55"/>
                </a:solidFill>
                <a:latin typeface="Tw Cen MT"/>
              </a:rPr>
              <a:t> v</a:t>
            </a:r>
            <a:r>
              <a:rPr lang="ro-RO" dirty="0">
                <a:solidFill>
                  <a:srgbClr val="775F55"/>
                </a:solidFill>
                <a:latin typeface="Tw Cen MT"/>
              </a:rPr>
              <a:t>ânzării-cumpărării, am </a:t>
            </a:r>
            <a:r>
              <a:rPr lang="en-US" dirty="0" err="1">
                <a:solidFill>
                  <a:srgbClr val="775F55"/>
                </a:solidFill>
                <a:latin typeface="Tw Cen MT"/>
              </a:rPr>
              <a:t>participat</a:t>
            </a:r>
            <a:r>
              <a:rPr lang="ro-RO" dirty="0">
                <a:solidFill>
                  <a:srgbClr val="775F55"/>
                </a:solidFill>
                <a:latin typeface="Tw Cen MT"/>
              </a:rPr>
              <a:t>, la </a:t>
            </a:r>
            <a:r>
              <a:rPr lang="en-US" dirty="0" err="1">
                <a:solidFill>
                  <a:srgbClr val="775F55"/>
                </a:solidFill>
                <a:latin typeface="Tw Cen MT"/>
              </a:rPr>
              <a:t>Caminul</a:t>
            </a:r>
            <a:r>
              <a:rPr lang="en-US" dirty="0">
                <a:solidFill>
                  <a:srgbClr val="775F55"/>
                </a:solidFill>
                <a:latin typeface="Tw Cen MT"/>
              </a:rPr>
              <a:t> Cultural </a:t>
            </a:r>
            <a:r>
              <a:rPr lang="en-US" dirty="0" err="1">
                <a:solidFill>
                  <a:srgbClr val="775F55"/>
                </a:solidFill>
                <a:latin typeface="Tw Cen MT"/>
              </a:rPr>
              <a:t>Borlesti</a:t>
            </a:r>
            <a:r>
              <a:rPr lang="en-US" dirty="0">
                <a:solidFill>
                  <a:srgbClr val="775F55"/>
                </a:solidFill>
                <a:latin typeface="Tw Cen MT"/>
              </a:rPr>
              <a:t> la </a:t>
            </a:r>
            <a:r>
              <a:rPr lang="ro-RO" dirty="0" smtClean="0">
                <a:solidFill>
                  <a:srgbClr val="775F55"/>
                </a:solidFill>
                <a:latin typeface="Tw Cen MT"/>
              </a:rPr>
              <a:t>„</a:t>
            </a:r>
            <a:r>
              <a:rPr lang="en-US" dirty="0" err="1" smtClean="0">
                <a:solidFill>
                  <a:srgbClr val="775F55"/>
                </a:solidFill>
                <a:latin typeface="Tw Cen MT"/>
              </a:rPr>
              <a:t>Targul</a:t>
            </a:r>
            <a:r>
              <a:rPr lang="en-US" dirty="0" smtClean="0">
                <a:solidFill>
                  <a:srgbClr val="775F55"/>
                </a:solidFill>
                <a:latin typeface="Tw Cen MT"/>
              </a:rPr>
              <a:t> </a:t>
            </a:r>
            <a:r>
              <a:rPr lang="en-US" dirty="0" err="1" smtClean="0">
                <a:solidFill>
                  <a:srgbClr val="775F55"/>
                </a:solidFill>
                <a:latin typeface="Tw Cen MT"/>
              </a:rPr>
              <a:t>Martisorului</a:t>
            </a:r>
            <a:r>
              <a:rPr lang="ro-RO" dirty="0" smtClean="0">
                <a:solidFill>
                  <a:srgbClr val="775F55"/>
                </a:solidFill>
                <a:latin typeface="Tw Cen MT"/>
              </a:rPr>
              <a:t>”</a:t>
            </a:r>
            <a:r>
              <a:rPr lang="en-US" dirty="0" smtClean="0">
                <a:solidFill>
                  <a:srgbClr val="775F55"/>
                </a:solidFill>
                <a:latin typeface="Tw Cen MT"/>
              </a:rPr>
              <a:t> </a:t>
            </a:r>
            <a:r>
              <a:rPr lang="en-US" dirty="0" err="1">
                <a:solidFill>
                  <a:srgbClr val="775F55"/>
                </a:solidFill>
                <a:latin typeface="Tw Cen MT"/>
              </a:rPr>
              <a:t>unde</a:t>
            </a:r>
            <a:r>
              <a:rPr lang="en-US" dirty="0">
                <a:solidFill>
                  <a:srgbClr val="775F55"/>
                </a:solidFill>
                <a:latin typeface="Tw Cen MT"/>
              </a:rPr>
              <a:t> ne-am </a:t>
            </a:r>
            <a:r>
              <a:rPr lang="en-US" dirty="0" err="1">
                <a:solidFill>
                  <a:srgbClr val="775F55"/>
                </a:solidFill>
                <a:latin typeface="Tw Cen MT"/>
              </a:rPr>
              <a:t>vandut</a:t>
            </a:r>
            <a:r>
              <a:rPr lang="en-US" dirty="0">
                <a:solidFill>
                  <a:srgbClr val="775F55"/>
                </a:solidFill>
                <a:latin typeface="Tw Cen MT"/>
              </a:rPr>
              <a:t> </a:t>
            </a:r>
            <a:r>
              <a:rPr lang="en-US" dirty="0" err="1">
                <a:solidFill>
                  <a:srgbClr val="775F55"/>
                </a:solidFill>
                <a:latin typeface="Tw Cen MT"/>
              </a:rPr>
              <a:t>produsele</a:t>
            </a:r>
            <a:r>
              <a:rPr lang="en-US" dirty="0">
                <a:solidFill>
                  <a:srgbClr val="775F55"/>
                </a:solidFill>
                <a:latin typeface="Tw Cen MT"/>
              </a:rPr>
              <a:t> </a:t>
            </a:r>
            <a:r>
              <a:rPr lang="en-US" dirty="0" err="1">
                <a:solidFill>
                  <a:srgbClr val="775F55"/>
                </a:solidFill>
                <a:latin typeface="Tw Cen MT"/>
              </a:rPr>
              <a:t>confectionate</a:t>
            </a:r>
            <a:r>
              <a:rPr lang="en-US" dirty="0">
                <a:solidFill>
                  <a:srgbClr val="775F55"/>
                </a:solidFill>
                <a:latin typeface="Tw Cen MT"/>
              </a:rPr>
              <a:t> de </a:t>
            </a:r>
            <a:r>
              <a:rPr lang="en-US" dirty="0" err="1">
                <a:solidFill>
                  <a:srgbClr val="775F55"/>
                </a:solidFill>
                <a:latin typeface="Tw Cen MT"/>
              </a:rPr>
              <a:t>noi</a:t>
            </a:r>
            <a:r>
              <a:rPr lang="en-US" dirty="0">
                <a:solidFill>
                  <a:srgbClr val="775F55"/>
                </a:solidFill>
                <a:latin typeface="Tw Cen MT"/>
              </a:rPr>
              <a:t> in </a:t>
            </a:r>
            <a:r>
              <a:rPr lang="en-US" dirty="0" err="1">
                <a:solidFill>
                  <a:srgbClr val="775F55"/>
                </a:solidFill>
                <a:latin typeface="Tw Cen MT"/>
              </a:rPr>
              <a:t>schimbul</a:t>
            </a:r>
            <a:r>
              <a:rPr lang="en-US" dirty="0">
                <a:solidFill>
                  <a:srgbClr val="775F55"/>
                </a:solidFill>
                <a:latin typeface="Tw Cen MT"/>
              </a:rPr>
              <a:t> </a:t>
            </a:r>
            <a:r>
              <a:rPr lang="en-US" dirty="0" err="1">
                <a:solidFill>
                  <a:srgbClr val="775F55"/>
                </a:solidFill>
                <a:latin typeface="Tw Cen MT"/>
              </a:rPr>
              <a:t>lor</a:t>
            </a:r>
            <a:r>
              <a:rPr lang="en-US" dirty="0">
                <a:solidFill>
                  <a:srgbClr val="775F55"/>
                </a:solidFill>
                <a:latin typeface="Tw Cen MT"/>
              </a:rPr>
              <a:t> </a:t>
            </a:r>
            <a:r>
              <a:rPr lang="en-US" dirty="0" err="1">
                <a:solidFill>
                  <a:srgbClr val="775F55"/>
                </a:solidFill>
                <a:latin typeface="Tw Cen MT"/>
              </a:rPr>
              <a:t>primind</a:t>
            </a:r>
            <a:r>
              <a:rPr lang="en-US" dirty="0">
                <a:solidFill>
                  <a:srgbClr val="775F55"/>
                </a:solidFill>
                <a:latin typeface="Tw Cen MT"/>
              </a:rPr>
              <a:t> </a:t>
            </a:r>
            <a:r>
              <a:rPr lang="en-US" dirty="0" err="1">
                <a:solidFill>
                  <a:srgbClr val="775F55"/>
                </a:solidFill>
                <a:latin typeface="Tw Cen MT"/>
              </a:rPr>
              <a:t>bani</a:t>
            </a:r>
            <a:r>
              <a:rPr lang="en-US" dirty="0" smtClean="0">
                <a:solidFill>
                  <a:srgbClr val="775F55"/>
                </a:solidFill>
                <a:latin typeface="Tw Cen MT"/>
              </a:rPr>
              <a:t>.</a:t>
            </a:r>
            <a:r>
              <a:rPr lang="ro-RO" dirty="0" smtClean="0">
                <a:solidFill>
                  <a:srgbClr val="775F55"/>
                </a:solidFill>
                <a:latin typeface="Tw Cen MT"/>
              </a:rPr>
              <a:t> Spre finalul târgului am avut si ofertă la produsele noastre aplicând un preţ cu 30 % mai mic decât preţul iniţial.</a:t>
            </a:r>
            <a:endParaRPr lang="en-US" dirty="0"/>
          </a:p>
          <a:p>
            <a:endParaRPr lang="en-US" dirty="0"/>
          </a:p>
        </p:txBody>
      </p:sp>
      <p:pic>
        <p:nvPicPr>
          <p:cNvPr id="10241" name="Picture 1" descr="C:\Users\Cris\Desktop\foto proiect ed financiara\12809526_926430070808426_841566187306722108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143000"/>
            <a:ext cx="1905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https://scontent.fotp1-1.fna.fbcdn.net/hphotos-xla1/v/t1.0-9/12524356_926429507475149_5271022491617179912_n.jpg?oh=f09aedb308851ecaad0c612cefeb7f93&amp;oe=57B4E8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886200"/>
            <a:ext cx="2147345" cy="2863128"/>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https://scontent.fotp1-1.fna.fbcdn.net/v/t1.0-9/12795329_926429680808465_8665819538778139530_n.jpg?oh=7e61946b329f04378e6667836558ff15&amp;oe=5784481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3961245"/>
            <a:ext cx="2034778" cy="2713038"/>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https://scontent.fotp1-1.fna.fbcdn.net/hphotos-xla1/v/t1.0-9/12705626_926429774141789_5442748402393627356_n.jpg?oh=295e82af7b39973b247a16326d9e33ae&amp;oe=577974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447800"/>
            <a:ext cx="36576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https://scontent.fotp1-1.fna.fbcdn.net/hphotos-xla1/v/t1.0-9/1935077_926430280808405_5080835882186693479_n.jpg?oh=71682658140cfe0758d091e8f0b243c9&amp;oe=57BBC07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3095" y="1211461"/>
            <a:ext cx="1802308" cy="240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49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76200"/>
            <a:ext cx="6553200" cy="6477000"/>
          </a:xfrm>
        </p:spPr>
        <p:txBody>
          <a:bodyPr>
            <a:normAutofit/>
          </a:bodyPr>
          <a:lstStyle/>
          <a:p>
            <a:r>
              <a:rPr lang="en-US" dirty="0" err="1" smtClean="0"/>
              <a:t>Povestioare</a:t>
            </a:r>
            <a:r>
              <a:rPr lang="en-US" dirty="0" smtClean="0"/>
              <a:t> , </a:t>
            </a:r>
            <a:r>
              <a:rPr lang="en-US" dirty="0" err="1" smtClean="0"/>
              <a:t>zicatori</a:t>
            </a:r>
            <a:r>
              <a:rPr lang="en-US" dirty="0" smtClean="0"/>
              <a:t> cu </a:t>
            </a:r>
            <a:r>
              <a:rPr lang="en-US" dirty="0" err="1" smtClean="0"/>
              <a:t>si</a:t>
            </a:r>
            <a:r>
              <a:rPr lang="en-US" dirty="0" smtClean="0"/>
              <a:t> </a:t>
            </a:r>
            <a:r>
              <a:rPr lang="en-US" dirty="0" err="1" smtClean="0"/>
              <a:t>despre</a:t>
            </a:r>
            <a:r>
              <a:rPr lang="en-US" dirty="0" smtClean="0"/>
              <a:t> </a:t>
            </a:r>
            <a:r>
              <a:rPr lang="en-US" dirty="0" err="1" smtClean="0"/>
              <a:t>bani</a:t>
            </a:r>
            <a:r>
              <a:rPr lang="en-US" dirty="0" smtClean="0"/>
              <a:t> !</a:t>
            </a:r>
            <a:endParaRPr lang="en-US" dirty="0"/>
          </a:p>
        </p:txBody>
      </p:sp>
      <p:pic>
        <p:nvPicPr>
          <p:cNvPr id="4" name="Picture 2" descr="https://scontent.fotp1-1.fna.fbcdn.net/hphotos-xta1/v/t1.0-9/12193851_861024384015662_3545587822261670200_n.jpg?oh=770a3fccec7226d07acd3104e1710760&amp;oe=577B49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1000"/>
            <a:ext cx="20955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DCIM\Camera\IMG_20160411_1139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708400"/>
            <a:ext cx="2362200" cy="3149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ris\Desktop\foto proiect ed financiara\WP_20160411_20_24_20_Pr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8568" y="454659"/>
            <a:ext cx="1813451" cy="322834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ris\Desktop\foto proiect ed financiara\WP_20160411_20_24_38_Pr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1371600"/>
            <a:ext cx="2394801" cy="426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54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3581400" cy="4252446"/>
          </a:xfrm>
          <a:prstGeom prst="rect">
            <a:avLst/>
          </a:prstGeom>
        </p:spPr>
        <p:txBody>
          <a:bodyPr wrap="square">
            <a:spAutoFit/>
          </a:bodyPr>
          <a:lstStyle/>
          <a:p>
            <a:pPr lvl="0">
              <a:buClr>
                <a:srgbClr val="DD8047"/>
              </a:buClr>
              <a:buSzPct val="60000"/>
              <a:defRPr/>
            </a:pPr>
            <a:endParaRPr lang="en-US" dirty="0" smtClean="0">
              <a:solidFill>
                <a:sysClr val="windowText" lastClr="000000"/>
              </a:solidFill>
              <a:latin typeface="Tw Cen MT"/>
            </a:endParaRPr>
          </a:p>
          <a:p>
            <a:pPr lvl="0" algn="ctr">
              <a:spcBef>
                <a:spcPts val="700"/>
              </a:spcBef>
              <a:spcAft>
                <a:spcPts val="1000"/>
              </a:spcAft>
              <a:buClr>
                <a:srgbClr val="DD8047"/>
              </a:buClr>
              <a:buSzPct val="60000"/>
            </a:pPr>
            <a:r>
              <a:rPr lang="ro-RO" sz="2200" b="1" dirty="0">
                <a:solidFill>
                  <a:srgbClr val="0000FF"/>
                </a:solidFill>
                <a:latin typeface="Tw Cen MT"/>
              </a:rPr>
              <a:t>VĂ MULŢUMIM PENTRU ATENŢIA </a:t>
            </a:r>
            <a:r>
              <a:rPr lang="ro-RO" sz="2200" b="1" dirty="0" smtClean="0">
                <a:solidFill>
                  <a:srgbClr val="0000FF"/>
                </a:solidFill>
                <a:latin typeface="Tw Cen MT"/>
              </a:rPr>
              <a:t>ACORDATĂ</a:t>
            </a:r>
            <a:r>
              <a:rPr lang="en-US" sz="2200" b="1" dirty="0" smtClean="0">
                <a:solidFill>
                  <a:srgbClr val="0000FF"/>
                </a:solidFill>
                <a:latin typeface="Tw Cen MT"/>
              </a:rPr>
              <a:t> </a:t>
            </a:r>
            <a:r>
              <a:rPr lang="ro-RO" sz="2200" b="1" dirty="0" smtClean="0">
                <a:solidFill>
                  <a:srgbClr val="0000FF"/>
                </a:solidFill>
                <a:latin typeface="Tw Cen MT"/>
              </a:rPr>
              <a:t>!</a:t>
            </a:r>
            <a:endParaRPr lang="en-US" sz="2200" b="1" dirty="0" smtClean="0">
              <a:solidFill>
                <a:srgbClr val="0000FF"/>
              </a:solidFill>
              <a:latin typeface="Tw Cen MT"/>
            </a:endParaRPr>
          </a:p>
          <a:p>
            <a:pPr lvl="0">
              <a:spcBef>
                <a:spcPts val="700"/>
              </a:spcBef>
              <a:spcAft>
                <a:spcPts val="1000"/>
              </a:spcAft>
              <a:buClr>
                <a:srgbClr val="DD8047"/>
              </a:buClr>
              <a:buSzPct val="60000"/>
            </a:pPr>
            <a:r>
              <a:rPr lang="ro-RO" b="1" u="sng" dirty="0" smtClean="0">
                <a:solidFill>
                  <a:prstClr val="black"/>
                </a:solidFill>
                <a:latin typeface="Tw Cen MT"/>
              </a:rPr>
              <a:t>Echipa </a:t>
            </a:r>
            <a:r>
              <a:rPr lang="ro-RO" b="1" u="sng" dirty="0">
                <a:solidFill>
                  <a:prstClr val="black"/>
                </a:solidFill>
                <a:latin typeface="Tw Cen MT"/>
              </a:rPr>
              <a:t>de proiect</a:t>
            </a:r>
            <a:r>
              <a:rPr lang="ro-RO" b="1" u="sng" dirty="0" smtClean="0">
                <a:solidFill>
                  <a:prstClr val="black"/>
                </a:solidFill>
                <a:latin typeface="Tw Cen MT"/>
              </a:rPr>
              <a:t>:</a:t>
            </a:r>
            <a:endParaRPr lang="en-US" dirty="0">
              <a:solidFill>
                <a:sysClr val="windowText" lastClr="000000"/>
              </a:solidFill>
              <a:latin typeface="Tw Cen MT"/>
            </a:endParaRPr>
          </a:p>
          <a:p>
            <a:pPr lvl="0">
              <a:buClr>
                <a:srgbClr val="DD8047"/>
              </a:buClr>
              <a:buSzPct val="60000"/>
              <a:defRPr/>
            </a:pPr>
            <a:r>
              <a:rPr lang="en-US" dirty="0" err="1" smtClean="0">
                <a:solidFill>
                  <a:sysClr val="windowText" lastClr="000000"/>
                </a:solidFill>
                <a:latin typeface="Tw Cen MT"/>
              </a:rPr>
              <a:t>Baghiu</a:t>
            </a:r>
            <a:r>
              <a:rPr lang="en-US" dirty="0" smtClean="0">
                <a:solidFill>
                  <a:sysClr val="windowText" lastClr="000000"/>
                </a:solidFill>
                <a:latin typeface="Tw Cen MT"/>
              </a:rPr>
              <a:t> </a:t>
            </a:r>
            <a:r>
              <a:rPr lang="en-US" dirty="0" err="1">
                <a:solidFill>
                  <a:sysClr val="windowText" lastClr="000000"/>
                </a:solidFill>
                <a:latin typeface="Tw Cen MT"/>
              </a:rPr>
              <a:t>Flavia</a:t>
            </a:r>
            <a:r>
              <a:rPr lang="ro-RO" dirty="0">
                <a:solidFill>
                  <a:sysClr val="windowText" lastClr="000000"/>
                </a:solidFill>
                <a:latin typeface="Tw Cen MT"/>
              </a:rPr>
              <a:t/>
            </a:r>
            <a:br>
              <a:rPr lang="ro-RO" dirty="0">
                <a:solidFill>
                  <a:sysClr val="windowText" lastClr="000000"/>
                </a:solidFill>
                <a:latin typeface="Tw Cen MT"/>
              </a:rPr>
            </a:br>
            <a:r>
              <a:rPr lang="ro-RO" dirty="0">
                <a:solidFill>
                  <a:sysClr val="windowText" lastClr="000000"/>
                </a:solidFill>
                <a:latin typeface="Tw Cen MT"/>
              </a:rPr>
              <a:t>   </a:t>
            </a:r>
            <a:r>
              <a:rPr lang="en-US" dirty="0" smtClean="0">
                <a:solidFill>
                  <a:sysClr val="windowText" lastClr="000000"/>
                </a:solidFill>
                <a:latin typeface="Tw Cen MT"/>
              </a:rPr>
              <a:t> </a:t>
            </a:r>
            <a:r>
              <a:rPr lang="en-US" dirty="0" err="1" smtClean="0">
                <a:solidFill>
                  <a:sysClr val="windowText" lastClr="000000"/>
                </a:solidFill>
                <a:latin typeface="Tw Cen MT"/>
              </a:rPr>
              <a:t>Savin</a:t>
            </a:r>
            <a:r>
              <a:rPr lang="en-US" dirty="0" smtClean="0">
                <a:solidFill>
                  <a:sysClr val="windowText" lastClr="000000"/>
                </a:solidFill>
                <a:latin typeface="Tw Cen MT"/>
              </a:rPr>
              <a:t> </a:t>
            </a:r>
            <a:r>
              <a:rPr lang="en-US" dirty="0">
                <a:solidFill>
                  <a:sysClr val="windowText" lastClr="000000"/>
                </a:solidFill>
                <a:latin typeface="Tw Cen MT"/>
              </a:rPr>
              <a:t>Stefan</a:t>
            </a:r>
            <a:r>
              <a:rPr lang="ro-RO" dirty="0">
                <a:solidFill>
                  <a:sysClr val="windowText" lastClr="000000"/>
                </a:solidFill>
                <a:latin typeface="Tw Cen MT"/>
              </a:rPr>
              <a:t/>
            </a:r>
            <a:br>
              <a:rPr lang="ro-RO" dirty="0">
                <a:solidFill>
                  <a:sysClr val="windowText" lastClr="000000"/>
                </a:solidFill>
                <a:latin typeface="Tw Cen MT"/>
              </a:rPr>
            </a:br>
            <a:r>
              <a:rPr lang="ro-RO" dirty="0">
                <a:solidFill>
                  <a:sysClr val="windowText" lastClr="000000"/>
                </a:solidFill>
                <a:latin typeface="Tw Cen MT"/>
              </a:rPr>
              <a:t>      </a:t>
            </a:r>
            <a:r>
              <a:rPr lang="en-US" dirty="0" smtClean="0">
                <a:solidFill>
                  <a:sysClr val="windowText" lastClr="000000"/>
                </a:solidFill>
                <a:latin typeface="Tw Cen MT"/>
              </a:rPr>
              <a:t>  </a:t>
            </a:r>
            <a:r>
              <a:rPr lang="en-US" dirty="0" err="1" smtClean="0">
                <a:solidFill>
                  <a:sysClr val="windowText" lastClr="000000"/>
                </a:solidFill>
                <a:latin typeface="Tw Cen MT"/>
              </a:rPr>
              <a:t>Abitei</a:t>
            </a:r>
            <a:r>
              <a:rPr lang="en-US" dirty="0" smtClean="0">
                <a:solidFill>
                  <a:sysClr val="windowText" lastClr="000000"/>
                </a:solidFill>
                <a:latin typeface="Tw Cen MT"/>
              </a:rPr>
              <a:t> </a:t>
            </a:r>
            <a:r>
              <a:rPr lang="en-US" dirty="0" err="1">
                <a:solidFill>
                  <a:sysClr val="windowText" lastClr="000000"/>
                </a:solidFill>
                <a:latin typeface="Tw Cen MT"/>
              </a:rPr>
              <a:t>Denisa</a:t>
            </a:r>
            <a:endParaRPr lang="ro-RO" dirty="0">
              <a:solidFill>
                <a:sysClr val="windowText" lastClr="000000"/>
              </a:solidFill>
              <a:latin typeface="Tw Cen MT"/>
            </a:endParaRPr>
          </a:p>
          <a:p>
            <a:pPr lvl="0">
              <a:buClr>
                <a:srgbClr val="DD8047"/>
              </a:buClr>
              <a:buSzPct val="60000"/>
              <a:defRPr/>
            </a:pPr>
            <a:r>
              <a:rPr lang="ro-RO" b="1" dirty="0" smtClean="0">
                <a:solidFill>
                  <a:srgbClr val="FF0000"/>
                </a:solidFill>
                <a:latin typeface="Tw Cen MT"/>
              </a:rPr>
              <a:t>     </a:t>
            </a:r>
            <a:r>
              <a:rPr lang="ro-RO" b="1" dirty="0">
                <a:solidFill>
                  <a:srgbClr val="FF0000"/>
                </a:solidFill>
                <a:latin typeface="Tw Cen MT"/>
              </a:rPr>
              <a:t>clasa a I</a:t>
            </a:r>
            <a:r>
              <a:rPr lang="en-US" b="1" dirty="0">
                <a:solidFill>
                  <a:srgbClr val="FF0000"/>
                </a:solidFill>
                <a:latin typeface="Tw Cen MT"/>
              </a:rPr>
              <a:t>V</a:t>
            </a:r>
            <a:r>
              <a:rPr lang="ro-RO" b="1" dirty="0">
                <a:solidFill>
                  <a:srgbClr val="FF0000"/>
                </a:solidFill>
                <a:latin typeface="Tw Cen MT"/>
              </a:rPr>
              <a:t>-a A</a:t>
            </a:r>
            <a:br>
              <a:rPr lang="ro-RO" b="1" dirty="0">
                <a:solidFill>
                  <a:srgbClr val="FF0000"/>
                </a:solidFill>
                <a:latin typeface="Tw Cen MT"/>
              </a:rPr>
            </a:br>
            <a:r>
              <a:rPr lang="ro-RO" b="1" dirty="0">
                <a:solidFill>
                  <a:srgbClr val="EBDDC3">
                    <a:lumMod val="25000"/>
                  </a:srgbClr>
                </a:solidFill>
                <a:latin typeface="Tw Cen MT"/>
              </a:rPr>
              <a:t>îndrumător, prof.înv.primar</a:t>
            </a:r>
          </a:p>
          <a:p>
            <a:pPr lvl="0">
              <a:buClr>
                <a:srgbClr val="DD8047"/>
              </a:buClr>
              <a:buSzPct val="60000"/>
              <a:buFont typeface="Wingdings" pitchFamily="2" charset="2"/>
              <a:buChar char="§"/>
              <a:defRPr/>
            </a:pPr>
            <a:r>
              <a:rPr lang="en-US" b="1" dirty="0" err="1">
                <a:solidFill>
                  <a:srgbClr val="EBDDC3">
                    <a:lumMod val="25000"/>
                  </a:srgbClr>
                </a:solidFill>
                <a:latin typeface="Tw Cen MT"/>
              </a:rPr>
              <a:t>Anisoara</a:t>
            </a:r>
            <a:r>
              <a:rPr lang="en-US" b="1" dirty="0">
                <a:solidFill>
                  <a:srgbClr val="EBDDC3">
                    <a:lumMod val="25000"/>
                  </a:srgbClr>
                </a:solidFill>
                <a:latin typeface="Tw Cen MT"/>
              </a:rPr>
              <a:t> </a:t>
            </a:r>
            <a:r>
              <a:rPr lang="en-US" b="1" dirty="0" smtClean="0">
                <a:solidFill>
                  <a:srgbClr val="EBDDC3">
                    <a:lumMod val="25000"/>
                  </a:srgbClr>
                </a:solidFill>
                <a:latin typeface="Tw Cen MT"/>
              </a:rPr>
              <a:t>CONSTANTIN</a:t>
            </a:r>
          </a:p>
          <a:p>
            <a:pPr lvl="0">
              <a:buClr>
                <a:srgbClr val="DD8047"/>
              </a:buClr>
              <a:buSzPct val="60000"/>
              <a:buFont typeface="Wingdings" pitchFamily="2" charset="2"/>
              <a:buChar char="§"/>
              <a:defRPr/>
            </a:pPr>
            <a:endParaRPr lang="ro-RO" b="1" dirty="0">
              <a:solidFill>
                <a:srgbClr val="EBDDC3">
                  <a:lumMod val="25000"/>
                </a:srgbClr>
              </a:solidFill>
              <a:latin typeface="Tw Cen MT"/>
            </a:endParaRPr>
          </a:p>
          <a:p>
            <a:pPr lvl="0" algn="ctr">
              <a:buClr>
                <a:srgbClr val="DD8047"/>
              </a:buClr>
              <a:buSzPct val="60000"/>
              <a:buFont typeface="Wingdings" pitchFamily="2" charset="2"/>
              <a:buChar char="§"/>
              <a:defRPr/>
            </a:pPr>
            <a:r>
              <a:rPr lang="ro-RO" b="1" dirty="0">
                <a:solidFill>
                  <a:srgbClr val="EBDDC3">
                    <a:lumMod val="25000"/>
                  </a:srgbClr>
                </a:solidFill>
                <a:latin typeface="Tw Cen MT"/>
              </a:rPr>
              <a:t>Şcoala Gimnazială </a:t>
            </a:r>
          </a:p>
          <a:p>
            <a:pPr lvl="0" algn="ctr">
              <a:buClr>
                <a:srgbClr val="DD8047"/>
              </a:buClr>
              <a:buSzPct val="60000"/>
              <a:buFont typeface="Wingdings" pitchFamily="2" charset="2"/>
              <a:buChar char="§"/>
              <a:defRPr/>
            </a:pPr>
            <a:r>
              <a:rPr lang="en-US" b="1" dirty="0" err="1">
                <a:solidFill>
                  <a:srgbClr val="EBDDC3">
                    <a:lumMod val="25000"/>
                  </a:srgbClr>
                </a:solidFill>
                <a:latin typeface="Tw Cen MT"/>
              </a:rPr>
              <a:t>Borlesti</a:t>
            </a:r>
            <a:r>
              <a:rPr lang="en-US" b="1" dirty="0">
                <a:solidFill>
                  <a:srgbClr val="EBDDC3">
                    <a:lumMod val="25000"/>
                  </a:srgbClr>
                </a:solidFill>
                <a:latin typeface="Tw Cen MT"/>
              </a:rPr>
              <a:t> ,</a:t>
            </a:r>
            <a:r>
              <a:rPr lang="ro-RO" b="1" dirty="0">
                <a:solidFill>
                  <a:srgbClr val="EBDDC3">
                    <a:lumMod val="25000"/>
                  </a:srgbClr>
                </a:solidFill>
                <a:latin typeface="Tw Cen MT"/>
              </a:rPr>
              <a:t> judeţul </a:t>
            </a:r>
            <a:r>
              <a:rPr lang="en-US" b="1" dirty="0" err="1">
                <a:solidFill>
                  <a:srgbClr val="EBDDC3">
                    <a:lumMod val="25000"/>
                  </a:srgbClr>
                </a:solidFill>
                <a:latin typeface="Tw Cen MT"/>
              </a:rPr>
              <a:t>Neamt</a:t>
            </a:r>
            <a:endParaRPr lang="ro-RO" b="1" dirty="0">
              <a:solidFill>
                <a:srgbClr val="EBDDC3">
                  <a:lumMod val="25000"/>
                </a:srgbClr>
              </a:solidFill>
              <a:latin typeface="Tw Cen MT"/>
            </a:endParaRPr>
          </a:p>
        </p:txBody>
      </p:sp>
      <p:sp>
        <p:nvSpPr>
          <p:cNvPr id="6" name="Rectangle 5"/>
          <p:cNvSpPr/>
          <p:nvPr/>
        </p:nvSpPr>
        <p:spPr>
          <a:xfrm>
            <a:off x="4743818" y="1143000"/>
            <a:ext cx="3654590" cy="1359346"/>
          </a:xfrm>
          <a:prstGeom prst="rect">
            <a:avLst/>
          </a:prstGeom>
        </p:spPr>
        <p:txBody>
          <a:bodyPr wrap="none">
            <a:spAutoFit/>
          </a:bodyPr>
          <a:lstStyle/>
          <a:p>
            <a:pPr lvl="0" algn="ctr">
              <a:spcBef>
                <a:spcPts val="700"/>
              </a:spcBef>
              <a:spcAft>
                <a:spcPts val="1000"/>
              </a:spcAft>
              <a:buClr>
                <a:srgbClr val="DD8047"/>
              </a:buClr>
              <a:buSzPct val="60000"/>
            </a:pPr>
            <a:r>
              <a:rPr lang="ro-RO" b="1" dirty="0" smtClean="0">
                <a:solidFill>
                  <a:srgbClr val="FF0000"/>
                </a:solidFill>
                <a:latin typeface="Tw Cen MT"/>
              </a:rPr>
              <a:t>VĂ  DORIM  SĂRBĂTORI  PASCALE </a:t>
            </a:r>
          </a:p>
          <a:p>
            <a:pPr lvl="0" algn="ctr">
              <a:spcBef>
                <a:spcPts val="700"/>
              </a:spcBef>
              <a:spcAft>
                <a:spcPts val="1000"/>
              </a:spcAft>
              <a:buClr>
                <a:srgbClr val="DD8047"/>
              </a:buClr>
              <a:buSzPct val="60000"/>
            </a:pPr>
            <a:r>
              <a:rPr lang="ro-RO" b="1" dirty="0" smtClean="0">
                <a:solidFill>
                  <a:srgbClr val="FF0000"/>
                </a:solidFill>
                <a:latin typeface="Tw Cen MT"/>
              </a:rPr>
              <a:t> BINECUVÂNTATE   CU  SĂNĂTATE  </a:t>
            </a:r>
          </a:p>
          <a:p>
            <a:pPr lvl="0" algn="ctr">
              <a:spcBef>
                <a:spcPts val="700"/>
              </a:spcBef>
              <a:spcAft>
                <a:spcPts val="1000"/>
              </a:spcAft>
              <a:buClr>
                <a:srgbClr val="DD8047"/>
              </a:buClr>
              <a:buSzPct val="60000"/>
            </a:pPr>
            <a:r>
              <a:rPr lang="ro-RO" b="1" dirty="0" smtClean="0">
                <a:solidFill>
                  <a:srgbClr val="FF0000"/>
                </a:solidFill>
                <a:latin typeface="Tw Cen MT"/>
              </a:rPr>
              <a:t>SI </a:t>
            </a:r>
            <a:r>
              <a:rPr lang="ro-RO" b="1" dirty="0">
                <a:solidFill>
                  <a:srgbClr val="FF0000"/>
                </a:solidFill>
                <a:latin typeface="Tw Cen MT"/>
              </a:rPr>
              <a:t> </a:t>
            </a:r>
            <a:r>
              <a:rPr lang="ro-RO" b="1" dirty="0" smtClean="0">
                <a:solidFill>
                  <a:srgbClr val="FF0000"/>
                </a:solidFill>
                <a:latin typeface="Tw Cen MT"/>
              </a:rPr>
              <a:t>LINIŞTE  SUFLETEASCĂ !</a:t>
            </a:r>
            <a:endParaRPr lang="ro-RO" b="1" dirty="0">
              <a:solidFill>
                <a:srgbClr val="FF0000"/>
              </a:solidFill>
              <a:latin typeface="Tw Cen MT"/>
            </a:endParaRPr>
          </a:p>
        </p:txBody>
      </p:sp>
      <p:pic>
        <p:nvPicPr>
          <p:cNvPr id="8" name="Picture 7" descr="http://clubulnationalbucovina.ro/wp-content/uploads/2015/04/oua_rosii_incondeiate0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124200"/>
            <a:ext cx="3733800" cy="2498725"/>
          </a:xfrm>
          <a:prstGeom prst="rect">
            <a:avLst/>
          </a:prstGeom>
          <a:noFill/>
          <a:ln>
            <a:noFill/>
          </a:ln>
        </p:spPr>
      </p:pic>
    </p:spTree>
    <p:extLst>
      <p:ext uri="{BB962C8B-B14F-4D97-AF65-F5344CB8AC3E}">
        <p14:creationId xmlns:p14="http://schemas.microsoft.com/office/powerpoint/2010/main" val="3615017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7825740" cy="2743200"/>
          </a:xfrm>
        </p:spPr>
        <p:txBody>
          <a:bodyPr>
            <a:normAutofit/>
          </a:bodyPr>
          <a:lstStyle/>
          <a:p>
            <a:r>
              <a:rPr lang="en-US" dirty="0">
                <a:solidFill>
                  <a:srgbClr val="2C2C2C"/>
                </a:solidFill>
                <a:latin typeface="Verdana"/>
              </a:rPr>
              <a:t> </a:t>
            </a:r>
            <a:r>
              <a:rPr lang="en-US" sz="3000" dirty="0">
                <a:solidFill>
                  <a:srgbClr val="0070C0"/>
                </a:solidFill>
                <a:latin typeface="Verdana"/>
              </a:rPr>
              <a:t>Motto-</a:t>
            </a:r>
            <a:r>
              <a:rPr lang="en-US" sz="3000" dirty="0" err="1">
                <a:solidFill>
                  <a:srgbClr val="0070C0"/>
                </a:solidFill>
                <a:latin typeface="Verdana"/>
              </a:rPr>
              <a:t>ul</a:t>
            </a:r>
            <a:r>
              <a:rPr lang="en-US" sz="3000" dirty="0">
                <a:solidFill>
                  <a:srgbClr val="0070C0"/>
                </a:solidFill>
                <a:latin typeface="Verdana"/>
              </a:rPr>
              <a:t> </a:t>
            </a:r>
            <a:r>
              <a:rPr lang="en-US" sz="3000" dirty="0" err="1" smtClean="0">
                <a:solidFill>
                  <a:srgbClr val="0070C0"/>
                </a:solidFill>
                <a:latin typeface="Verdana"/>
              </a:rPr>
              <a:t>proiectului</a:t>
            </a:r>
            <a:r>
              <a:rPr lang="en-US" sz="3000" dirty="0" smtClean="0">
                <a:solidFill>
                  <a:srgbClr val="0070C0"/>
                </a:solidFill>
                <a:latin typeface="Verdana"/>
              </a:rPr>
              <a:t> :</a:t>
            </a:r>
          </a:p>
          <a:p>
            <a:pPr algn="just"/>
            <a:r>
              <a:rPr lang="en-US" sz="3000" dirty="0">
                <a:solidFill>
                  <a:srgbClr val="0070C0"/>
                </a:solidFill>
              </a:rPr>
              <a:t/>
            </a:r>
            <a:br>
              <a:rPr lang="en-US" sz="3000" dirty="0">
                <a:solidFill>
                  <a:srgbClr val="0070C0"/>
                </a:solidFill>
              </a:rPr>
            </a:br>
            <a:r>
              <a:rPr lang="en-US" sz="3000" dirty="0" smtClean="0">
                <a:solidFill>
                  <a:srgbClr val="0070C0"/>
                </a:solidFill>
              </a:rPr>
              <a:t>	</a:t>
            </a:r>
            <a:r>
              <a:rPr lang="vi-VN" sz="3200" b="0" dirty="0" smtClean="0">
                <a:solidFill>
                  <a:srgbClr val="000000"/>
                </a:solidFill>
                <a:latin typeface="Lucida Grande"/>
              </a:rPr>
              <a:t>Banii </a:t>
            </a:r>
            <a:r>
              <a:rPr lang="vi-VN" sz="3200" b="0" dirty="0">
                <a:solidFill>
                  <a:srgbClr val="000000"/>
                </a:solidFill>
                <a:latin typeface="Lucida Grande"/>
              </a:rPr>
              <a:t>dau valoare produsului, iar produsul dă putere banilor</a:t>
            </a:r>
            <a:r>
              <a:rPr lang="vi-VN" sz="3200" b="0" dirty="0" smtClean="0">
                <a:solidFill>
                  <a:srgbClr val="000000"/>
                </a:solidFill>
                <a:latin typeface="Lucida Grande"/>
              </a:rPr>
              <a:t>.</a:t>
            </a:r>
            <a:endParaRPr lang="en-US" sz="3000" dirty="0">
              <a:solidFill>
                <a:srgbClr val="0070C0"/>
              </a:solidFill>
            </a:endParaRPr>
          </a:p>
        </p:txBody>
      </p:sp>
    </p:spTree>
    <p:extLst>
      <p:ext uri="{BB962C8B-B14F-4D97-AF65-F5344CB8AC3E}">
        <p14:creationId xmlns:p14="http://schemas.microsoft.com/office/powerpoint/2010/main" val="1615012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1673"/>
            <a:ext cx="7663816" cy="1066800"/>
          </a:xfrm>
        </p:spPr>
        <p:txBody>
          <a:bodyPr>
            <a:normAutofit/>
          </a:bodyPr>
          <a:lstStyle/>
          <a:p>
            <a:pPr algn="just"/>
            <a:r>
              <a:rPr lang="en-US" dirty="0" smtClean="0"/>
              <a:t>		</a:t>
            </a:r>
            <a:r>
              <a:rPr lang="en-US" dirty="0" err="1" smtClean="0"/>
              <a:t>Trocul</a:t>
            </a:r>
            <a:r>
              <a:rPr lang="en-US" dirty="0" smtClean="0"/>
              <a:t> </a:t>
            </a:r>
            <a:r>
              <a:rPr lang="en-US" dirty="0" err="1" smtClean="0"/>
              <a:t>reprezint</a:t>
            </a:r>
            <a:r>
              <a:rPr lang="ro-RO" dirty="0"/>
              <a:t>ă</a:t>
            </a:r>
            <a:r>
              <a:rPr lang="en-US" dirty="0" smtClean="0"/>
              <a:t> </a:t>
            </a:r>
            <a:r>
              <a:rPr lang="en-US" dirty="0" err="1" smtClean="0"/>
              <a:t>schimbul</a:t>
            </a:r>
            <a:r>
              <a:rPr lang="en-US" dirty="0" smtClean="0"/>
              <a:t> de </a:t>
            </a:r>
            <a:r>
              <a:rPr lang="en-US" dirty="0" err="1" smtClean="0"/>
              <a:t>bunuri</a:t>
            </a:r>
            <a:r>
              <a:rPr lang="en-US" dirty="0" smtClean="0"/>
              <a:t> . </a:t>
            </a:r>
            <a:r>
              <a:rPr lang="en-US" dirty="0" err="1" smtClean="0"/>
              <a:t>Raportul</a:t>
            </a:r>
            <a:r>
              <a:rPr lang="en-US" dirty="0" smtClean="0"/>
              <a:t> de v</a:t>
            </a:r>
            <a:r>
              <a:rPr lang="ro-RO" dirty="0" smtClean="0"/>
              <a:t>â</a:t>
            </a:r>
            <a:r>
              <a:rPr lang="en-US" dirty="0" err="1" smtClean="0"/>
              <a:t>nzare</a:t>
            </a:r>
            <a:r>
              <a:rPr lang="en-US" dirty="0" smtClean="0"/>
              <a:t> – </a:t>
            </a:r>
            <a:r>
              <a:rPr lang="en-US" dirty="0" err="1" smtClean="0"/>
              <a:t>cump</a:t>
            </a:r>
            <a:r>
              <a:rPr lang="ro-RO" dirty="0" smtClean="0"/>
              <a:t>ă</a:t>
            </a:r>
            <a:r>
              <a:rPr lang="en-US" dirty="0" smtClean="0"/>
              <a:t>rare de </a:t>
            </a:r>
            <a:r>
              <a:rPr lang="en-US" dirty="0" err="1" smtClean="0"/>
              <a:t>ast</a:t>
            </a:r>
            <a:r>
              <a:rPr lang="ro-RO" dirty="0" smtClean="0"/>
              <a:t>ă</a:t>
            </a:r>
            <a:r>
              <a:rPr lang="en-US" dirty="0" err="1" smtClean="0"/>
              <a:t>zi</a:t>
            </a:r>
            <a:r>
              <a:rPr lang="en-US" dirty="0" smtClean="0"/>
              <a:t> se </a:t>
            </a:r>
            <a:r>
              <a:rPr lang="en-US" dirty="0" err="1" smtClean="0"/>
              <a:t>baza</a:t>
            </a:r>
            <a:r>
              <a:rPr lang="en-US" dirty="0" smtClean="0"/>
              <a:t> ,</a:t>
            </a:r>
            <a:r>
              <a:rPr lang="en-US" dirty="0" err="1" smtClean="0"/>
              <a:t>atunci</a:t>
            </a:r>
            <a:r>
              <a:rPr lang="en-US" dirty="0" smtClean="0"/>
              <a:t>, </a:t>
            </a:r>
            <a:r>
              <a:rPr lang="en-US" dirty="0" err="1" smtClean="0"/>
              <a:t>pe</a:t>
            </a:r>
            <a:r>
              <a:rPr lang="en-US" dirty="0" smtClean="0"/>
              <a:t> </a:t>
            </a:r>
            <a:r>
              <a:rPr lang="en-US" dirty="0" err="1" smtClean="0"/>
              <a:t>schimb</a:t>
            </a:r>
            <a:r>
              <a:rPr lang="en-US" dirty="0" smtClean="0"/>
              <a:t>. </a:t>
            </a:r>
            <a:r>
              <a:rPr lang="ro-RO" dirty="0"/>
              <a:t>Î</a:t>
            </a:r>
            <a:r>
              <a:rPr lang="en-US" dirty="0"/>
              <a:t>n </a:t>
            </a:r>
            <a:r>
              <a:rPr lang="en-US" dirty="0" err="1"/>
              <a:t>acest</a:t>
            </a:r>
            <a:r>
              <a:rPr lang="en-US" dirty="0"/>
              <a:t> </a:t>
            </a:r>
            <a:r>
              <a:rPr lang="en-US" dirty="0" err="1"/>
              <a:t>sens</a:t>
            </a:r>
            <a:r>
              <a:rPr lang="en-US" dirty="0"/>
              <a:t> a</a:t>
            </a:r>
            <a:r>
              <a:rPr lang="ro-RO" dirty="0"/>
              <a:t>m</a:t>
            </a:r>
            <a:r>
              <a:rPr lang="en-US" dirty="0"/>
              <a:t> </a:t>
            </a:r>
            <a:r>
              <a:rPr lang="en-US" dirty="0" err="1"/>
              <a:t>experimentat</a:t>
            </a:r>
            <a:r>
              <a:rPr lang="en-US" dirty="0"/>
              <a:t> </a:t>
            </a:r>
            <a:r>
              <a:rPr lang="ro-RO" dirty="0"/>
              <a:t>î</a:t>
            </a:r>
            <a:r>
              <a:rPr lang="en-US" dirty="0"/>
              <a:t>n </a:t>
            </a:r>
            <a:r>
              <a:rPr lang="en-US" dirty="0" err="1"/>
              <a:t>sala</a:t>
            </a:r>
            <a:r>
              <a:rPr lang="en-US" dirty="0"/>
              <a:t> de </a:t>
            </a:r>
            <a:r>
              <a:rPr lang="en-US" dirty="0" err="1"/>
              <a:t>clas</a:t>
            </a:r>
            <a:r>
              <a:rPr lang="ro-RO" dirty="0"/>
              <a:t>ă</a:t>
            </a:r>
            <a:r>
              <a:rPr lang="en-US" dirty="0"/>
              <a:t>,  </a:t>
            </a:r>
            <a:r>
              <a:rPr lang="en-US" dirty="0" err="1"/>
              <a:t>folosind</a:t>
            </a:r>
            <a:r>
              <a:rPr lang="en-US" dirty="0"/>
              <a:t> </a:t>
            </a:r>
            <a:r>
              <a:rPr lang="en-US" dirty="0" err="1"/>
              <a:t>jocul</a:t>
            </a:r>
            <a:r>
              <a:rPr lang="en-US" dirty="0"/>
              <a:t> de </a:t>
            </a:r>
            <a:r>
              <a:rPr lang="en-US" dirty="0" err="1"/>
              <a:t>rol</a:t>
            </a:r>
            <a:r>
              <a:rPr lang="en-US" dirty="0"/>
              <a:t>, </a:t>
            </a:r>
            <a:r>
              <a:rPr lang="en-US" dirty="0" err="1"/>
              <a:t>trocul</a:t>
            </a:r>
            <a:r>
              <a:rPr lang="en-US" dirty="0"/>
              <a:t>. Am </a:t>
            </a:r>
            <a:r>
              <a:rPr lang="ro-RO" dirty="0"/>
              <a:t>ş</a:t>
            </a:r>
            <a:r>
              <a:rPr lang="en-US" dirty="0" err="1"/>
              <a:t>tiut</a:t>
            </a:r>
            <a:r>
              <a:rPr lang="en-US" dirty="0"/>
              <a:t> cum s</a:t>
            </a:r>
            <a:r>
              <a:rPr lang="ro-RO" dirty="0"/>
              <a:t>ă</a:t>
            </a:r>
            <a:r>
              <a:rPr lang="en-US" dirty="0"/>
              <a:t> </a:t>
            </a:r>
            <a:r>
              <a:rPr lang="en-US" dirty="0" err="1"/>
              <a:t>schimb</a:t>
            </a:r>
            <a:r>
              <a:rPr lang="ro-RO" dirty="0"/>
              <a:t>ă</a:t>
            </a:r>
            <a:r>
              <a:rPr lang="en-US" dirty="0"/>
              <a:t>m </a:t>
            </a:r>
            <a:r>
              <a:rPr lang="en-US" dirty="0" err="1"/>
              <a:t>produsele</a:t>
            </a:r>
            <a:r>
              <a:rPr lang="en-US" dirty="0"/>
              <a:t> </a:t>
            </a:r>
            <a:r>
              <a:rPr lang="ro-RO" dirty="0"/>
              <a:t>î</a:t>
            </a:r>
            <a:r>
              <a:rPr lang="en-US" dirty="0" err="1"/>
              <a:t>ntre</a:t>
            </a:r>
            <a:r>
              <a:rPr lang="en-US" dirty="0"/>
              <a:t> </a:t>
            </a:r>
            <a:r>
              <a:rPr lang="en-US" dirty="0" err="1"/>
              <a:t>noi</a:t>
            </a:r>
            <a:r>
              <a:rPr lang="en-US" dirty="0"/>
              <a:t> </a:t>
            </a:r>
            <a:r>
              <a:rPr lang="en-US" dirty="0" err="1"/>
              <a:t>est</a:t>
            </a:r>
            <a:r>
              <a:rPr lang="ro-RO" dirty="0"/>
              <a:t>i</a:t>
            </a:r>
            <a:r>
              <a:rPr lang="en-US" dirty="0"/>
              <a:t>m</a:t>
            </a:r>
            <a:r>
              <a:rPr lang="ro-RO" dirty="0"/>
              <a:t>â</a:t>
            </a:r>
            <a:r>
              <a:rPr lang="en-US" dirty="0" err="1"/>
              <a:t>nd</a:t>
            </a:r>
            <a:r>
              <a:rPr lang="en-US" dirty="0"/>
              <a:t> </a:t>
            </a:r>
            <a:r>
              <a:rPr lang="en-US" dirty="0" err="1"/>
              <a:t>valoarea</a:t>
            </a:r>
            <a:r>
              <a:rPr lang="en-US" dirty="0"/>
              <a:t> </a:t>
            </a:r>
            <a:r>
              <a:rPr lang="en-US" dirty="0" err="1"/>
              <a:t>fiecarui</a:t>
            </a:r>
            <a:r>
              <a:rPr lang="en-US" dirty="0"/>
              <a:t> bun </a:t>
            </a:r>
            <a:r>
              <a:rPr lang="en-US" dirty="0" err="1"/>
              <a:t>schimbat</a:t>
            </a:r>
            <a:r>
              <a:rPr lang="en-US" dirty="0"/>
              <a:t>.</a:t>
            </a:r>
          </a:p>
          <a:p>
            <a:pPr algn="just"/>
            <a:endParaRPr lang="en-US" dirty="0"/>
          </a:p>
        </p:txBody>
      </p:sp>
      <p:pic>
        <p:nvPicPr>
          <p:cNvPr id="4" name="Picture 2" descr="C:\Users\Cris\Desktop\foto proiect ed financiara\12512679_949188328532600_9054873008071929848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 y="1447800"/>
            <a:ext cx="15430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ris\Desktop\foto proiect ed financiara\12512763_949188695199230_8733267985156173243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447800"/>
            <a:ext cx="1457902" cy="1943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ris\Desktop\foto proiect ed financiara\12439291_949188215199278_7176287266657139033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3620269"/>
            <a:ext cx="222885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Cris\Desktop\foto proiect ed financiara\12670642_949188401865926_6549935012486449556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1295400"/>
            <a:ext cx="24003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Cris\Desktop\foto proiect ed financiara\12924389_949188648532568_5949847804795414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1756447"/>
            <a:ext cx="1437698" cy="19169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C:\Users\Cris\Desktop\foto proiect ed financiara\12931139_949188365199263_4832854231093622184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4115569"/>
            <a:ext cx="184785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Cris\Desktop\foto proiect ed financiara\12670338_949188888532544_3890654534248765335_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3626" y="4115568"/>
            <a:ext cx="1542473" cy="20566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Cris\Desktop\foto proiect ed financiara\12321271_949188535199246_366743368166549107_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16139" y="4677640"/>
            <a:ext cx="1664422" cy="191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229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7520940" cy="838200"/>
          </a:xfrm>
        </p:spPr>
        <p:txBody>
          <a:bodyPr/>
          <a:lstStyle/>
          <a:p>
            <a:pPr algn="just"/>
            <a:r>
              <a:rPr lang="ro-RO" dirty="0" smtClean="0"/>
              <a:t>		Am experimentat „Trocul” şi am aflat despre cum se procurau produsele atunci când nu existau banii. Am aflat „Povestea banilor „după o scurtă discuţie despre „valoarea banilor”. </a:t>
            </a:r>
            <a:endParaRPr lang="en-US" dirty="0"/>
          </a:p>
        </p:txBody>
      </p:sp>
      <p:pic>
        <p:nvPicPr>
          <p:cNvPr id="7170" name="Picture 2" descr="https://scontent.fotp1-1.fna.fbcdn.net/hphotos-xta1/v/t1.0-9/12065671_851922094925891_1920882009485505404_n.jpg?oh=856cf5a7d911c63fafe33cd29ea59d5d&amp;oe=5771E30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90600"/>
            <a:ext cx="2667000" cy="35560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scontent.fotp1-1.fna.fbcdn.net/v/t1.0-9/12144677_851922004925900_8631335169018155825_n.jpg?oh=156c8b5a35f281dc55f6322b23c3f6ce&amp;oe=57BB74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894210"/>
            <a:ext cx="2170672" cy="28942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C:\Users\Cris\Desktop\foto proiect ed financiara\IMG_20160411_11403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1093860"/>
            <a:ext cx="2099945" cy="2800350"/>
          </a:xfrm>
          <a:prstGeom prst="rect">
            <a:avLst/>
          </a:prstGeom>
          <a:noFill/>
          <a:ln>
            <a:noFill/>
          </a:ln>
        </p:spPr>
      </p:pic>
      <p:pic>
        <p:nvPicPr>
          <p:cNvPr id="36" name="Picture 35" descr="C:\Users\Cris\Desktop\foto proiect ed financiara\IMG_20160411_11354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914400"/>
            <a:ext cx="1981200" cy="2641600"/>
          </a:xfrm>
          <a:prstGeom prst="rect">
            <a:avLst/>
          </a:prstGeom>
          <a:noFill/>
          <a:ln>
            <a:noFill/>
          </a:ln>
        </p:spPr>
      </p:pic>
      <p:pic>
        <p:nvPicPr>
          <p:cNvPr id="37" name="Picture 36" descr="C:\Users\Cris\Desktop\foto proiect ed financiara\IMG_20160411_11350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915664" y="4875376"/>
            <a:ext cx="2207203" cy="1618932"/>
          </a:xfrm>
          <a:prstGeom prst="rect">
            <a:avLst/>
          </a:prstGeom>
          <a:noFill/>
          <a:ln>
            <a:noFill/>
          </a:ln>
        </p:spPr>
      </p:pic>
      <p:pic>
        <p:nvPicPr>
          <p:cNvPr id="38" name="Picture 37" descr="C:\Users\Cris\Desktop\foto proiect ed financiara\IMG_20160411_112458.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4168775"/>
            <a:ext cx="1924050" cy="2565400"/>
          </a:xfrm>
          <a:prstGeom prst="rect">
            <a:avLst/>
          </a:prstGeom>
          <a:noFill/>
          <a:ln>
            <a:noFill/>
          </a:ln>
        </p:spPr>
      </p:pic>
    </p:spTree>
    <p:extLst>
      <p:ext uri="{BB962C8B-B14F-4D97-AF65-F5344CB8AC3E}">
        <p14:creationId xmlns:p14="http://schemas.microsoft.com/office/powerpoint/2010/main" val="269249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7848600" cy="1143000"/>
          </a:xfrm>
        </p:spPr>
        <p:txBody>
          <a:bodyPr>
            <a:normAutofit fontScale="92500"/>
          </a:bodyPr>
          <a:lstStyle/>
          <a:p>
            <a:r>
              <a:rPr lang="en-US" sz="1800" dirty="0" err="1" smtClean="0"/>
              <a:t>Pentru</a:t>
            </a:r>
            <a:r>
              <a:rPr lang="en-US" sz="1800" dirty="0" smtClean="0"/>
              <a:t> a </a:t>
            </a:r>
            <a:r>
              <a:rPr lang="en-US" sz="1800" dirty="0" err="1" smtClean="0"/>
              <a:t>ca</a:t>
            </a:r>
            <a:r>
              <a:rPr lang="ro-RO" sz="1800" dirty="0" smtClean="0"/>
              <a:t>ş</a:t>
            </a:r>
            <a:r>
              <a:rPr lang="en-US" sz="1800" dirty="0" err="1" smtClean="0"/>
              <a:t>tiga</a:t>
            </a:r>
            <a:r>
              <a:rPr lang="en-US" sz="1800" dirty="0" smtClean="0"/>
              <a:t> </a:t>
            </a:r>
            <a:r>
              <a:rPr lang="en-US" sz="1800" dirty="0" err="1" smtClean="0"/>
              <a:t>bani</a:t>
            </a:r>
            <a:r>
              <a:rPr lang="en-US" sz="1800" dirty="0" smtClean="0"/>
              <a:t> ,</a:t>
            </a:r>
            <a:r>
              <a:rPr lang="en-US" sz="1800" dirty="0" err="1" smtClean="0"/>
              <a:t>trebuie</a:t>
            </a:r>
            <a:r>
              <a:rPr lang="en-US" sz="1800" dirty="0" smtClean="0"/>
              <a:t> s</a:t>
            </a:r>
            <a:r>
              <a:rPr lang="ro-RO" sz="1800" dirty="0" smtClean="0"/>
              <a:t>ă</a:t>
            </a:r>
            <a:r>
              <a:rPr lang="en-US" sz="1800" dirty="0" smtClean="0"/>
              <a:t> </a:t>
            </a:r>
            <a:r>
              <a:rPr lang="en-US" sz="1800" dirty="0" err="1" smtClean="0"/>
              <a:t>muncim</a:t>
            </a:r>
            <a:r>
              <a:rPr lang="en-US" sz="1800" dirty="0" smtClean="0"/>
              <a:t> !</a:t>
            </a:r>
          </a:p>
          <a:p>
            <a:r>
              <a:rPr lang="en-US" sz="1400" dirty="0"/>
              <a:t>	</a:t>
            </a:r>
            <a:r>
              <a:rPr lang="ro-RO" sz="1400" dirty="0" smtClean="0"/>
              <a:t>	</a:t>
            </a:r>
            <a:r>
              <a:rPr lang="en-US" sz="1400" dirty="0" smtClean="0"/>
              <a:t>A </a:t>
            </a:r>
            <a:r>
              <a:rPr lang="en-US" sz="1400" dirty="0" err="1" smtClean="0"/>
              <a:t>fost</a:t>
            </a:r>
            <a:r>
              <a:rPr lang="en-US" sz="1400" dirty="0" smtClean="0"/>
              <a:t> o </a:t>
            </a:r>
            <a:r>
              <a:rPr lang="en-US" sz="1400" dirty="0" err="1" smtClean="0"/>
              <a:t>experien</a:t>
            </a:r>
            <a:r>
              <a:rPr lang="ro-RO" sz="1400" dirty="0" smtClean="0"/>
              <a:t>ţă</a:t>
            </a:r>
            <a:r>
              <a:rPr lang="en-US" sz="1400" dirty="0" smtClean="0"/>
              <a:t> </a:t>
            </a:r>
            <a:r>
              <a:rPr lang="en-US" sz="1400" dirty="0" err="1" smtClean="0"/>
              <a:t>frumoas</a:t>
            </a:r>
            <a:r>
              <a:rPr lang="ro-RO" sz="1400" dirty="0" smtClean="0"/>
              <a:t>ă</a:t>
            </a:r>
            <a:r>
              <a:rPr lang="en-US" sz="1400" dirty="0" smtClean="0"/>
              <a:t>, </a:t>
            </a:r>
            <a:r>
              <a:rPr lang="en-US" sz="1400" dirty="0" err="1" smtClean="0"/>
              <a:t>interesant</a:t>
            </a:r>
            <a:r>
              <a:rPr lang="ro-RO" sz="1400" dirty="0" smtClean="0"/>
              <a:t>ă,</a:t>
            </a:r>
            <a:r>
              <a:rPr lang="en-US" sz="1400" dirty="0" smtClean="0"/>
              <a:t> </a:t>
            </a:r>
            <a:r>
              <a:rPr lang="en-US" sz="1400" dirty="0" err="1" smtClean="0"/>
              <a:t>mamele</a:t>
            </a:r>
            <a:r>
              <a:rPr lang="en-US" sz="1400" dirty="0" smtClean="0"/>
              <a:t> </a:t>
            </a:r>
            <a:r>
              <a:rPr lang="ro-RO" sz="1400" dirty="0"/>
              <a:t>î</a:t>
            </a:r>
            <a:r>
              <a:rPr lang="en-US" sz="1400" dirty="0" err="1" smtClean="0"/>
              <a:t>mpreun</a:t>
            </a:r>
            <a:r>
              <a:rPr lang="ro-RO" sz="1400" dirty="0" smtClean="0"/>
              <a:t>ă</a:t>
            </a:r>
            <a:r>
              <a:rPr lang="en-US" sz="1400" dirty="0" smtClean="0"/>
              <a:t> cu </a:t>
            </a:r>
            <a:r>
              <a:rPr lang="en-US" sz="1400" dirty="0" err="1" smtClean="0"/>
              <a:t>noi</a:t>
            </a:r>
            <a:r>
              <a:rPr lang="en-US" sz="1400" dirty="0" smtClean="0"/>
              <a:t>, </a:t>
            </a:r>
            <a:r>
              <a:rPr lang="en-US" sz="1400" dirty="0" err="1" smtClean="0"/>
              <a:t>copiii</a:t>
            </a:r>
            <a:r>
              <a:rPr lang="ro-RO" sz="1400" dirty="0" smtClean="0"/>
              <a:t> </a:t>
            </a:r>
            <a:r>
              <a:rPr lang="en-US" sz="1400" dirty="0" smtClean="0"/>
              <a:t>,</a:t>
            </a:r>
            <a:r>
              <a:rPr lang="ro-RO" sz="1400" dirty="0" smtClean="0"/>
              <a:t>am pregatit prajituri de casă cu ingrediente naturale pe care le-am vândut celor prezenţi la „FESTIVALUL TOAMNEI”. Deşi pare un lucru simplu, obişnuit  el necesită multa pricepere , imaginatie dar şi multa răbdare. </a:t>
            </a:r>
            <a:endParaRPr lang="en-US" sz="1400" dirty="0"/>
          </a:p>
        </p:txBody>
      </p:sp>
      <p:pic>
        <p:nvPicPr>
          <p:cNvPr id="3074" name="Picture 2" descr="C:\Users\Cris\Desktop\foto proiect ed financiara\11250621_861018280682939_3240780857686445107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18288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ris\Desktop\foto proiect ed financiara\12063597_861018487349585_5028888551666916973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543050"/>
            <a:ext cx="25908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Cris\Desktop\foto proiect ed financiara\12115635_861018397349594_1022608343489780909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371600"/>
            <a:ext cx="24384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Cris\Desktop\foto proiect ed financiara\12191583_861018194016281_5168567300736362312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3962400"/>
            <a:ext cx="20574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Cris\Desktop\foto proiect ed financiara\12193508_861018304016270_2055986565032645969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1252" y="3581400"/>
            <a:ext cx="234315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Cris\Desktop\foto proiect ed financiara\12063831_861017890682978_666696761469903262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9418" y="4419600"/>
            <a:ext cx="1604962" cy="213994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Cris\Desktop\foto proiect ed financiara\12193739_861018220682945_5074309833744549787_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9000" y="4327236"/>
            <a:ext cx="1808019" cy="241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667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1"/>
            <a:ext cx="8229600" cy="1447799"/>
          </a:xfrm>
        </p:spPr>
        <p:txBody>
          <a:bodyPr>
            <a:normAutofit/>
          </a:bodyPr>
          <a:lstStyle/>
          <a:p>
            <a:r>
              <a:rPr lang="en-US" dirty="0" err="1"/>
              <a:t>Pentru</a:t>
            </a:r>
            <a:r>
              <a:rPr lang="en-US" dirty="0"/>
              <a:t> a </a:t>
            </a:r>
            <a:r>
              <a:rPr lang="en-US" dirty="0" err="1"/>
              <a:t>ca</a:t>
            </a:r>
            <a:r>
              <a:rPr lang="ro-RO" dirty="0"/>
              <a:t>ş</a:t>
            </a:r>
            <a:r>
              <a:rPr lang="en-US" dirty="0" err="1"/>
              <a:t>tiga</a:t>
            </a:r>
            <a:r>
              <a:rPr lang="en-US" dirty="0"/>
              <a:t> </a:t>
            </a:r>
            <a:r>
              <a:rPr lang="en-US" dirty="0" err="1"/>
              <a:t>bani</a:t>
            </a:r>
            <a:r>
              <a:rPr lang="en-US" dirty="0"/>
              <a:t> ,</a:t>
            </a:r>
            <a:r>
              <a:rPr lang="en-US" dirty="0" err="1"/>
              <a:t>trebuie</a:t>
            </a:r>
            <a:r>
              <a:rPr lang="en-US" dirty="0"/>
              <a:t> s</a:t>
            </a:r>
            <a:r>
              <a:rPr lang="ro-RO" dirty="0"/>
              <a:t>ă</a:t>
            </a:r>
            <a:r>
              <a:rPr lang="en-US" dirty="0"/>
              <a:t> </a:t>
            </a:r>
            <a:r>
              <a:rPr lang="ro-RO" dirty="0" smtClean="0"/>
              <a:t>ştim să ne prezentăm produsele şi să le vindem</a:t>
            </a:r>
            <a:r>
              <a:rPr lang="en-US" dirty="0" smtClean="0"/>
              <a:t> !</a:t>
            </a:r>
            <a:endParaRPr lang="ro-RO" dirty="0" smtClean="0"/>
          </a:p>
          <a:p>
            <a:pPr algn="just"/>
            <a:r>
              <a:rPr lang="ro-RO" dirty="0" smtClean="0"/>
              <a:t>		</a:t>
            </a:r>
            <a:r>
              <a:rPr lang="ro-RO" sz="1200" dirty="0" smtClean="0"/>
              <a:t>Am umblat in cămara mamei din care am luat  borcănele cu gem, zacuscă, tocană de legume,compot, suc de roşii,fructe pe care le-am ambalat frumos şi le-am vândut la </a:t>
            </a:r>
            <a:r>
              <a:rPr lang="ro-RO" sz="1200" dirty="0"/>
              <a:t>„FESTIVALUL TOAMNEI”. </a:t>
            </a:r>
            <a:r>
              <a:rPr lang="ro-RO" sz="1200" dirty="0" smtClean="0"/>
              <a:t>Noi fiind vânzătorii,am înţeles că dacă produsele sunt de calitate şi bio vindem multe şi implicit şi banii vor fi mai mulţi. După această experienţă am invăţat să-mi ajut părinţii la treburile casnice şi am mai invăţat ce valoare are munca şi ce valoare au banii.  Produsele rămase am hotărât să le donăm bătrânilor cu posibilităţi reduse din satul nostru. </a:t>
            </a:r>
            <a:endParaRPr lang="en-US" sz="1200" dirty="0"/>
          </a:p>
          <a:p>
            <a:endParaRPr lang="en-US" dirty="0"/>
          </a:p>
        </p:txBody>
      </p:sp>
      <p:pic>
        <p:nvPicPr>
          <p:cNvPr id="4098" name="Picture 2" descr="C:\Users\Cris\Desktop\foto proiect ed financiara\12899921_510100375835846_83065260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564" y="1752600"/>
            <a:ext cx="1371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ris\Desktop\foto proiect ed financiara\12915090_510100859169131_2089666540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5181600"/>
            <a:ext cx="2667786" cy="15006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ris\Desktop\foto proiect ed financiara\12910617_510100169169200_2033002436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1600200"/>
            <a:ext cx="1684825" cy="2641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content.fotp1-1.fna.fbcdn.net/hphotos-xtp1/v/t1.0-9/12195805_861019407349493_3452637063289968186_n.jpg?oh=2a4d547453f6502e0807a2c08e4014bd&amp;oe=57B4950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1752600"/>
            <a:ext cx="2228849"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scontent.fotp1-1.fna.fbcdn.net/hphotos-xpt1/v/t1.0-9/11011259_861020017349432_7056608689458596253_n.jpg?oh=c2d2fd73edd3be42ced4984efccd0c77&amp;oe=5779AE0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2903" y="4366067"/>
            <a:ext cx="1737122" cy="231616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scontent.fotp1-1.fna.fbcdn.net/hphotos-xpt1/v/t1.0-9/12196339_860643787387055_1510681579400709558_n.jpg?oh=20f73b9eec9afe85bcdfc514a1d8251c&amp;oe=5774D1C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027" y="4376669"/>
            <a:ext cx="1618673" cy="2294957"/>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Cris\Desktop\foto proiect ed financiara\12189106_860643827387051_7410715978722884432_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0" y="1752600"/>
            <a:ext cx="222885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https://scontent.fotp1-1.fna.fbcdn.net/hphotos-xpa1/v/t1.0-9/12195771_860644554053645_5685645167940877042_n.jpg?oh=fcf15b43ad84de9dc8a81f9fa26145da&amp;oe=5784D36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2600" y="4853430"/>
            <a:ext cx="1371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697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
            <a:ext cx="7139940" cy="762000"/>
          </a:xfrm>
        </p:spPr>
        <p:txBody>
          <a:bodyPr>
            <a:normAutofit fontScale="92500" lnSpcReduction="10000"/>
          </a:bodyPr>
          <a:lstStyle/>
          <a:p>
            <a:r>
              <a:rPr lang="en-US" dirty="0" smtClean="0">
                <a:solidFill>
                  <a:srgbClr val="775F55"/>
                </a:solidFill>
                <a:latin typeface="Tw Cen MT"/>
              </a:rPr>
              <a:t>             </a:t>
            </a:r>
            <a:r>
              <a:rPr lang="en-US" dirty="0" err="1" smtClean="0">
                <a:solidFill>
                  <a:srgbClr val="775F55"/>
                </a:solidFill>
                <a:latin typeface="Tw Cen MT"/>
              </a:rPr>
              <a:t>Bunurile</a:t>
            </a:r>
            <a:r>
              <a:rPr lang="en-US" dirty="0" smtClean="0">
                <a:solidFill>
                  <a:srgbClr val="775F55"/>
                </a:solidFill>
                <a:latin typeface="Tw Cen MT"/>
              </a:rPr>
              <a:t> </a:t>
            </a:r>
            <a:r>
              <a:rPr lang="en-US" dirty="0" err="1">
                <a:solidFill>
                  <a:srgbClr val="775F55"/>
                </a:solidFill>
                <a:latin typeface="Tw Cen MT"/>
              </a:rPr>
              <a:t>sunt</a:t>
            </a:r>
            <a:r>
              <a:rPr lang="en-US" dirty="0">
                <a:solidFill>
                  <a:srgbClr val="775F55"/>
                </a:solidFill>
                <a:latin typeface="Tw Cen MT"/>
              </a:rPr>
              <a:t> </a:t>
            </a:r>
            <a:r>
              <a:rPr lang="en-US" dirty="0" err="1">
                <a:solidFill>
                  <a:srgbClr val="775F55"/>
                </a:solidFill>
                <a:latin typeface="Tw Cen MT"/>
              </a:rPr>
              <a:t>produse</a:t>
            </a:r>
            <a:r>
              <a:rPr lang="en-US" dirty="0">
                <a:solidFill>
                  <a:srgbClr val="775F55"/>
                </a:solidFill>
                <a:latin typeface="Tw Cen MT"/>
              </a:rPr>
              <a:t> de </a:t>
            </a:r>
            <a:r>
              <a:rPr lang="en-US" dirty="0" err="1">
                <a:solidFill>
                  <a:srgbClr val="775F55"/>
                </a:solidFill>
                <a:latin typeface="Tw Cen MT"/>
              </a:rPr>
              <a:t>catre</a:t>
            </a:r>
            <a:r>
              <a:rPr lang="en-US" dirty="0">
                <a:solidFill>
                  <a:srgbClr val="775F55"/>
                </a:solidFill>
                <a:latin typeface="Tw Cen MT"/>
              </a:rPr>
              <a:t> </a:t>
            </a:r>
            <a:r>
              <a:rPr lang="en-US" dirty="0" err="1">
                <a:solidFill>
                  <a:srgbClr val="775F55"/>
                </a:solidFill>
                <a:latin typeface="Tw Cen MT"/>
              </a:rPr>
              <a:t>oameni</a:t>
            </a:r>
            <a:r>
              <a:rPr lang="en-US" dirty="0">
                <a:solidFill>
                  <a:srgbClr val="775F55"/>
                </a:solidFill>
                <a:latin typeface="Tw Cen MT"/>
              </a:rPr>
              <a:t> </a:t>
            </a:r>
            <a:r>
              <a:rPr lang="en-US" dirty="0" err="1">
                <a:solidFill>
                  <a:srgbClr val="775F55"/>
                </a:solidFill>
                <a:latin typeface="Tw Cen MT"/>
              </a:rPr>
              <a:t>si</a:t>
            </a:r>
            <a:r>
              <a:rPr lang="en-US" dirty="0">
                <a:solidFill>
                  <a:srgbClr val="775F55"/>
                </a:solidFill>
                <a:latin typeface="Tw Cen MT"/>
              </a:rPr>
              <a:t> </a:t>
            </a:r>
            <a:r>
              <a:rPr lang="en-US" dirty="0" err="1">
                <a:solidFill>
                  <a:srgbClr val="775F55"/>
                </a:solidFill>
                <a:latin typeface="Tw Cen MT"/>
              </a:rPr>
              <a:t>sunt</a:t>
            </a:r>
            <a:r>
              <a:rPr lang="en-US" dirty="0">
                <a:solidFill>
                  <a:srgbClr val="775F55"/>
                </a:solidFill>
                <a:latin typeface="Tw Cen MT"/>
              </a:rPr>
              <a:t> </a:t>
            </a:r>
            <a:r>
              <a:rPr lang="en-US" dirty="0" err="1">
                <a:solidFill>
                  <a:srgbClr val="775F55"/>
                </a:solidFill>
                <a:latin typeface="Tw Cen MT"/>
              </a:rPr>
              <a:t>destinate</a:t>
            </a:r>
            <a:r>
              <a:rPr lang="en-US" dirty="0">
                <a:solidFill>
                  <a:srgbClr val="775F55"/>
                </a:solidFill>
                <a:latin typeface="Tw Cen MT"/>
              </a:rPr>
              <a:t> v</a:t>
            </a:r>
            <a:r>
              <a:rPr lang="ro-RO" dirty="0">
                <a:solidFill>
                  <a:srgbClr val="775F55"/>
                </a:solidFill>
                <a:latin typeface="Tw Cen MT"/>
              </a:rPr>
              <a:t>â</a:t>
            </a:r>
            <a:r>
              <a:rPr lang="en-US" dirty="0" err="1">
                <a:solidFill>
                  <a:srgbClr val="775F55"/>
                </a:solidFill>
                <a:latin typeface="Tw Cen MT"/>
              </a:rPr>
              <a:t>nz</a:t>
            </a:r>
            <a:r>
              <a:rPr lang="ro-RO" dirty="0">
                <a:solidFill>
                  <a:srgbClr val="775F55"/>
                </a:solidFill>
                <a:latin typeface="Tw Cen MT"/>
              </a:rPr>
              <a:t>ă</a:t>
            </a:r>
            <a:r>
              <a:rPr lang="en-US" dirty="0" err="1">
                <a:solidFill>
                  <a:srgbClr val="775F55"/>
                </a:solidFill>
                <a:latin typeface="Tw Cen MT"/>
              </a:rPr>
              <a:t>rii</a:t>
            </a:r>
            <a:r>
              <a:rPr lang="en-US" dirty="0">
                <a:solidFill>
                  <a:srgbClr val="775F55"/>
                </a:solidFill>
                <a:latin typeface="Tw Cen MT"/>
              </a:rPr>
              <a:t>, </a:t>
            </a:r>
            <a:r>
              <a:rPr lang="ro-RO" dirty="0">
                <a:solidFill>
                  <a:srgbClr val="775F55"/>
                </a:solidFill>
                <a:latin typeface="Tw Cen MT"/>
              </a:rPr>
              <a:t>î</a:t>
            </a:r>
            <a:r>
              <a:rPr lang="en-US" dirty="0">
                <a:solidFill>
                  <a:srgbClr val="775F55"/>
                </a:solidFill>
                <a:latin typeface="Tw Cen MT"/>
              </a:rPr>
              <a:t>n </a:t>
            </a:r>
            <a:r>
              <a:rPr lang="en-US" dirty="0" err="1">
                <a:solidFill>
                  <a:srgbClr val="775F55"/>
                </a:solidFill>
                <a:latin typeface="Tw Cen MT"/>
              </a:rPr>
              <a:t>schimbul</a:t>
            </a:r>
            <a:r>
              <a:rPr lang="en-US" dirty="0">
                <a:solidFill>
                  <a:srgbClr val="775F55"/>
                </a:solidFill>
                <a:latin typeface="Tw Cen MT"/>
              </a:rPr>
              <a:t> </a:t>
            </a:r>
            <a:r>
              <a:rPr lang="en-US" dirty="0" err="1">
                <a:solidFill>
                  <a:srgbClr val="775F55"/>
                </a:solidFill>
                <a:latin typeface="Tw Cen MT"/>
              </a:rPr>
              <a:t>lor</a:t>
            </a:r>
            <a:r>
              <a:rPr lang="en-US" dirty="0">
                <a:solidFill>
                  <a:srgbClr val="775F55"/>
                </a:solidFill>
                <a:latin typeface="Tw Cen MT"/>
              </a:rPr>
              <a:t>, </a:t>
            </a:r>
            <a:r>
              <a:rPr lang="en-US" dirty="0" err="1">
                <a:solidFill>
                  <a:srgbClr val="775F55"/>
                </a:solidFill>
                <a:latin typeface="Tw Cen MT"/>
              </a:rPr>
              <a:t>ob</a:t>
            </a:r>
            <a:r>
              <a:rPr lang="ro-RO" dirty="0">
                <a:solidFill>
                  <a:srgbClr val="775F55"/>
                </a:solidFill>
                <a:latin typeface="Tw Cen MT"/>
              </a:rPr>
              <a:t>ţ</a:t>
            </a:r>
            <a:r>
              <a:rPr lang="en-US" dirty="0">
                <a:solidFill>
                  <a:srgbClr val="775F55"/>
                </a:solidFill>
                <a:latin typeface="Tw Cen MT"/>
              </a:rPr>
              <a:t>in</a:t>
            </a:r>
            <a:r>
              <a:rPr lang="ro-RO" dirty="0">
                <a:solidFill>
                  <a:srgbClr val="775F55"/>
                </a:solidFill>
                <a:latin typeface="Tw Cen MT"/>
              </a:rPr>
              <a:t>â</a:t>
            </a:r>
            <a:r>
              <a:rPr lang="en-US" dirty="0" err="1">
                <a:solidFill>
                  <a:srgbClr val="775F55"/>
                </a:solidFill>
                <a:latin typeface="Tw Cen MT"/>
              </a:rPr>
              <a:t>ndu</a:t>
            </a:r>
            <a:r>
              <a:rPr lang="en-US" dirty="0">
                <a:solidFill>
                  <a:srgbClr val="775F55"/>
                </a:solidFill>
                <a:latin typeface="Tw Cen MT"/>
              </a:rPr>
              <a:t>-se </a:t>
            </a:r>
            <a:r>
              <a:rPr lang="en-US" dirty="0" err="1">
                <a:solidFill>
                  <a:srgbClr val="775F55"/>
                </a:solidFill>
                <a:latin typeface="Tw Cen MT"/>
              </a:rPr>
              <a:t>bani</a:t>
            </a:r>
            <a:r>
              <a:rPr lang="en-US" dirty="0" smtClean="0">
                <a:solidFill>
                  <a:srgbClr val="775F55"/>
                </a:solidFill>
                <a:latin typeface="Tw Cen MT"/>
              </a:rPr>
              <a:t>.</a:t>
            </a:r>
            <a:r>
              <a:rPr lang="ro-RO" dirty="0" smtClean="0">
                <a:solidFill>
                  <a:srgbClr val="775F55"/>
                </a:solidFill>
                <a:latin typeface="Tw Cen MT"/>
              </a:rPr>
              <a:t> Pentru a ajunge la produsul finit traseul este lung. </a:t>
            </a:r>
            <a:r>
              <a:rPr lang="en-US" dirty="0">
                <a:solidFill>
                  <a:srgbClr val="775F55"/>
                </a:solidFill>
                <a:latin typeface="Tw Cen MT"/>
              </a:rPr>
              <a:t/>
            </a:r>
            <a:br>
              <a:rPr lang="en-US" dirty="0">
                <a:solidFill>
                  <a:srgbClr val="775F55"/>
                </a:solidFill>
                <a:latin typeface="Tw Cen MT"/>
              </a:rPr>
            </a:br>
            <a:r>
              <a:rPr lang="ro-RO" dirty="0">
                <a:solidFill>
                  <a:srgbClr val="775F55"/>
                </a:solidFill>
                <a:latin typeface="Tw Cen MT"/>
              </a:rPr>
              <a:t>	</a:t>
            </a:r>
            <a:endParaRPr lang="en-US" dirty="0"/>
          </a:p>
        </p:txBody>
      </p:sp>
      <p:pic>
        <p:nvPicPr>
          <p:cNvPr id="8195" name="Picture 3" descr="C:\Users\Cris\Desktop\foto proiect ed financiara\12804902_925992904185476_4755715524468179162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0"/>
            <a:ext cx="20574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Cris\Desktop\foto proiect ed financiara\12805687_925992810852152_6812786522340994527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733800"/>
            <a:ext cx="2286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Cris\Desktop\foto proiect ed financiara\12806230_925993047518795_4835265102993107556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803564"/>
            <a:ext cx="211455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Cris\Desktop\foto proiect ed financiara\12803313_925992997518800_4129274548811755448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609600"/>
            <a:ext cx="27432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scontent.fotp1-1.fna.fbcdn.net/hphotos-xlp1/v/t1.0-9/12801660_925992457518854_8397257527416016910_n.jpg?oh=cb5bbcf788a1d6239bcc64887907d207&amp;oe=5774314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6505" y="3733800"/>
            <a:ext cx="211455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s://scontent.fotp1-1.fna.fbcdn.net/hphotos-xlt1/v/t1.0-9/12813973_925992780852155_3985332711697014295_n.jpg?oh=6f0858283e501c5c9d188eed31acb656&amp;oe=57B9F8F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3600" y="4343399"/>
            <a:ext cx="1828800" cy="24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47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127"/>
            <a:ext cx="2667000" cy="423372"/>
          </a:xfrm>
        </p:spPr>
        <p:txBody>
          <a:bodyPr/>
          <a:lstStyle/>
          <a:p>
            <a:r>
              <a:rPr lang="ro-RO" dirty="0" smtClean="0"/>
              <a:t>RODUL  MUNCII  NOASTRE !</a:t>
            </a:r>
            <a:endParaRPr lang="en-US" dirty="0"/>
          </a:p>
        </p:txBody>
      </p:sp>
      <p:pic>
        <p:nvPicPr>
          <p:cNvPr id="11266" name="Picture 2" descr="C:\Users\Cris\Desktop\foto proiect ed financiara\12804784_925993184185448_8344197670745981648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
            <a:ext cx="2362200" cy="31496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Cris\Desktop\foto proiect ed financiara\12814278_925975810853852_2451759888938081280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9234" y="228600"/>
            <a:ext cx="2286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Cris\Desktop\foto proiect ed financiara\12805952_925993307518769_5980311728366004584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76200"/>
            <a:ext cx="29718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Cris\Desktop\foto proiect ed financiara\12804897_925992424185524_791505780667639816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3863109"/>
            <a:ext cx="2209800" cy="29464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Cris\Desktop\foto proiect ed financiara\12814617_925992344185532_4508587700778311687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9527" y="3348567"/>
            <a:ext cx="2595707" cy="3460942"/>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C:\Users\Cris\Desktop\foto proiect ed financiara\12814465_926430157475084_7200066384032999117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0" y="4112491"/>
            <a:ext cx="1998518" cy="266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38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94673" y="381000"/>
            <a:ext cx="5029200" cy="6096000"/>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nSpc>
                <a:spcPct val="120000"/>
              </a:lnSpc>
              <a:spcBef>
                <a:spcPts val="0"/>
              </a:spcBef>
              <a:buNone/>
            </a:pPr>
            <a:r>
              <a:rPr lang="ro-RO" sz="1400" b="1" dirty="0">
                <a:solidFill>
                  <a:srgbClr val="FF0000"/>
                </a:solidFill>
                <a:latin typeface="Times New Roman" pitchFamily="18" charset="0"/>
                <a:cs typeface="Times New Roman" pitchFamily="18" charset="0"/>
              </a:rPr>
              <a:t>Clasa a IV-a A</a:t>
            </a:r>
            <a:r>
              <a:rPr lang="ro-RO" sz="1400" i="1" dirty="0">
                <a:solidFill>
                  <a:srgbClr val="FF0000"/>
                </a:solidFill>
                <a:latin typeface="Times New Roman" pitchFamily="18" charset="0"/>
                <a:cs typeface="Times New Roman" pitchFamily="18" charset="0"/>
              </a:rPr>
              <a:t>, </a:t>
            </a:r>
          </a:p>
          <a:p>
            <a:pPr>
              <a:lnSpc>
                <a:spcPct val="120000"/>
              </a:lnSpc>
              <a:spcBef>
                <a:spcPts val="0"/>
              </a:spcBef>
              <a:buNone/>
            </a:pPr>
            <a:r>
              <a:rPr lang="ro-RO" sz="1400" dirty="0">
                <a:solidFill>
                  <a:srgbClr val="FF0000"/>
                </a:solidFill>
                <a:latin typeface="Times New Roman" pitchFamily="18" charset="0"/>
                <a:cs typeface="Times New Roman" pitchFamily="18" charset="0"/>
              </a:rPr>
              <a:t>de la Şcoala Gimnazială Borleşti , </a:t>
            </a:r>
            <a:r>
              <a:rPr lang="vi-VN" sz="1400" dirty="0">
                <a:solidFill>
                  <a:srgbClr val="FF0000"/>
                </a:solidFill>
                <a:latin typeface="Times New Roman" pitchFamily="18" charset="0"/>
                <a:cs typeface="Times New Roman" pitchFamily="18" charset="0"/>
              </a:rPr>
              <a:t>organizează în perioada </a:t>
            </a:r>
            <a:r>
              <a:rPr lang="ro-RO" sz="1400" dirty="0">
                <a:solidFill>
                  <a:srgbClr val="FF0000"/>
                </a:solidFill>
                <a:latin typeface="Times New Roman" pitchFamily="18" charset="0"/>
                <a:cs typeface="Times New Roman" pitchFamily="18" charset="0"/>
              </a:rPr>
              <a:t> 24-26 </a:t>
            </a:r>
            <a:r>
              <a:rPr lang="vi-VN" sz="1400" dirty="0">
                <a:solidFill>
                  <a:srgbClr val="FF0000"/>
                </a:solidFill>
                <a:latin typeface="Times New Roman" pitchFamily="18" charset="0"/>
                <a:cs typeface="Times New Roman" pitchFamily="18" charset="0"/>
              </a:rPr>
              <a:t>februarie 201</a:t>
            </a:r>
            <a:r>
              <a:rPr lang="ro-RO" sz="1400" dirty="0">
                <a:solidFill>
                  <a:srgbClr val="FF0000"/>
                </a:solidFill>
                <a:latin typeface="Times New Roman" pitchFamily="18" charset="0"/>
                <a:cs typeface="Times New Roman" pitchFamily="18" charset="0"/>
              </a:rPr>
              <a:t>6</a:t>
            </a:r>
            <a:r>
              <a:rPr lang="vi-VN" sz="1400" dirty="0">
                <a:solidFill>
                  <a:srgbClr val="FF0000"/>
                </a:solidFill>
                <a:latin typeface="Times New Roman" pitchFamily="18" charset="0"/>
                <a:cs typeface="Times New Roman" pitchFamily="18" charset="0"/>
              </a:rPr>
              <a:t> </a:t>
            </a:r>
            <a:r>
              <a:rPr lang="vi-VN" sz="1400" b="1" dirty="0">
                <a:solidFill>
                  <a:srgbClr val="FF0000"/>
                </a:solidFill>
                <a:latin typeface="Times New Roman" pitchFamily="18" charset="0"/>
                <a:cs typeface="Times New Roman" pitchFamily="18" charset="0"/>
              </a:rPr>
              <a:t>târgul </a:t>
            </a:r>
            <a:endParaRPr lang="ro-RO" sz="1400" b="1" dirty="0">
              <a:solidFill>
                <a:srgbClr val="FF0000"/>
              </a:solidFill>
              <a:latin typeface="Times New Roman" pitchFamily="18" charset="0"/>
              <a:cs typeface="Times New Roman" pitchFamily="18" charset="0"/>
            </a:endParaRPr>
          </a:p>
          <a:p>
            <a:pPr lvl="0">
              <a:lnSpc>
                <a:spcPct val="120000"/>
              </a:lnSpc>
            </a:pPr>
            <a:r>
              <a:rPr lang="vi-VN" sz="1400" b="1" dirty="0">
                <a:solidFill>
                  <a:srgbClr val="FF0000"/>
                </a:solidFill>
                <a:latin typeface="Times New Roman" pitchFamily="18" charset="0"/>
                <a:cs typeface="Times New Roman" pitchFamily="18" charset="0"/>
              </a:rPr>
              <a:t>„</a:t>
            </a:r>
            <a:r>
              <a:rPr lang="ro-RO" sz="1400" b="1" dirty="0">
                <a:solidFill>
                  <a:srgbClr val="FF0000"/>
                </a:solidFill>
                <a:latin typeface="Times New Roman" pitchFamily="18" charset="0"/>
                <a:cs typeface="Times New Roman" pitchFamily="18" charset="0"/>
              </a:rPr>
              <a:t>Mărţişor </a:t>
            </a:r>
            <a:r>
              <a:rPr lang="vi-VN" sz="1400" b="1" dirty="0">
                <a:solidFill>
                  <a:srgbClr val="FF0000"/>
                </a:solidFill>
                <a:latin typeface="Times New Roman" pitchFamily="18" charset="0"/>
                <a:cs typeface="Times New Roman" pitchFamily="18" charset="0"/>
              </a:rPr>
              <a:t>...</a:t>
            </a:r>
            <a:r>
              <a:rPr lang="ro-RO" sz="1400" b="1" dirty="0">
                <a:solidFill>
                  <a:srgbClr val="FF0000"/>
                </a:solidFill>
                <a:latin typeface="Times New Roman" pitchFamily="18" charset="0"/>
                <a:cs typeface="Times New Roman" pitchFamily="18" charset="0"/>
              </a:rPr>
              <a:t> de fapte bune vestitor</a:t>
            </a:r>
            <a:r>
              <a:rPr lang="vi-VN" sz="1400" b="1" dirty="0">
                <a:solidFill>
                  <a:srgbClr val="FF0000"/>
                </a:solidFill>
                <a:latin typeface="Times New Roman" pitchFamily="18" charset="0"/>
                <a:cs typeface="Times New Roman" pitchFamily="18" charset="0"/>
              </a:rPr>
              <a:t>” </a:t>
            </a:r>
            <a:r>
              <a:rPr lang="vi-VN" sz="1400" dirty="0">
                <a:solidFill>
                  <a:srgbClr val="FF0000"/>
                </a:solidFill>
                <a:latin typeface="Times New Roman" pitchFamily="18" charset="0"/>
                <a:cs typeface="Times New Roman" pitchFamily="18" charset="0"/>
              </a:rPr>
              <a:t>prilejuit de sărbătoarea </a:t>
            </a:r>
            <a:r>
              <a:rPr lang="ro-RO" sz="1400" dirty="0" smtClean="0">
                <a:solidFill>
                  <a:srgbClr val="FF0000"/>
                </a:solidFill>
                <a:latin typeface="Times New Roman" pitchFamily="18" charset="0"/>
                <a:cs typeface="Times New Roman" pitchFamily="18" charset="0"/>
              </a:rPr>
              <a:t>primăverii, </a:t>
            </a:r>
            <a:r>
              <a:rPr lang="ro-RO" sz="1400" dirty="0">
                <a:solidFill>
                  <a:srgbClr val="FF0000"/>
                </a:solidFill>
                <a:latin typeface="Times New Roman" pitchFamily="18" charset="0"/>
                <a:cs typeface="Times New Roman" pitchFamily="18" charset="0"/>
              </a:rPr>
              <a:t>eveniment iniţiat de </a:t>
            </a:r>
            <a:r>
              <a:rPr lang="ro-RO" sz="1400" b="1" dirty="0">
                <a:solidFill>
                  <a:srgbClr val="FF0000"/>
                </a:solidFill>
                <a:latin typeface="Times New Roman" pitchFamily="18" charset="0"/>
                <a:cs typeface="Times New Roman" pitchFamily="18" charset="0"/>
              </a:rPr>
              <a:t>micii bancheri: </a:t>
            </a:r>
          </a:p>
          <a:p>
            <a:pPr lvl="0">
              <a:lnSpc>
                <a:spcPct val="120000"/>
              </a:lnSpc>
            </a:pPr>
            <a:r>
              <a:rPr lang="ro-RO" sz="1400" dirty="0">
                <a:solidFill>
                  <a:srgbClr val="FF0000"/>
                </a:solidFill>
                <a:latin typeface="Tw Cen MT"/>
              </a:rPr>
              <a:t>-</a:t>
            </a:r>
            <a:r>
              <a:rPr lang="en-US" sz="1400" dirty="0" err="1">
                <a:solidFill>
                  <a:srgbClr val="FF0000"/>
                </a:solidFill>
                <a:latin typeface="Tw Cen MT"/>
              </a:rPr>
              <a:t>Baghiu</a:t>
            </a:r>
            <a:r>
              <a:rPr lang="en-US" sz="1400" dirty="0">
                <a:solidFill>
                  <a:srgbClr val="FF0000"/>
                </a:solidFill>
                <a:latin typeface="Tw Cen MT"/>
              </a:rPr>
              <a:t> </a:t>
            </a:r>
            <a:r>
              <a:rPr lang="en-US" sz="1400" dirty="0" err="1">
                <a:solidFill>
                  <a:srgbClr val="FF0000"/>
                </a:solidFill>
                <a:latin typeface="Tw Cen MT"/>
              </a:rPr>
              <a:t>Flavia</a:t>
            </a:r>
            <a:endParaRPr lang="ro-RO" sz="1400" dirty="0">
              <a:solidFill>
                <a:srgbClr val="FF0000"/>
              </a:solidFill>
              <a:latin typeface="Tw Cen MT"/>
            </a:endParaRPr>
          </a:p>
          <a:p>
            <a:pPr lvl="0">
              <a:lnSpc>
                <a:spcPct val="120000"/>
              </a:lnSpc>
            </a:pPr>
            <a:r>
              <a:rPr lang="ro-RO" sz="1400" dirty="0">
                <a:solidFill>
                  <a:srgbClr val="FF0000"/>
                </a:solidFill>
                <a:latin typeface="Tw Cen MT"/>
              </a:rPr>
              <a:t>-</a:t>
            </a:r>
            <a:r>
              <a:rPr lang="en-US" sz="1400" dirty="0" err="1">
                <a:solidFill>
                  <a:srgbClr val="FF0000"/>
                </a:solidFill>
                <a:latin typeface="Tw Cen MT"/>
              </a:rPr>
              <a:t>Savin</a:t>
            </a:r>
            <a:r>
              <a:rPr lang="en-US" sz="1400" dirty="0">
                <a:solidFill>
                  <a:srgbClr val="FF0000"/>
                </a:solidFill>
                <a:latin typeface="Tw Cen MT"/>
              </a:rPr>
              <a:t> Stefan</a:t>
            </a:r>
            <a:r>
              <a:rPr lang="ro-RO" sz="1400" dirty="0">
                <a:solidFill>
                  <a:srgbClr val="FF0000"/>
                </a:solidFill>
                <a:latin typeface="Tw Cen MT"/>
              </a:rPr>
              <a:t/>
            </a:r>
            <a:br>
              <a:rPr lang="ro-RO" sz="1400" dirty="0">
                <a:solidFill>
                  <a:srgbClr val="FF0000"/>
                </a:solidFill>
                <a:latin typeface="Tw Cen MT"/>
              </a:rPr>
            </a:br>
            <a:r>
              <a:rPr lang="ro-RO" sz="1400" dirty="0">
                <a:solidFill>
                  <a:srgbClr val="FF0000"/>
                </a:solidFill>
                <a:latin typeface="Tw Cen MT"/>
              </a:rPr>
              <a:t>-</a:t>
            </a:r>
            <a:r>
              <a:rPr lang="en-US" sz="1400" dirty="0" err="1">
                <a:solidFill>
                  <a:srgbClr val="FF0000"/>
                </a:solidFill>
                <a:latin typeface="Tw Cen MT"/>
              </a:rPr>
              <a:t>Abitei</a:t>
            </a:r>
            <a:r>
              <a:rPr lang="en-US" sz="1400" dirty="0">
                <a:solidFill>
                  <a:srgbClr val="FF0000"/>
                </a:solidFill>
                <a:latin typeface="Tw Cen MT"/>
              </a:rPr>
              <a:t> </a:t>
            </a:r>
            <a:r>
              <a:rPr lang="en-US" sz="1400" dirty="0" err="1">
                <a:solidFill>
                  <a:srgbClr val="FF0000"/>
                </a:solidFill>
                <a:latin typeface="Tw Cen MT"/>
              </a:rPr>
              <a:t>Denisa</a:t>
            </a:r>
            <a:endParaRPr lang="ro-RO" sz="1400" dirty="0">
              <a:solidFill>
                <a:srgbClr val="FF0000"/>
              </a:solidFill>
              <a:latin typeface="Tw Cen MT"/>
            </a:endParaRPr>
          </a:p>
          <a:p>
            <a:pPr algn="just">
              <a:lnSpc>
                <a:spcPct val="120000"/>
              </a:lnSpc>
              <a:spcBef>
                <a:spcPts val="0"/>
              </a:spcBef>
              <a:buNone/>
            </a:pPr>
            <a:r>
              <a:rPr lang="ro-RO" sz="1400" i="1" dirty="0" smtClean="0">
                <a:solidFill>
                  <a:srgbClr val="FF0000"/>
                </a:solidFill>
                <a:latin typeface="Times New Roman" pitchFamily="18" charset="0"/>
                <a:cs typeface="Times New Roman" pitchFamily="18" charset="0"/>
              </a:rPr>
              <a:t>	</a:t>
            </a:r>
            <a:r>
              <a:rPr lang="vi-VN" sz="1400" i="1" dirty="0" smtClean="0">
                <a:solidFill>
                  <a:srgbClr val="FF0000"/>
                </a:solidFill>
                <a:latin typeface="Times New Roman" pitchFamily="18" charset="0"/>
                <a:cs typeface="Times New Roman" pitchFamily="18" charset="0"/>
              </a:rPr>
              <a:t>Vizitatorii </a:t>
            </a:r>
            <a:r>
              <a:rPr lang="vi-VN" sz="1400" i="1" dirty="0">
                <a:solidFill>
                  <a:srgbClr val="FF0000"/>
                </a:solidFill>
                <a:latin typeface="Times New Roman" pitchFamily="18" charset="0"/>
                <a:cs typeface="Times New Roman" pitchFamily="18" charset="0"/>
              </a:rPr>
              <a:t>vor </a:t>
            </a:r>
            <a:r>
              <a:rPr lang="ro-RO" sz="1400" i="1" dirty="0" smtClean="0">
                <a:solidFill>
                  <a:srgbClr val="FF0000"/>
                </a:solidFill>
                <a:latin typeface="Times New Roman" pitchFamily="18" charset="0"/>
                <a:cs typeface="Times New Roman" pitchFamily="18" charset="0"/>
              </a:rPr>
              <a:t>putea </a:t>
            </a:r>
            <a:r>
              <a:rPr lang="vi-VN" sz="1400" i="1" dirty="0" smtClean="0">
                <a:solidFill>
                  <a:srgbClr val="FF0000"/>
                </a:solidFill>
                <a:latin typeface="Times New Roman" pitchFamily="18" charset="0"/>
                <a:cs typeface="Times New Roman" pitchFamily="18" charset="0"/>
              </a:rPr>
              <a:t>să </a:t>
            </a:r>
            <a:r>
              <a:rPr lang="vi-VN" sz="1400" i="1" dirty="0">
                <a:solidFill>
                  <a:srgbClr val="FF0000"/>
                </a:solidFill>
                <a:latin typeface="Times New Roman" pitchFamily="18" charset="0"/>
                <a:cs typeface="Times New Roman" pitchFamily="18" charset="0"/>
              </a:rPr>
              <a:t>achiziţioneze mărţişoare</a:t>
            </a:r>
            <a:r>
              <a:rPr lang="ro-RO" sz="1400" i="1" dirty="0">
                <a:solidFill>
                  <a:srgbClr val="FF0000"/>
                </a:solidFill>
                <a:latin typeface="Times New Roman" pitchFamily="18" charset="0"/>
                <a:cs typeface="Times New Roman" pitchFamily="18" charset="0"/>
              </a:rPr>
              <a:t> si </a:t>
            </a:r>
            <a:r>
              <a:rPr lang="ro-RO" sz="1400" i="1" dirty="0" smtClean="0">
                <a:solidFill>
                  <a:srgbClr val="FF0000"/>
                </a:solidFill>
                <a:latin typeface="Times New Roman" pitchFamily="18" charset="0"/>
                <a:cs typeface="Times New Roman" pitchFamily="18" charset="0"/>
              </a:rPr>
              <a:t>felicitari, </a:t>
            </a:r>
            <a:r>
              <a:rPr lang="vi-VN" sz="1400" i="1" dirty="0">
                <a:solidFill>
                  <a:srgbClr val="FF0000"/>
                </a:solidFill>
                <a:latin typeface="Times New Roman" pitchFamily="18" charset="0"/>
                <a:cs typeface="Times New Roman" pitchFamily="18" charset="0"/>
              </a:rPr>
              <a:t>creaţi</a:t>
            </a:r>
            <a:r>
              <a:rPr lang="ro-RO" sz="1400" i="1" dirty="0">
                <a:solidFill>
                  <a:srgbClr val="FF0000"/>
                </a:solidFill>
                <a:latin typeface="Times New Roman" pitchFamily="18" charset="0"/>
                <a:cs typeface="Times New Roman" pitchFamily="18" charset="0"/>
              </a:rPr>
              <a:t>i</a:t>
            </a:r>
            <a:r>
              <a:rPr lang="vi-VN" sz="1400" i="1" dirty="0">
                <a:solidFill>
                  <a:srgbClr val="FF0000"/>
                </a:solidFill>
                <a:latin typeface="Times New Roman" pitchFamily="18" charset="0"/>
                <a:cs typeface="Times New Roman" pitchFamily="18" charset="0"/>
              </a:rPr>
              <a:t> a</a:t>
            </a:r>
            <a:r>
              <a:rPr lang="ro-RO" sz="1400" i="1" dirty="0">
                <a:solidFill>
                  <a:srgbClr val="FF0000"/>
                </a:solidFill>
                <a:latin typeface="Times New Roman" pitchFamily="18" charset="0"/>
                <a:cs typeface="Times New Roman" pitchFamily="18" charset="0"/>
              </a:rPr>
              <a:t>le</a:t>
            </a:r>
            <a:r>
              <a:rPr lang="vi-VN" sz="1400" i="1" dirty="0">
                <a:solidFill>
                  <a:srgbClr val="FF0000"/>
                </a:solidFill>
                <a:latin typeface="Times New Roman" pitchFamily="18" charset="0"/>
                <a:cs typeface="Times New Roman" pitchFamily="18" charset="0"/>
              </a:rPr>
              <a:t> </a:t>
            </a:r>
            <a:r>
              <a:rPr lang="ro-RO" sz="1400" i="1" dirty="0">
                <a:solidFill>
                  <a:srgbClr val="FF0000"/>
                </a:solidFill>
                <a:latin typeface="Times New Roman" pitchFamily="18" charset="0"/>
                <a:cs typeface="Times New Roman" pitchFamily="18" charset="0"/>
              </a:rPr>
              <a:t>elevilor clasei noastre. Fondurile obţinute vor fi depuse la bancă, în contul </a:t>
            </a:r>
            <a:r>
              <a:rPr lang="ro-RO" sz="1400" i="1" dirty="0" smtClean="0">
                <a:solidFill>
                  <a:srgbClr val="FF0000"/>
                </a:solidFill>
                <a:latin typeface="Times New Roman" pitchFamily="18" charset="0"/>
                <a:cs typeface="Times New Roman" pitchFamily="18" charset="0"/>
              </a:rPr>
              <a:t>clasei </a:t>
            </a:r>
            <a:r>
              <a:rPr lang="ro-RO" sz="1400" i="1" dirty="0">
                <a:solidFill>
                  <a:srgbClr val="FF0000"/>
                </a:solidFill>
                <a:latin typeface="Times New Roman" pitchFamily="18" charset="0"/>
                <a:cs typeface="Times New Roman" pitchFamily="18" charset="0"/>
              </a:rPr>
              <a:t>noastre, </a:t>
            </a:r>
            <a:r>
              <a:rPr lang="ro-RO" sz="1400" i="1" dirty="0" smtClean="0">
                <a:solidFill>
                  <a:srgbClr val="FF0000"/>
                </a:solidFill>
                <a:latin typeface="Times New Roman" pitchFamily="18" charset="0"/>
                <a:cs typeface="Times New Roman" pitchFamily="18" charset="0"/>
              </a:rPr>
              <a:t>fiind  </a:t>
            </a:r>
            <a:r>
              <a:rPr lang="ro-RO" sz="1400" i="1" dirty="0">
                <a:solidFill>
                  <a:srgbClr val="FF0000"/>
                </a:solidFill>
                <a:latin typeface="Times New Roman" pitchFamily="18" charset="0"/>
                <a:cs typeface="Times New Roman" pitchFamily="18" charset="0"/>
              </a:rPr>
              <a:t>folosiţi pentru  achitarea unei excursii, la sfârşitul anului şcolar, pentru 4 colegi, cu situaţie materială </a:t>
            </a:r>
            <a:r>
              <a:rPr lang="ro-RO" sz="1400" i="1" dirty="0" smtClean="0">
                <a:solidFill>
                  <a:srgbClr val="FF0000"/>
                </a:solidFill>
                <a:latin typeface="Times New Roman" pitchFamily="18" charset="0"/>
                <a:cs typeface="Times New Roman" pitchFamily="18" charset="0"/>
              </a:rPr>
              <a:t>precară.</a:t>
            </a:r>
          </a:p>
          <a:p>
            <a:pPr algn="ctr">
              <a:lnSpc>
                <a:spcPct val="120000"/>
              </a:lnSpc>
              <a:spcBef>
                <a:spcPts val="0"/>
              </a:spcBef>
              <a:buNone/>
            </a:pPr>
            <a:r>
              <a:rPr lang="ro-RO" sz="1400" b="1" dirty="0" smtClean="0">
                <a:solidFill>
                  <a:srgbClr val="FF0000"/>
                </a:solidFill>
                <a:latin typeface="Times New Roman" pitchFamily="18" charset="0"/>
                <a:cs typeface="Times New Roman" pitchFamily="18" charset="0"/>
              </a:rPr>
              <a:t>Vă </a:t>
            </a:r>
            <a:r>
              <a:rPr lang="ro-RO" sz="1400" b="1" dirty="0">
                <a:solidFill>
                  <a:srgbClr val="FF0000"/>
                </a:solidFill>
                <a:latin typeface="Times New Roman" pitchFamily="18" charset="0"/>
                <a:cs typeface="Times New Roman" pitchFamily="18" charset="0"/>
              </a:rPr>
              <a:t>aşteptăm cu </a:t>
            </a:r>
            <a:r>
              <a:rPr lang="ro-RO" sz="1400" b="1" dirty="0" smtClean="0">
                <a:solidFill>
                  <a:srgbClr val="FF0000"/>
                </a:solidFill>
                <a:latin typeface="Times New Roman" pitchFamily="18" charset="0"/>
                <a:cs typeface="Times New Roman" pitchFamily="18" charset="0"/>
              </a:rPr>
              <a:t>drag</a:t>
            </a:r>
            <a:r>
              <a:rPr lang="ro-RO" sz="1400" b="1" dirty="0">
                <a:solidFill>
                  <a:srgbClr val="FF0000"/>
                </a:solidFill>
                <a:latin typeface="Times New Roman" pitchFamily="18" charset="0"/>
                <a:cs typeface="Times New Roman" pitchFamily="18" charset="0"/>
              </a:rPr>
              <a:t>!</a:t>
            </a:r>
            <a:endParaRPr lang="en-US" sz="1400" b="1" dirty="0">
              <a:solidFill>
                <a:srgbClr val="FF0000"/>
              </a:solidFill>
              <a:latin typeface="Times New Roman" pitchFamily="18" charset="0"/>
              <a:cs typeface="Times New Roman" pitchFamily="18" charset="0"/>
            </a:endParaRPr>
          </a:p>
        </p:txBody>
      </p:sp>
      <p:pic>
        <p:nvPicPr>
          <p:cNvPr id="12290" name="Picture 2" descr="C:\Users\Cris\Desktop\foto proiect ed financiara\12814465_926430157475084_7200066384032999117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00800" y="228600"/>
            <a:ext cx="2247900" cy="29972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Cris\Desktop\foto proiect ed financiara\12809583_925991734185593_5520887609344294290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173" y="3352800"/>
            <a:ext cx="25717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7999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342</TotalTime>
  <Words>311</Words>
  <Application>Microsoft Office PowerPoint</Application>
  <PresentationFormat>On-screen Show (4:3)</PresentationFormat>
  <Paragraphs>52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Angles</vt:lpstr>
      <vt:lpstr>Proiectul «De la idee la bani!»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Proiectul «De la idee la bani!»</dc:title>
  <dc:creator>Cris</dc:creator>
  <cp:lastModifiedBy>Cris</cp:lastModifiedBy>
  <cp:revision>36</cp:revision>
  <dcterms:created xsi:type="dcterms:W3CDTF">2016-04-09T14:56:44Z</dcterms:created>
  <dcterms:modified xsi:type="dcterms:W3CDTF">2016-04-11T18:33:28Z</dcterms:modified>
</cp:coreProperties>
</file>