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60" r:id="rId4"/>
    <p:sldId id="258" r:id="rId5"/>
    <p:sldId id="261" r:id="rId6"/>
    <p:sldId id="262" r:id="rId7"/>
    <p:sldId id="263" r:id="rId8"/>
    <p:sldId id="265" r:id="rId9"/>
    <p:sldId id="266" r:id="rId10"/>
    <p:sldId id="269" r:id="rId11"/>
    <p:sldId id="267" r:id="rId12"/>
    <p:sldId id="273" r:id="rId13"/>
    <p:sldId id="272" r:id="rId14"/>
    <p:sldId id="271" r:id="rId15"/>
    <p:sldId id="270" r:id="rId16"/>
    <p:sldId id="274" r:id="rId17"/>
    <p:sldId id="268" r:id="rId18"/>
    <p:sldId id="276" r:id="rId19"/>
    <p:sldId id="275" r:id="rId20"/>
    <p:sldId id="277" r:id="rId21"/>
    <p:sldId id="278" r:id="rId22"/>
    <p:sldId id="280" r:id="rId23"/>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7" d="100"/>
          <a:sy n="87" d="100"/>
        </p:scale>
        <p:origin x="-654" y="5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7B20003-C1E0-4DF6-A112-F45149ABFD9C}" type="datetimeFigureOut">
              <a:rPr lang="ro-RO" smtClean="0"/>
              <a:pPr/>
              <a:t>24.01.2017</a:t>
            </a:fld>
            <a:endParaRPr lang="ro-RO"/>
          </a:p>
        </p:txBody>
      </p:sp>
      <p:sp>
        <p:nvSpPr>
          <p:cNvPr id="19" name="Footer Placeholder 18"/>
          <p:cNvSpPr>
            <a:spLocks noGrp="1"/>
          </p:cNvSpPr>
          <p:nvPr>
            <p:ph type="ftr" sz="quarter" idx="11"/>
          </p:nvPr>
        </p:nvSpPr>
        <p:spPr/>
        <p:txBody>
          <a:bodyPr/>
          <a:lstStyle/>
          <a:p>
            <a:endParaRPr lang="ro-RO"/>
          </a:p>
        </p:txBody>
      </p:sp>
      <p:sp>
        <p:nvSpPr>
          <p:cNvPr id="27" name="Slide Number Placeholder 26"/>
          <p:cNvSpPr>
            <a:spLocks noGrp="1"/>
          </p:cNvSpPr>
          <p:nvPr>
            <p:ph type="sldNum" sz="quarter" idx="12"/>
          </p:nvPr>
        </p:nvSpPr>
        <p:spPr/>
        <p:txBody>
          <a:bodyPr/>
          <a:lstStyle/>
          <a:p>
            <a:fld id="{CB650CDD-3B52-4610-ACCD-E5594151C19A}" type="slidenum">
              <a:rPr lang="ro-RO" smtClean="0"/>
              <a:pPr/>
              <a:t>‹#›</a:t>
            </a:fld>
            <a:endParaRPr lang="ro-R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B20003-C1E0-4DF6-A112-F45149ABFD9C}" type="datetimeFigureOut">
              <a:rPr lang="ro-RO" smtClean="0"/>
              <a:pPr/>
              <a:t>24.01.2017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B650CDD-3B52-4610-ACCD-E5594151C19A}"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B20003-C1E0-4DF6-A112-F45149ABFD9C}" type="datetimeFigureOut">
              <a:rPr lang="ro-RO" smtClean="0"/>
              <a:pPr/>
              <a:t>24.01.2017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B650CDD-3B52-4610-ACCD-E5594151C19A}"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B20003-C1E0-4DF6-A112-F45149ABFD9C}" type="datetimeFigureOut">
              <a:rPr lang="ro-RO" smtClean="0"/>
              <a:pPr/>
              <a:t>24.01.2017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B650CDD-3B52-4610-ACCD-E5594151C19A}"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7B20003-C1E0-4DF6-A112-F45149ABFD9C}" type="datetimeFigureOut">
              <a:rPr lang="ro-RO" smtClean="0"/>
              <a:pPr/>
              <a:t>24.01.2017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B650CDD-3B52-4610-ACCD-E5594151C19A}" type="slidenum">
              <a:rPr lang="ro-RO" smtClean="0"/>
              <a:pPr/>
              <a:t>‹#›</a:t>
            </a:fld>
            <a:endParaRPr lang="ro-R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B20003-C1E0-4DF6-A112-F45149ABFD9C}" type="datetimeFigureOut">
              <a:rPr lang="ro-RO" smtClean="0"/>
              <a:pPr/>
              <a:t>24.01.2017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CB650CDD-3B52-4610-ACCD-E5594151C19A}"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7B20003-C1E0-4DF6-A112-F45149ABFD9C}" type="datetimeFigureOut">
              <a:rPr lang="ro-RO" smtClean="0"/>
              <a:pPr/>
              <a:t>24.01.2017</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CB650CDD-3B52-4610-ACCD-E5594151C19A}"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B20003-C1E0-4DF6-A112-F45149ABFD9C}" type="datetimeFigureOut">
              <a:rPr lang="ro-RO" smtClean="0"/>
              <a:pPr/>
              <a:t>24.01.2017</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CB650CDD-3B52-4610-ACCD-E5594151C19A}"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20003-C1E0-4DF6-A112-F45149ABFD9C}" type="datetimeFigureOut">
              <a:rPr lang="ro-RO" smtClean="0"/>
              <a:pPr/>
              <a:t>24.01.2017</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CB650CDD-3B52-4610-ACCD-E5594151C19A}"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B20003-C1E0-4DF6-A112-F45149ABFD9C}" type="datetimeFigureOut">
              <a:rPr lang="ro-RO" smtClean="0"/>
              <a:pPr/>
              <a:t>24.01.2017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CB650CDD-3B52-4610-ACCD-E5594151C19A}"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7B20003-C1E0-4DF6-A112-F45149ABFD9C}" type="datetimeFigureOut">
              <a:rPr lang="ro-RO" smtClean="0"/>
              <a:pPr/>
              <a:t>24.01.2017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a:xfrm>
            <a:off x="8077200" y="6356350"/>
            <a:ext cx="609600" cy="365125"/>
          </a:xfrm>
        </p:spPr>
        <p:txBody>
          <a:bodyPr/>
          <a:lstStyle/>
          <a:p>
            <a:fld id="{CB650CDD-3B52-4610-ACCD-E5594151C19A}" type="slidenum">
              <a:rPr lang="ro-RO" smtClean="0"/>
              <a:pPr/>
              <a:t>‹#›</a:t>
            </a:fld>
            <a:endParaRPr lang="ro-RO"/>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7B20003-C1E0-4DF6-A112-F45149ABFD9C}" type="datetimeFigureOut">
              <a:rPr lang="ro-RO" smtClean="0"/>
              <a:pPr/>
              <a:t>24.01.2017</a:t>
            </a:fld>
            <a:endParaRPr lang="ro-RO"/>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o-RO"/>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B650CDD-3B52-4610-ACCD-E5594151C19A}" type="slidenum">
              <a:rPr lang="ro-RO" smtClean="0"/>
              <a:pPr/>
              <a:t>‹#›</a:t>
            </a:fld>
            <a:endParaRPr lang="ro-RO"/>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293096"/>
            <a:ext cx="7416824" cy="144016"/>
          </a:xfrm>
        </p:spPr>
        <p:txBody>
          <a:bodyPr>
            <a:normAutofit fontScale="90000"/>
          </a:bodyPr>
          <a:lstStyle/>
          <a:p>
            <a:pPr algn="ctr"/>
            <a:r>
              <a:rPr lang="ro-RO" sz="2000" dirty="0" smtClean="0"/>
              <a:t>LUCRARE METODICO-ŞTIINŢIFICĂ </a:t>
            </a:r>
            <a:br>
              <a:rPr lang="ro-RO" sz="2000" dirty="0" smtClean="0"/>
            </a:br>
            <a:r>
              <a:rPr lang="ro-RO" sz="2000" dirty="0" smtClean="0"/>
              <a:t>pentru obţinerea gradului didactic I</a:t>
            </a:r>
            <a:r>
              <a:rPr lang="ro-RO" dirty="0" smtClean="0"/>
              <a:t/>
            </a:r>
            <a:br>
              <a:rPr lang="ro-RO" dirty="0" smtClean="0"/>
            </a:br>
            <a:endParaRPr lang="ro-RO" dirty="0"/>
          </a:p>
        </p:txBody>
      </p:sp>
      <p:sp>
        <p:nvSpPr>
          <p:cNvPr id="3" name="Subtitle 2"/>
          <p:cNvSpPr>
            <a:spLocks noGrp="1"/>
          </p:cNvSpPr>
          <p:nvPr>
            <p:ph type="subTitle" idx="1"/>
          </p:nvPr>
        </p:nvSpPr>
        <p:spPr>
          <a:xfrm>
            <a:off x="611560" y="4221088"/>
            <a:ext cx="7920880" cy="1440160"/>
          </a:xfrm>
        </p:spPr>
        <p:txBody>
          <a:bodyPr>
            <a:normAutofit fontScale="62500" lnSpcReduction="20000"/>
          </a:bodyPr>
          <a:lstStyle/>
          <a:p>
            <a:pPr algn="l"/>
            <a:r>
              <a:rPr lang="ro-RO" dirty="0" smtClean="0"/>
              <a:t>Coordonator ştiinţific,</a:t>
            </a:r>
          </a:p>
          <a:p>
            <a:pPr algn="l"/>
            <a:r>
              <a:rPr lang="ro-RO" dirty="0" smtClean="0"/>
              <a:t>Lector</a:t>
            </a:r>
            <a:r>
              <a:rPr lang="en-US" dirty="0" smtClean="0"/>
              <a:t> </a:t>
            </a:r>
            <a:r>
              <a:rPr lang="en-US" dirty="0" err="1" smtClean="0"/>
              <a:t>univ</a:t>
            </a:r>
            <a:r>
              <a:rPr lang="en-US" dirty="0" smtClean="0"/>
              <a:t>.</a:t>
            </a:r>
            <a:r>
              <a:rPr lang="ro-RO" dirty="0" smtClean="0"/>
              <a:t> dr. Cornelia Stan</a:t>
            </a:r>
          </a:p>
          <a:p>
            <a:r>
              <a:rPr lang="ro-RO" sz="2200" dirty="0" smtClean="0"/>
              <a:t>Candidat, </a:t>
            </a:r>
          </a:p>
          <a:p>
            <a:r>
              <a:rPr lang="ro-RO" sz="2200" dirty="0" smtClean="0"/>
              <a:t>Prof. pentru învăţământul primar </a:t>
            </a:r>
          </a:p>
          <a:p>
            <a:r>
              <a:rPr lang="ro-RO" sz="2200" dirty="0" smtClean="0"/>
              <a:t>Viorela – Maria Bodea</a:t>
            </a:r>
            <a:endParaRPr lang="en-US" sz="2200" dirty="0" smtClean="0"/>
          </a:p>
          <a:p>
            <a:r>
              <a:rPr lang="vi-VN" sz="2200" dirty="0" smtClean="0"/>
              <a:t>Scoala Gimnazială „Constantin Brâncuşi” Cluj-Napoca</a:t>
            </a:r>
          </a:p>
          <a:p>
            <a:endParaRPr lang="en-US" sz="2100" dirty="0" smtClean="0"/>
          </a:p>
          <a:p>
            <a:endParaRPr lang="ro-RO" sz="2100" dirty="0" smtClean="0"/>
          </a:p>
          <a:p>
            <a:endParaRPr lang="ro-RO" dirty="0"/>
          </a:p>
        </p:txBody>
      </p:sp>
      <p:sp>
        <p:nvSpPr>
          <p:cNvPr id="4" name="Rectangle 3"/>
          <p:cNvSpPr/>
          <p:nvPr/>
        </p:nvSpPr>
        <p:spPr>
          <a:xfrm>
            <a:off x="323528" y="620688"/>
            <a:ext cx="8352928" cy="929485"/>
          </a:xfrm>
          <a:prstGeom prst="rect">
            <a:avLst/>
          </a:prstGeom>
        </p:spPr>
        <p:txBody>
          <a:bodyPr wrap="square">
            <a:spAutoFit/>
          </a:bodyPr>
          <a:lstStyle/>
          <a:p>
            <a:pPr marR="45720" lvl="0" algn="ctr">
              <a:spcBef>
                <a:spcPct val="20000"/>
              </a:spcBef>
              <a:buClr>
                <a:srgbClr val="9BBB59"/>
              </a:buClr>
              <a:buSzPct val="95000"/>
            </a:pPr>
            <a:r>
              <a:rPr lang="ro-RO" sz="1600" dirty="0">
                <a:solidFill>
                  <a:prstClr val="white"/>
                </a:solidFill>
              </a:rPr>
              <a:t>UNIVERSITATEA „BABEŞ-BOLYAI” CLUJ-NAPOCA </a:t>
            </a:r>
          </a:p>
          <a:p>
            <a:pPr marR="45720" lvl="0" algn="ctr">
              <a:spcBef>
                <a:spcPct val="20000"/>
              </a:spcBef>
              <a:buClr>
                <a:srgbClr val="9BBB59"/>
              </a:buClr>
              <a:buSzPct val="95000"/>
            </a:pPr>
            <a:r>
              <a:rPr lang="ro-RO" sz="1600" dirty="0">
                <a:solidFill>
                  <a:prstClr val="white"/>
                </a:solidFill>
              </a:rPr>
              <a:t>DEPARTAMENTUL PENTRU PREGĂTIREA PERSONALULUI DIDACTIC </a:t>
            </a:r>
            <a:endParaRPr lang="en-US" sz="1600" dirty="0" smtClean="0">
              <a:solidFill>
                <a:prstClr val="white"/>
              </a:solidFill>
            </a:endParaRPr>
          </a:p>
          <a:p>
            <a:pPr marR="45720" lvl="0" algn="ctr">
              <a:spcBef>
                <a:spcPct val="20000"/>
              </a:spcBef>
              <a:buClr>
                <a:srgbClr val="9BBB59"/>
              </a:buClr>
              <a:buSzPct val="95000"/>
            </a:pPr>
            <a:r>
              <a:rPr lang="ro-RO" sz="1600" dirty="0" smtClean="0">
                <a:solidFill>
                  <a:prstClr val="white"/>
                </a:solidFill>
              </a:rPr>
              <a:t>FACULTATEA </a:t>
            </a:r>
            <a:r>
              <a:rPr lang="ro-RO" sz="1600" dirty="0">
                <a:solidFill>
                  <a:prstClr val="white"/>
                </a:solidFill>
              </a:rPr>
              <a:t>DE </a:t>
            </a:r>
            <a:r>
              <a:rPr lang="ro-RO" sz="1600" cap="all" dirty="0">
                <a:solidFill>
                  <a:prstClr val="white"/>
                </a:solidFill>
              </a:rPr>
              <a:t>Psihologie şi ştiinte ale Educaţiei</a:t>
            </a:r>
            <a:endParaRPr lang="ro-RO" sz="1600" dirty="0">
              <a:solidFill>
                <a:prstClr val="white"/>
              </a:solidFill>
            </a:endParaRPr>
          </a:p>
        </p:txBody>
      </p:sp>
      <p:sp>
        <p:nvSpPr>
          <p:cNvPr id="6" name="Title 1"/>
          <p:cNvSpPr txBox="1">
            <a:spLocks/>
          </p:cNvSpPr>
          <p:nvPr/>
        </p:nvSpPr>
        <p:spPr>
          <a:xfrm>
            <a:off x="395536" y="1988840"/>
            <a:ext cx="8496944" cy="1368152"/>
          </a:xfrm>
          <a:prstGeom prst="rect">
            <a:avLst/>
          </a:prstGeom>
          <a:ln>
            <a:noFill/>
          </a:ln>
        </p:spPr>
        <p:txBody>
          <a:bodyPr vert="horz" lIns="0" tIns="0" rIns="18288" bIns="0" anchor="b">
            <a:normAutofit fontScale="25000" lnSpcReduction="20000"/>
            <a:scene3d>
              <a:camera prst="orthographicFront"/>
              <a:lightRig rig="freezing" dir="t">
                <a:rot lat="0" lon="0" rev="5640000"/>
              </a:lightRig>
            </a:scene3d>
            <a:sp3d prstMaterial="flat">
              <a:bevelT w="38100" h="38100"/>
              <a:contourClr>
                <a:schemeClr val="tx2"/>
              </a:contourClr>
            </a:sp3d>
          </a:bodyPr>
          <a:lstStyle/>
          <a:p>
            <a:pPr algn="ctr">
              <a:spcBef>
                <a:spcPct val="0"/>
              </a:spcBef>
            </a:pPr>
            <a:r>
              <a:rPr lang="it-IT" sz="11200" b="1" dirty="0" smtClean="0">
                <a:latin typeface="Times New Roman" pitchFamily="18" charset="0"/>
                <a:cs typeface="Times New Roman" pitchFamily="18" charset="0"/>
              </a:rPr>
              <a:t>RESURSE CURRICULARE MODERNE ÎN REALIZAREA OPŢIONALULUI “EDUCAŢIE FINANCIAR</a:t>
            </a:r>
            <a:r>
              <a:rPr lang="ro-RO" sz="11200" b="1" dirty="0" smtClean="0">
                <a:latin typeface="Times New Roman" pitchFamily="18" charset="0"/>
                <a:cs typeface="Times New Roman" pitchFamily="18" charset="0"/>
              </a:rPr>
              <a:t>Ă” </a:t>
            </a:r>
            <a:r>
              <a:rPr lang="it-IT" sz="11200" b="1" dirty="0" smtClean="0">
                <a:latin typeface="Times New Roman" pitchFamily="18" charset="0"/>
                <a:cs typeface="Times New Roman" pitchFamily="18" charset="0"/>
              </a:rPr>
              <a:t>ÎN ÎNV</a:t>
            </a:r>
            <a:r>
              <a:rPr lang="ro-RO" sz="11200" b="1" dirty="0" smtClean="0">
                <a:latin typeface="Times New Roman" pitchFamily="18" charset="0"/>
                <a:cs typeface="Times New Roman" pitchFamily="18" charset="0"/>
              </a:rPr>
              <a:t>Ă</a:t>
            </a:r>
            <a:r>
              <a:rPr lang="it-IT" sz="11200" b="1" dirty="0" smtClean="0">
                <a:latin typeface="Times New Roman" pitchFamily="18" charset="0"/>
                <a:cs typeface="Times New Roman" pitchFamily="18" charset="0"/>
              </a:rPr>
              <a:t>Ţ</a:t>
            </a:r>
            <a:r>
              <a:rPr lang="ro-RO" sz="11200" b="1" dirty="0" smtClean="0">
                <a:latin typeface="Times New Roman" pitchFamily="18" charset="0"/>
                <a:cs typeface="Times New Roman" pitchFamily="18" charset="0"/>
              </a:rPr>
              <a:t>ĂMÂNTUL</a:t>
            </a:r>
            <a:r>
              <a:rPr lang="it-IT" sz="11200" b="1" dirty="0" smtClean="0">
                <a:latin typeface="Times New Roman" pitchFamily="18" charset="0"/>
                <a:cs typeface="Times New Roman" pitchFamily="18" charset="0"/>
              </a:rPr>
              <a:t> PRIMAR</a:t>
            </a:r>
            <a:endParaRPr lang="ro-RO" sz="11200" b="1" dirty="0" smtClean="0">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o-RO"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ro-RO"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endParaRPr kumimoji="0" lang="ro-RO"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8" name="Rectangle 7"/>
          <p:cNvSpPr/>
          <p:nvPr/>
        </p:nvSpPr>
        <p:spPr>
          <a:xfrm>
            <a:off x="3419872" y="5805264"/>
            <a:ext cx="2286000" cy="523220"/>
          </a:xfrm>
          <a:prstGeom prst="rect">
            <a:avLst/>
          </a:prstGeom>
        </p:spPr>
        <p:txBody>
          <a:bodyPr>
            <a:spAutoFit/>
          </a:bodyPr>
          <a:lstStyle/>
          <a:p>
            <a:pPr lvl="0" algn="ctr" fontAlgn="base">
              <a:spcBef>
                <a:spcPct val="0"/>
              </a:spcBef>
              <a:spcAft>
                <a:spcPct val="0"/>
              </a:spcAft>
            </a:pPr>
            <a:r>
              <a:rPr lang="ro-RO" sz="1400" dirty="0">
                <a:solidFill>
                  <a:prstClr val="white"/>
                </a:solidFill>
                <a:latin typeface="Times New Roman" pitchFamily="18" charset="0"/>
                <a:ea typeface="Times New Roman" pitchFamily="18" charset="0"/>
                <a:cs typeface="Times New Roman" pitchFamily="18" charset="0"/>
              </a:rPr>
              <a:t>Cluj-Napoca </a:t>
            </a:r>
            <a:endParaRPr lang="ro-RO" sz="900" dirty="0">
              <a:solidFill>
                <a:prstClr val="white"/>
              </a:solidFill>
              <a:latin typeface="Arial" pitchFamily="34" charset="0"/>
              <a:cs typeface="Arial" pitchFamily="34" charset="0"/>
            </a:endParaRPr>
          </a:p>
          <a:p>
            <a:pPr lvl="0" algn="ctr" eaLnBrk="0" fontAlgn="base" hangingPunct="0">
              <a:spcBef>
                <a:spcPct val="0"/>
              </a:spcBef>
              <a:spcAft>
                <a:spcPct val="0"/>
              </a:spcAft>
            </a:pPr>
            <a:r>
              <a:rPr lang="ro-RO" sz="1400" dirty="0">
                <a:solidFill>
                  <a:prstClr val="white"/>
                </a:solidFill>
                <a:latin typeface="Times New Roman" pitchFamily="18" charset="0"/>
                <a:ea typeface="Times New Roman" pitchFamily="18" charset="0"/>
                <a:cs typeface="Times New Roman" pitchFamily="18" charset="0"/>
              </a:rPr>
              <a:t>Seria 2015 - 2017 </a:t>
            </a:r>
            <a:endParaRPr lang="ro-RO"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964488" cy="620688"/>
          </a:xfrm>
        </p:spPr>
        <p:txBody>
          <a:bodyPr>
            <a:noAutofit/>
          </a:bodyPr>
          <a:lstStyle/>
          <a:p>
            <a:r>
              <a:rPr lang="ro-RO" sz="1600" dirty="0" smtClean="0">
                <a:solidFill>
                  <a:schemeClr val="tx1"/>
                </a:solidFill>
              </a:rPr>
              <a:t>Capitolul III</a:t>
            </a:r>
            <a:r>
              <a:rPr lang="en-US" sz="1600" dirty="0" smtClean="0">
                <a:solidFill>
                  <a:schemeClr val="tx1"/>
                </a:solidFill>
              </a:rPr>
              <a:t> </a:t>
            </a:r>
            <a:br>
              <a:rPr lang="en-US" sz="1600" dirty="0" smtClean="0">
                <a:solidFill>
                  <a:schemeClr val="tx1"/>
                </a:solidFill>
              </a:rPr>
            </a:br>
            <a:r>
              <a:rPr lang="en-US" sz="1600" dirty="0" smtClean="0">
                <a:solidFill>
                  <a:schemeClr val="tx1"/>
                </a:solidFill>
              </a:rPr>
              <a:t> </a:t>
            </a:r>
            <a:r>
              <a:rPr lang="ro-RO" sz="1600" dirty="0" smtClean="0">
                <a:solidFill>
                  <a:schemeClr val="tx1"/>
                </a:solidFill>
              </a:rPr>
              <a:t>TABLA INTERACTIVĂ CA RESURSĂ MODERNĂ ÎN</a:t>
            </a:r>
            <a:r>
              <a:rPr lang="en-US" sz="1600" dirty="0" smtClean="0">
                <a:solidFill>
                  <a:schemeClr val="tx1"/>
                </a:solidFill>
              </a:rPr>
              <a:t> </a:t>
            </a:r>
            <a:r>
              <a:rPr lang="ro-RO" sz="1600" dirty="0" smtClean="0">
                <a:solidFill>
                  <a:schemeClr val="tx1"/>
                </a:solidFill>
              </a:rPr>
              <a:t>PREDAREA OPŢIONALULUI DE EDUCAŢIE FINANCIARĂ</a:t>
            </a:r>
            <a:endParaRPr lang="ro-RO" sz="4400" dirty="0"/>
          </a:p>
        </p:txBody>
      </p:sp>
      <p:sp>
        <p:nvSpPr>
          <p:cNvPr id="3" name="Content Placeholder 2"/>
          <p:cNvSpPr>
            <a:spLocks noGrp="1"/>
          </p:cNvSpPr>
          <p:nvPr>
            <p:ph idx="1"/>
          </p:nvPr>
        </p:nvSpPr>
        <p:spPr>
          <a:xfrm>
            <a:off x="323528" y="1196752"/>
            <a:ext cx="8496944" cy="864096"/>
          </a:xfrm>
        </p:spPr>
        <p:txBody>
          <a:bodyPr>
            <a:noAutofit/>
          </a:bodyPr>
          <a:lstStyle/>
          <a:p>
            <a:r>
              <a:rPr lang="en-US" sz="2000" dirty="0" smtClean="0"/>
              <a:t>Am </a:t>
            </a:r>
            <a:r>
              <a:rPr lang="en-US" sz="2000" dirty="0" err="1" smtClean="0"/>
              <a:t>prezentat</a:t>
            </a:r>
            <a:r>
              <a:rPr lang="en-US" sz="2000" dirty="0" smtClean="0"/>
              <a:t>  </a:t>
            </a:r>
            <a:r>
              <a:rPr lang="en-US" sz="2000" dirty="0" err="1" smtClean="0"/>
              <a:t>unul</a:t>
            </a:r>
            <a:r>
              <a:rPr lang="en-US" sz="2000" dirty="0" smtClean="0"/>
              <a:t> </a:t>
            </a:r>
            <a:r>
              <a:rPr lang="en-US" sz="2000" dirty="0" err="1" smtClean="0"/>
              <a:t>dintre</a:t>
            </a:r>
            <a:r>
              <a:rPr lang="en-US" sz="2000" dirty="0" smtClean="0"/>
              <a:t> </a:t>
            </a:r>
            <a:r>
              <a:rPr lang="ro-RO" sz="2000" dirty="0" smtClean="0"/>
              <a:t>scenari</a:t>
            </a:r>
            <a:r>
              <a:rPr lang="en-US" sz="2000" dirty="0" err="1" smtClean="0"/>
              <a:t>ile</a:t>
            </a:r>
            <a:r>
              <a:rPr lang="ro-RO" sz="2000" dirty="0" smtClean="0"/>
              <a:t> didactic</a:t>
            </a:r>
            <a:r>
              <a:rPr lang="en-US" sz="2000" dirty="0" smtClean="0"/>
              <a:t>e</a:t>
            </a:r>
            <a:r>
              <a:rPr lang="ro-RO" sz="2000" dirty="0" smtClean="0"/>
              <a:t> utilizat de mine la clasă care valorifică potenţialul oferit de tabla interactivă </a:t>
            </a:r>
            <a:r>
              <a:rPr lang="en-US" sz="2000" dirty="0" smtClean="0"/>
              <a:t> </a:t>
            </a:r>
            <a:r>
              <a:rPr lang="ro-RO" sz="2000" dirty="0" smtClean="0"/>
              <a:t>pentru lecţia „Moneda națională a României - cultură, personalități, bancnote”</a:t>
            </a:r>
            <a:r>
              <a:rPr lang="en-US" sz="2000" dirty="0" smtClean="0"/>
              <a:t>.</a:t>
            </a:r>
            <a:endParaRPr lang="ro-RO" sz="2000" dirty="0" smtClean="0"/>
          </a:p>
          <a:p>
            <a:endParaRPr lang="ro-RO" sz="2000" dirty="0"/>
          </a:p>
        </p:txBody>
      </p:sp>
      <p:sp>
        <p:nvSpPr>
          <p:cNvPr id="4" name="Rectangle 3"/>
          <p:cNvSpPr/>
          <p:nvPr/>
        </p:nvSpPr>
        <p:spPr>
          <a:xfrm>
            <a:off x="251520" y="692696"/>
            <a:ext cx="6912768" cy="369332"/>
          </a:xfrm>
          <a:prstGeom prst="rect">
            <a:avLst/>
          </a:prstGeom>
        </p:spPr>
        <p:txBody>
          <a:bodyPr wrap="square">
            <a:spAutoFit/>
          </a:bodyPr>
          <a:lstStyle/>
          <a:p>
            <a:pPr lvl="1">
              <a:buNone/>
            </a:pPr>
            <a:r>
              <a:rPr lang="en-US" dirty="0" smtClean="0">
                <a:solidFill>
                  <a:schemeClr val="accent1">
                    <a:lumMod val="75000"/>
                  </a:schemeClr>
                </a:solidFill>
              </a:rPr>
              <a:t>3.2.Scenarii </a:t>
            </a:r>
            <a:r>
              <a:rPr lang="en-US" dirty="0" err="1" smtClean="0">
                <a:solidFill>
                  <a:schemeClr val="accent1">
                    <a:lumMod val="75000"/>
                  </a:schemeClr>
                </a:solidFill>
              </a:rPr>
              <a:t>didactice</a:t>
            </a:r>
            <a:r>
              <a:rPr lang="en-US" dirty="0" smtClean="0">
                <a:solidFill>
                  <a:schemeClr val="accent1">
                    <a:lumMod val="75000"/>
                  </a:schemeClr>
                </a:solidFill>
              </a:rPr>
              <a:t> facilitate de aplicaţiile tablei interactive</a:t>
            </a:r>
            <a:endParaRPr lang="ro-RO" sz="1400" dirty="0" smtClean="0">
              <a:solidFill>
                <a:schemeClr val="accent1">
                  <a:lumMod val="75000"/>
                </a:schemeClr>
              </a:solidFill>
            </a:endParaRPr>
          </a:p>
        </p:txBody>
      </p:sp>
      <p:sp>
        <p:nvSpPr>
          <p:cNvPr id="5" name="Rectangle 4"/>
          <p:cNvSpPr/>
          <p:nvPr/>
        </p:nvSpPr>
        <p:spPr>
          <a:xfrm>
            <a:off x="0" y="2564904"/>
            <a:ext cx="8496944" cy="369332"/>
          </a:xfrm>
          <a:prstGeom prst="rect">
            <a:avLst/>
          </a:prstGeom>
        </p:spPr>
        <p:txBody>
          <a:bodyPr wrap="square">
            <a:spAutoFit/>
          </a:bodyPr>
          <a:lstStyle/>
          <a:p>
            <a:pPr lvl="1">
              <a:buNone/>
            </a:pPr>
            <a:r>
              <a:rPr lang="en-US" dirty="0" smtClean="0">
                <a:solidFill>
                  <a:schemeClr val="accent1">
                    <a:lumMod val="75000"/>
                  </a:schemeClr>
                </a:solidFill>
              </a:rPr>
              <a:t>3.3.Avantaje </a:t>
            </a:r>
            <a:r>
              <a:rPr lang="en-US" dirty="0" err="1" smtClean="0">
                <a:solidFill>
                  <a:schemeClr val="accent1">
                    <a:lumMod val="75000"/>
                  </a:schemeClr>
                </a:solidFill>
              </a:rPr>
              <a:t>și</a:t>
            </a:r>
            <a:r>
              <a:rPr lang="en-US" dirty="0" smtClean="0">
                <a:solidFill>
                  <a:schemeClr val="accent1">
                    <a:lumMod val="75000"/>
                  </a:schemeClr>
                </a:solidFill>
              </a:rPr>
              <a:t> limite ale </a:t>
            </a:r>
            <a:r>
              <a:rPr lang="en-US" dirty="0" err="1" smtClean="0">
                <a:solidFill>
                  <a:schemeClr val="accent1">
                    <a:lumMod val="75000"/>
                  </a:schemeClr>
                </a:solidFill>
              </a:rPr>
              <a:t>utilizării</a:t>
            </a:r>
            <a:r>
              <a:rPr lang="en-US" dirty="0" smtClean="0">
                <a:solidFill>
                  <a:schemeClr val="accent1">
                    <a:lumMod val="75000"/>
                  </a:schemeClr>
                </a:solidFill>
              </a:rPr>
              <a:t> </a:t>
            </a:r>
            <a:r>
              <a:rPr lang="en-US" dirty="0" err="1" smtClean="0">
                <a:solidFill>
                  <a:schemeClr val="accent1">
                    <a:lumMod val="75000"/>
                  </a:schemeClr>
                </a:solidFill>
              </a:rPr>
              <a:t>în</a:t>
            </a:r>
            <a:r>
              <a:rPr lang="en-US" dirty="0" smtClean="0">
                <a:solidFill>
                  <a:schemeClr val="accent1">
                    <a:lumMod val="75000"/>
                  </a:schemeClr>
                </a:solidFill>
              </a:rPr>
              <a:t> </a:t>
            </a:r>
            <a:r>
              <a:rPr lang="en-US" dirty="0" err="1" smtClean="0">
                <a:solidFill>
                  <a:schemeClr val="accent1">
                    <a:lumMod val="75000"/>
                  </a:schemeClr>
                </a:solidFill>
              </a:rPr>
              <a:t>cadrul</a:t>
            </a:r>
            <a:r>
              <a:rPr lang="en-US" dirty="0" smtClean="0">
                <a:solidFill>
                  <a:schemeClr val="accent1">
                    <a:lumMod val="75000"/>
                  </a:schemeClr>
                </a:solidFill>
              </a:rPr>
              <a:t> opţionalului de Educaţie financiară</a:t>
            </a:r>
            <a:endParaRPr lang="ro-RO" sz="1600" dirty="0" smtClean="0">
              <a:solidFill>
                <a:schemeClr val="accent1">
                  <a:lumMod val="75000"/>
                </a:schemeClr>
              </a:solidFill>
            </a:endParaRPr>
          </a:p>
        </p:txBody>
      </p:sp>
      <p:sp>
        <p:nvSpPr>
          <p:cNvPr id="4097" name="Rectangle 1"/>
          <p:cNvSpPr>
            <a:spLocks noChangeArrowheads="1"/>
          </p:cNvSpPr>
          <p:nvPr/>
        </p:nvSpPr>
        <p:spPr bwMode="auto">
          <a:xfrm>
            <a:off x="0" y="3164681"/>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ro-RO"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facilitează munca de predare a profesorului prin posibilitatea efectuării unor corecturi, adaptări, inserări de imagini, texte, link-uri, filme, jocuri didactice; </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ro-RO"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oferă numeroase aplicaţii prin  adaptarea cărora se pot realiza activităţi de evaluare a cunoştinţelor însuşite de elevi,  </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ro-RO"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prezintă activitatea într-un cadru accesibil și atractiv pentru elevi</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endParaRPr lang="en-US" sz="1200"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endParaRPr kumimoji="0" lang="ro-RO"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latin typeface="Times New Roman" pitchFamily="18" charset="0"/>
                <a:ea typeface="Times New Roman" pitchFamily="18" charset="0"/>
                <a:cs typeface="Times New Roman" pitchFamily="18" charset="0"/>
              </a:rPr>
              <a:t> </a:t>
            </a:r>
            <a:r>
              <a:rPr kumimoji="0" lang="ro-RO"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dependenţa de tehnologie avansată pentru realizarea şi desfăşurarea lecţiilor;</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ro-RO"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necesitatea unor variante de rezervă pentru susţinerea activităţilor în cazul unei defecţiuni a aparaturii </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ro-RO"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limitarea interacţiunii umane în asimilarea conţinuturilor; </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ro-RO"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diminuarea factorului afectiv-emoţional propriu omului</a:t>
            </a:r>
            <a:endParaRPr kumimoji="0" lang="ro-RO"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7344816" cy="504056"/>
          </a:xfrm>
        </p:spPr>
        <p:txBody>
          <a:bodyPr>
            <a:normAutofit fontScale="90000"/>
          </a:bodyPr>
          <a:lstStyle/>
          <a:p>
            <a:pPr lvl="1"/>
            <a:r>
              <a:rPr lang="it-IT" sz="2700" dirty="0" smtClean="0">
                <a:solidFill>
                  <a:schemeClr val="accent4">
                    <a:lumMod val="75000"/>
                  </a:schemeClr>
                </a:solidFill>
              </a:rPr>
              <a:t>4.1.Obiectivele, ipoteza şi variabilele cercetării</a:t>
            </a:r>
            <a:r>
              <a:rPr lang="ro-RO" sz="1400" dirty="0" smtClean="0"/>
              <a:t/>
            </a:r>
            <a:br>
              <a:rPr lang="ro-RO" sz="1400" dirty="0" smtClean="0"/>
            </a:br>
            <a:endParaRPr lang="ro-RO" sz="1400" dirty="0" smtClean="0"/>
          </a:p>
        </p:txBody>
      </p:sp>
      <p:sp>
        <p:nvSpPr>
          <p:cNvPr id="3" name="Content Placeholder 2"/>
          <p:cNvSpPr>
            <a:spLocks noGrp="1"/>
          </p:cNvSpPr>
          <p:nvPr>
            <p:ph idx="1"/>
          </p:nvPr>
        </p:nvSpPr>
        <p:spPr>
          <a:xfrm>
            <a:off x="467544" y="1340768"/>
            <a:ext cx="8229600" cy="5199856"/>
          </a:xfrm>
        </p:spPr>
        <p:txBody>
          <a:bodyPr>
            <a:normAutofit fontScale="77500" lnSpcReduction="20000"/>
          </a:bodyPr>
          <a:lstStyle/>
          <a:p>
            <a:r>
              <a:rPr lang="it-IT" b="1" dirty="0" smtClean="0"/>
              <a:t>Ipoteza:</a:t>
            </a:r>
            <a:endParaRPr lang="ro-RO" dirty="0" smtClean="0"/>
          </a:p>
          <a:p>
            <a:pPr>
              <a:buNone/>
            </a:pPr>
            <a:r>
              <a:rPr lang="it-IT" dirty="0" smtClean="0"/>
              <a:t>	Utilizarea mijloacelor moderne de predare-învăţare în cadrul unor discipline care par puţin accesibile elevilor (ca de exemplu Educaţia financiară) determină stimularea interesului şi  creşterea motivaţiei pentru învăţare, asociate însuşirii unor deprinderi elementare din cadrul competenţelor digitale, prin care elevii îşi vor însuşi mai bine şi într-un mod plăcut, ludic conţinuturile vizate.</a:t>
            </a:r>
          </a:p>
          <a:p>
            <a:endParaRPr lang="ro-RO" dirty="0" smtClean="0"/>
          </a:p>
          <a:p>
            <a:r>
              <a:rPr lang="it-IT" b="1" dirty="0" smtClean="0"/>
              <a:t>Variabilele cercetării:</a:t>
            </a:r>
          </a:p>
          <a:p>
            <a:endParaRPr lang="ro-RO" dirty="0" smtClean="0"/>
          </a:p>
          <a:p>
            <a:pPr>
              <a:buNone/>
            </a:pPr>
            <a:r>
              <a:rPr lang="it-IT" b="1" dirty="0" smtClean="0"/>
              <a:t>Variabila independentă:</a:t>
            </a:r>
            <a:r>
              <a:rPr lang="it-IT" dirty="0" smtClean="0"/>
              <a:t> Utilizarea mijloacelor moderne de predare-învăţare în cadrul opţionalului de Educaţie financiară  </a:t>
            </a:r>
          </a:p>
          <a:p>
            <a:endParaRPr lang="ro-RO" dirty="0" smtClean="0"/>
          </a:p>
          <a:p>
            <a:pPr>
              <a:buNone/>
            </a:pPr>
            <a:r>
              <a:rPr lang="it-IT" b="1" dirty="0" smtClean="0"/>
              <a:t>Variabile dependente:</a:t>
            </a:r>
            <a:endParaRPr lang="ro-RO" dirty="0" smtClean="0"/>
          </a:p>
          <a:p>
            <a:pPr>
              <a:buNone/>
            </a:pPr>
            <a:r>
              <a:rPr lang="it-IT" dirty="0" smtClean="0"/>
              <a:t> - gradul de stimulare a interesului şi motivaţiei pentru învăţare</a:t>
            </a:r>
            <a:endParaRPr lang="ro-RO" dirty="0" smtClean="0"/>
          </a:p>
          <a:p>
            <a:pPr>
              <a:buNone/>
            </a:pPr>
            <a:r>
              <a:rPr lang="it-IT" dirty="0" smtClean="0"/>
              <a:t>- nivelul cunoştinţelor economice dobândite de elevi şi al deprinderilor digitale.</a:t>
            </a:r>
            <a:endParaRPr lang="ro-RO" dirty="0" smtClean="0"/>
          </a:p>
          <a:p>
            <a:endParaRPr lang="ro-RO" dirty="0"/>
          </a:p>
        </p:txBody>
      </p:sp>
      <p:sp>
        <p:nvSpPr>
          <p:cNvPr id="2049" name="Rectangle 1"/>
          <p:cNvSpPr>
            <a:spLocks noChangeArrowheads="1"/>
          </p:cNvSpPr>
          <p:nvPr/>
        </p:nvSpPr>
        <p:spPr bwMode="auto">
          <a:xfrm>
            <a:off x="323528" y="0"/>
            <a:ext cx="368844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Capitolul IV </a:t>
            </a:r>
            <a:endParaRPr kumimoji="0" lang="ro-RO"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DEMERS PRACTIC – EXPERIMENTAL</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3888432" cy="576064"/>
          </a:xfrm>
        </p:spPr>
        <p:txBody>
          <a:bodyPr>
            <a:normAutofit fontScale="90000"/>
          </a:bodyPr>
          <a:lstStyle/>
          <a:p>
            <a:pPr lvl="1"/>
            <a:r>
              <a:rPr lang="it-IT" sz="2400" dirty="0" smtClean="0">
                <a:solidFill>
                  <a:schemeClr val="accent4">
                    <a:lumMod val="75000"/>
                  </a:schemeClr>
                </a:solidFill>
                <a:latin typeface="Times New Roman" pitchFamily="18" charset="0"/>
                <a:cs typeface="Times New Roman" pitchFamily="18" charset="0"/>
              </a:rPr>
              <a:t>4.2. Eşantionul </a:t>
            </a:r>
            <a:r>
              <a:rPr lang="it-IT" sz="2400" dirty="0">
                <a:solidFill>
                  <a:schemeClr val="accent4">
                    <a:lumMod val="75000"/>
                  </a:schemeClr>
                </a:solidFill>
                <a:latin typeface="Times New Roman" pitchFamily="18" charset="0"/>
                <a:cs typeface="Times New Roman" pitchFamily="18" charset="0"/>
              </a:rPr>
              <a:t>de </a:t>
            </a:r>
            <a:r>
              <a:rPr lang="it-IT" sz="2400" dirty="0" smtClean="0">
                <a:solidFill>
                  <a:schemeClr val="accent4">
                    <a:lumMod val="75000"/>
                  </a:schemeClr>
                </a:solidFill>
                <a:latin typeface="Times New Roman" pitchFamily="18" charset="0"/>
                <a:cs typeface="Times New Roman" pitchFamily="18" charset="0"/>
              </a:rPr>
              <a:t>subiecţi</a:t>
            </a:r>
            <a:r>
              <a:rPr lang="ro-RO" sz="1400" dirty="0"/>
              <a:t/>
            </a:r>
            <a:br>
              <a:rPr lang="ro-RO" sz="1400" dirty="0"/>
            </a:br>
            <a:endParaRPr lang="ro-RO" dirty="0"/>
          </a:p>
        </p:txBody>
      </p:sp>
      <p:sp>
        <p:nvSpPr>
          <p:cNvPr id="3" name="Content Placeholder 2"/>
          <p:cNvSpPr>
            <a:spLocks noGrp="1"/>
          </p:cNvSpPr>
          <p:nvPr>
            <p:ph idx="1"/>
          </p:nvPr>
        </p:nvSpPr>
        <p:spPr>
          <a:xfrm>
            <a:off x="395536" y="1052736"/>
            <a:ext cx="8136904" cy="1008112"/>
          </a:xfrm>
        </p:spPr>
        <p:txBody>
          <a:bodyPr>
            <a:normAutofit fontScale="85000" lnSpcReduction="20000"/>
          </a:bodyPr>
          <a:lstStyle/>
          <a:p>
            <a:r>
              <a:rPr lang="it-IT" dirty="0" smtClean="0">
                <a:latin typeface="+mj-lt"/>
              </a:rPr>
              <a:t>21 de subiecţi elevi in clasa a III-a B in anul scolar 2014-2015</a:t>
            </a:r>
          </a:p>
          <a:p>
            <a:r>
              <a:rPr lang="it-IT" dirty="0" smtClean="0">
                <a:latin typeface="+mj-lt"/>
              </a:rPr>
              <a:t>Doar 15 dintre ei aveau acces acasă la un calculator sau la o tabletă, şi din cei 15 doar 3 aveau tableta lor personală. </a:t>
            </a:r>
          </a:p>
        </p:txBody>
      </p:sp>
      <p:sp>
        <p:nvSpPr>
          <p:cNvPr id="2049" name="Rectangle 1"/>
          <p:cNvSpPr>
            <a:spLocks noChangeArrowheads="1"/>
          </p:cNvSpPr>
          <p:nvPr/>
        </p:nvSpPr>
        <p:spPr bwMode="auto">
          <a:xfrm>
            <a:off x="0" y="0"/>
            <a:ext cx="368844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Capitolul IV </a:t>
            </a:r>
            <a:endParaRPr kumimoji="0" lang="ro-RO"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DEMERS PRACTIC – EXPERIMENTAL</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itle 1"/>
          <p:cNvSpPr txBox="1">
            <a:spLocks/>
          </p:cNvSpPr>
          <p:nvPr/>
        </p:nvSpPr>
        <p:spPr>
          <a:xfrm>
            <a:off x="611560" y="2204864"/>
            <a:ext cx="3888432" cy="576064"/>
          </a:xfrm>
          <a:prstGeom prst="rect">
            <a:avLst/>
          </a:prstGeom>
        </p:spPr>
        <p:txBody>
          <a:bodyPr vert="horz" lIns="0" rIns="0" bIns="0" anchor="b">
            <a:normAutofit fontScale="90000" lnSpcReduction="10000"/>
          </a:bodyPr>
          <a:lstStyle/>
          <a:p>
            <a:pPr marL="0" lvl="1">
              <a:defRPr/>
            </a:pPr>
            <a:r>
              <a:rPr kumimoji="0" lang="it-IT" sz="2400" b="0" i="0" u="none" strike="noStrike" kern="0" cap="none" spc="0" normalizeH="0" baseline="0" noProof="0" dirty="0" smtClean="0">
                <a:ln>
                  <a:noFill/>
                </a:ln>
                <a:solidFill>
                  <a:schemeClr val="accent4">
                    <a:lumMod val="75000"/>
                  </a:schemeClr>
                </a:solidFill>
                <a:effectLst/>
                <a:uLnTx/>
                <a:uFillTx/>
              </a:rPr>
              <a:t>4.3. Eşantionul de </a:t>
            </a:r>
            <a:r>
              <a:rPr lang="it-IT" sz="2400" kern="0" dirty="0" smtClean="0">
                <a:solidFill>
                  <a:schemeClr val="accent4">
                    <a:lumMod val="75000"/>
                  </a:schemeClr>
                </a:solidFill>
              </a:rPr>
              <a:t>conţinut</a:t>
            </a:r>
            <a:r>
              <a:rPr kumimoji="0" lang="ro-RO" sz="1400" b="0" i="0" u="none" strike="noStrike" kern="0" cap="none" spc="0" normalizeH="0" baseline="0" noProof="0" dirty="0" smtClean="0">
                <a:ln>
                  <a:noFill/>
                </a:ln>
                <a:solidFill>
                  <a:sysClr val="windowText" lastClr="000000"/>
                </a:solidFill>
                <a:effectLst/>
                <a:uLnTx/>
                <a:uFillTx/>
              </a:rPr>
              <a:t/>
            </a:r>
            <a:br>
              <a:rPr kumimoji="0" lang="ro-RO" sz="1400" b="0" i="0" u="none" strike="noStrike" kern="0" cap="none" spc="0" normalizeH="0" baseline="0" noProof="0" dirty="0" smtClean="0">
                <a:ln>
                  <a:noFill/>
                </a:ln>
                <a:solidFill>
                  <a:sysClr val="windowText" lastClr="000000"/>
                </a:solidFill>
                <a:effectLst/>
                <a:uLnTx/>
                <a:uFillTx/>
              </a:rPr>
            </a:br>
            <a:endParaRPr kumimoji="0" lang="ro-RO" sz="1800" b="0" i="0" u="none" strike="noStrike" kern="0" cap="none" spc="0" normalizeH="0" baseline="0" noProof="0" dirty="0">
              <a:ln>
                <a:noFill/>
              </a:ln>
              <a:solidFill>
                <a:sysClr val="windowText" lastClr="000000"/>
              </a:solidFill>
              <a:effectLst/>
              <a:uLnTx/>
              <a:uFillTx/>
            </a:endParaRPr>
          </a:p>
        </p:txBody>
      </p:sp>
      <p:sp>
        <p:nvSpPr>
          <p:cNvPr id="5122" name="Rectangle 2"/>
          <p:cNvSpPr>
            <a:spLocks noChangeArrowheads="1"/>
          </p:cNvSpPr>
          <p:nvPr/>
        </p:nvSpPr>
        <p:spPr bwMode="auto">
          <a:xfrm>
            <a:off x="683568" y="2780928"/>
            <a:ext cx="792088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Următoarele conţinuturi sunt stabilite în programă: “Banii şi viaţa oamenilor (Povestea banilor”,  „Moneda naţională a României”, „Banca Naţională a României”,  „Confecţionarea monedelor şi a bancnotelor”, „Instituţiile de credit”, „Moneda naţională a altor ţări. Valuta”,  „Monede etalon: dolarul american; moneda europeană”, „ Valoarea banilor. Banii se câştigă. Banii se economisesc. Banii se investesc”, „Folosirea banilor (Banii circulă, a vinde şi a cumpăra; modalităţi de plată, cardul, cecul)”, „Împrumutul. De ce împrumutăm bani; modalităţi de împrumut”.</a:t>
            </a:r>
            <a:endParaRPr kumimoji="0" lang="ro-RO"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564672"/>
          </a:xfrm>
        </p:spPr>
        <p:txBody>
          <a:bodyPr>
            <a:normAutofit fontScale="90000"/>
          </a:bodyPr>
          <a:lstStyle/>
          <a:p>
            <a:pPr lvl="1" algn="l" rtl="0">
              <a:spcBef>
                <a:spcPct val="0"/>
              </a:spcBef>
            </a:pPr>
            <a:r>
              <a:rPr lang="en-US" sz="3200" dirty="0" smtClean="0">
                <a:solidFill>
                  <a:srgbClr val="0070C0"/>
                </a:solidFill>
              </a:rPr>
              <a:t>4.4. </a:t>
            </a:r>
            <a:r>
              <a:rPr lang="it-IT" sz="3200" dirty="0">
                <a:solidFill>
                  <a:srgbClr val="0070C0"/>
                </a:solidFill>
              </a:rPr>
              <a:t>Metodele de cercetare</a:t>
            </a:r>
            <a:r>
              <a:rPr lang="ro-RO" sz="1400" dirty="0"/>
              <a:t/>
            </a:r>
            <a:br>
              <a:rPr lang="ro-RO" sz="1400" dirty="0"/>
            </a:br>
            <a:endParaRPr lang="ro-RO" dirty="0"/>
          </a:p>
        </p:txBody>
      </p:sp>
      <p:sp>
        <p:nvSpPr>
          <p:cNvPr id="3" name="Content Placeholder 2"/>
          <p:cNvSpPr>
            <a:spLocks noGrp="1"/>
          </p:cNvSpPr>
          <p:nvPr>
            <p:ph idx="1"/>
          </p:nvPr>
        </p:nvSpPr>
        <p:spPr>
          <a:xfrm>
            <a:off x="251520" y="1412776"/>
            <a:ext cx="8229600" cy="1656184"/>
          </a:xfrm>
        </p:spPr>
        <p:txBody>
          <a:bodyPr>
            <a:normAutofit fontScale="92500" lnSpcReduction="20000"/>
          </a:bodyPr>
          <a:lstStyle/>
          <a:p>
            <a:r>
              <a:rPr lang="ro-RO" dirty="0" smtClean="0"/>
              <a:t>Metodele şi procedeele de cercetare au fost: experimentul psiho-pedagogic, observaţia, analiza produselor activităţii, convorbirea, ancheta pe bază de chestionar (iniţial şi final, pentru părinţi) şi metode de analiză, sinteză şi comparare a datelor prin tabele si grafice.</a:t>
            </a:r>
            <a:endParaRPr lang="en-US" dirty="0" smtClean="0"/>
          </a:p>
          <a:p>
            <a:endParaRPr lang="ro-RO" dirty="0" smtClean="0"/>
          </a:p>
          <a:p>
            <a:endParaRPr lang="en-US" dirty="0" smtClean="0"/>
          </a:p>
          <a:p>
            <a:endParaRPr lang="en-US" dirty="0" smtClean="0"/>
          </a:p>
          <a:p>
            <a:endParaRPr lang="ro-RO" dirty="0"/>
          </a:p>
        </p:txBody>
      </p:sp>
      <p:sp>
        <p:nvSpPr>
          <p:cNvPr id="2049" name="Rectangle 1"/>
          <p:cNvSpPr>
            <a:spLocks noChangeArrowheads="1"/>
          </p:cNvSpPr>
          <p:nvPr/>
        </p:nvSpPr>
        <p:spPr bwMode="auto">
          <a:xfrm>
            <a:off x="323528" y="0"/>
            <a:ext cx="368844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Capitolul IV </a:t>
            </a:r>
            <a:endParaRPr kumimoji="0" lang="ro-RO"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DEMERS PRACTIC – EXPERIMENTAL</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0" y="3284984"/>
            <a:ext cx="7992888" cy="523220"/>
          </a:xfrm>
          <a:prstGeom prst="rect">
            <a:avLst/>
          </a:prstGeom>
          <a:noFill/>
        </p:spPr>
        <p:txBody>
          <a:bodyPr wrap="square" rtlCol="0">
            <a:spAutoFit/>
          </a:bodyPr>
          <a:lstStyle/>
          <a:p>
            <a:pPr lvl="1"/>
            <a:r>
              <a:rPr lang="it-IT" sz="2800" dirty="0" smtClean="0">
                <a:solidFill>
                  <a:srgbClr val="0070C0"/>
                </a:solidFill>
              </a:rPr>
              <a:t>4.5. Organizarea şi desfăşurarea</a:t>
            </a:r>
            <a:r>
              <a:rPr lang="en-US" sz="2800" dirty="0" smtClean="0">
                <a:solidFill>
                  <a:srgbClr val="0070C0"/>
                </a:solidFill>
              </a:rPr>
              <a:t> </a:t>
            </a:r>
            <a:r>
              <a:rPr lang="it-IT" sz="2800" dirty="0" smtClean="0">
                <a:solidFill>
                  <a:srgbClr val="0070C0"/>
                </a:solidFill>
              </a:rPr>
              <a:t>experimentului</a:t>
            </a:r>
            <a:endParaRPr lang="ro-RO" sz="2800" dirty="0" smtClean="0">
              <a:solidFill>
                <a:srgbClr val="0070C0"/>
              </a:solidFill>
            </a:endParaRPr>
          </a:p>
        </p:txBody>
      </p:sp>
      <p:sp>
        <p:nvSpPr>
          <p:cNvPr id="8" name="TextBox 7"/>
          <p:cNvSpPr txBox="1"/>
          <p:nvPr/>
        </p:nvSpPr>
        <p:spPr>
          <a:xfrm>
            <a:off x="539552" y="3789040"/>
            <a:ext cx="7920880" cy="461665"/>
          </a:xfrm>
          <a:prstGeom prst="rect">
            <a:avLst/>
          </a:prstGeom>
          <a:noFill/>
        </p:spPr>
        <p:txBody>
          <a:bodyPr wrap="square" rtlCol="0">
            <a:spAutoFit/>
          </a:bodyPr>
          <a:lstStyle/>
          <a:p>
            <a:r>
              <a:rPr lang="it-IT" sz="2400" dirty="0" smtClean="0">
                <a:solidFill>
                  <a:srgbClr val="0070C0"/>
                </a:solidFill>
              </a:rPr>
              <a:t>4.5.1. Etapa preexperimentală</a:t>
            </a:r>
            <a:endParaRPr lang="ro-RO" dirty="0">
              <a:solidFill>
                <a:srgbClr val="0070C0"/>
              </a:solidFill>
            </a:endParaRPr>
          </a:p>
        </p:txBody>
      </p:sp>
      <p:sp>
        <p:nvSpPr>
          <p:cNvPr id="10" name="Rectangle 9"/>
          <p:cNvSpPr/>
          <p:nvPr/>
        </p:nvSpPr>
        <p:spPr>
          <a:xfrm>
            <a:off x="467544" y="4437112"/>
            <a:ext cx="7992888" cy="2308324"/>
          </a:xfrm>
          <a:prstGeom prst="rect">
            <a:avLst/>
          </a:prstGeom>
        </p:spPr>
        <p:txBody>
          <a:bodyPr wrap="square">
            <a:spAutoFit/>
          </a:bodyPr>
          <a:lstStyle/>
          <a:p>
            <a:r>
              <a:rPr lang="it-IT" sz="2400" dirty="0" smtClean="0"/>
              <a:t>În cadrul etapei preexperimentale organizată la începutul clasei a III-a , în primele două săptămâni de şcoală s-a administrat un chestionar iniţial părinţilor si prin intermediul unei adaptări a metodei ciorchinelui, </a:t>
            </a:r>
            <a:r>
              <a:rPr lang="it-IT" sz="2400" dirty="0" smtClean="0">
                <a:latin typeface="Times New Roman"/>
                <a:cs typeface="Times New Roman"/>
              </a:rPr>
              <a:t>ȋ</a:t>
            </a:r>
            <a:r>
              <a:rPr lang="it-IT" sz="2400" dirty="0" smtClean="0"/>
              <a:t>n prima ora de educaţie financiară s-au identificat aşteptările elevilor cu privire la acest opţional.</a:t>
            </a:r>
            <a:endParaRPr lang="ro-RO"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Autofit/>
          </a:bodyPr>
          <a:lstStyle/>
          <a:p>
            <a:r>
              <a:rPr lang="ro-RO" sz="3200" dirty="0" smtClean="0"/>
              <a:t>4.5.2. Etapa experimentală</a:t>
            </a:r>
            <a:endParaRPr lang="ro-RO" sz="3200" dirty="0"/>
          </a:p>
        </p:txBody>
      </p:sp>
      <p:sp>
        <p:nvSpPr>
          <p:cNvPr id="3" name="Content Placeholder 2"/>
          <p:cNvSpPr>
            <a:spLocks noGrp="1"/>
          </p:cNvSpPr>
          <p:nvPr>
            <p:ph idx="1"/>
          </p:nvPr>
        </p:nvSpPr>
        <p:spPr>
          <a:xfrm>
            <a:off x="457200" y="1340768"/>
            <a:ext cx="8229600" cy="5328592"/>
          </a:xfrm>
        </p:spPr>
        <p:txBody>
          <a:bodyPr>
            <a:normAutofit fontScale="85000" lnSpcReduction="10000"/>
          </a:bodyPr>
          <a:lstStyle/>
          <a:p>
            <a:r>
              <a:rPr lang="en-US" dirty="0" err="1" smtClean="0">
                <a:latin typeface="Times New Roman" pitchFamily="18" charset="0"/>
                <a:cs typeface="Times New Roman" pitchFamily="18" charset="0"/>
              </a:rPr>
              <a:t>Pe</a:t>
            </a:r>
            <a:r>
              <a:rPr lang="ro-RO" dirty="0" smtClean="0">
                <a:latin typeface="Times New Roman" pitchFamily="18" charset="0"/>
                <a:cs typeface="Times New Roman" pitchFamily="18" charset="0"/>
              </a:rPr>
              <a:t> parcursul etapei experimentale am utilizat în cadrul lecţiilor numeroase aplicaţii realizate de mine cu ajutorul softului SmartNotebook</a:t>
            </a:r>
            <a:r>
              <a:rPr lang="en-US" dirty="0" smtClean="0">
                <a:latin typeface="Times New Roman" pitchFamily="18" charset="0"/>
                <a:cs typeface="Times New Roman" pitchFamily="18" charset="0"/>
              </a:rPr>
              <a:t> 1</a:t>
            </a:r>
            <a:r>
              <a:rPr lang="ro-RO" dirty="0" smtClean="0">
                <a:latin typeface="Times New Roman" pitchFamily="18" charset="0"/>
                <a:cs typeface="Times New Roman" pitchFamily="18" charset="0"/>
              </a:rPr>
              <a:t>1, aplicaţii pe care le-am inscripţionat ulterior pe un CD cu ISBN pentru care am cerut şi obţinut referinţe ştiinţifice din partea doamnei profesor doctor Ligia Georgescu-Goloşoiu, consilier al Băncii Naţionale a României care a coordonat proiectul de implementare la nivel naţional al opţionalului de educaţie financiară. </a:t>
            </a:r>
            <a:endParaRPr lang="en-US" dirty="0" smtClean="0">
              <a:latin typeface="Times New Roman" pitchFamily="18" charset="0"/>
              <a:cs typeface="Times New Roman" pitchFamily="18" charset="0"/>
            </a:endParaRPr>
          </a:p>
          <a:p>
            <a:pPr>
              <a:buNone/>
            </a:pPr>
            <a:endParaRPr lang="ro-RO" dirty="0" smtClean="0">
              <a:latin typeface="Times New Roman" pitchFamily="18" charset="0"/>
              <a:cs typeface="Times New Roman" pitchFamily="18" charset="0"/>
            </a:endParaRPr>
          </a:p>
          <a:p>
            <a:r>
              <a:rPr lang="ro-RO" dirty="0" smtClean="0">
                <a:latin typeface="Times New Roman" pitchFamily="18" charset="0"/>
                <a:cs typeface="Times New Roman" pitchFamily="18" charset="0"/>
              </a:rPr>
              <a:t>Printre activităţile desfăşurate </a:t>
            </a:r>
            <a:r>
              <a:rPr lang="en-US" dirty="0" smtClean="0">
                <a:latin typeface="Times New Roman" pitchFamily="18" charset="0"/>
                <a:cs typeface="Times New Roman" pitchFamily="18" charset="0"/>
              </a:rPr>
              <a:t> </a:t>
            </a:r>
            <a:r>
              <a:rPr lang="ro-RO" dirty="0" smtClean="0">
                <a:latin typeface="Times New Roman" pitchFamily="18" charset="0"/>
                <a:cs typeface="Times New Roman" pitchFamily="18" charset="0"/>
              </a:rPr>
              <a:t>se numără: vizita la Banca Naţională a României, vizita la Banca Transilvania, care se integrează în cadrul activităţilor extracurriculare din săptămâna „Global Money Week” (Săptămâna Mondială a Banilor) şi din săptămâna „Să ştii mai multe, să fii mai bun!”, activităţi desfăşurate în cadrul orelor cu ajutorul tablei interactive, realizarea unor machete de bancă, recitarea unor poezii compuse de elevi, unele publicate in numarul 7 al revistei “Educaţia financiară pe înţelesul tuturor”.</a:t>
            </a:r>
          </a:p>
        </p:txBody>
      </p:sp>
      <p:sp>
        <p:nvSpPr>
          <p:cNvPr id="2049" name="Rectangle 1"/>
          <p:cNvSpPr>
            <a:spLocks noChangeArrowheads="1"/>
          </p:cNvSpPr>
          <p:nvPr/>
        </p:nvSpPr>
        <p:spPr bwMode="auto">
          <a:xfrm>
            <a:off x="323528" y="0"/>
            <a:ext cx="368844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Capitolul IV </a:t>
            </a:r>
            <a:endParaRPr kumimoji="0" lang="ro-RO"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DEMERS PRACTIC – EXPERIMENTAL</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fontScale="90000"/>
          </a:bodyPr>
          <a:lstStyle/>
          <a:p>
            <a:pPr lvl="2" algn="l" rtl="0">
              <a:spcBef>
                <a:spcPct val="0"/>
              </a:spcBef>
            </a:pPr>
            <a:r>
              <a:rPr lang="en-US" dirty="0" smtClean="0"/>
              <a:t> </a:t>
            </a:r>
            <a:r>
              <a:rPr lang="en-US" sz="2800" dirty="0" smtClean="0">
                <a:solidFill>
                  <a:srgbClr val="0070C0"/>
                </a:solidFill>
              </a:rPr>
              <a:t>4. 5. 3. </a:t>
            </a:r>
            <a:r>
              <a:rPr lang="it-IT" sz="2800" dirty="0" smtClean="0">
                <a:solidFill>
                  <a:srgbClr val="0070C0"/>
                </a:solidFill>
              </a:rPr>
              <a:t>Etapa post experimentală</a:t>
            </a:r>
            <a:r>
              <a:rPr lang="ro-RO" sz="1400" dirty="0"/>
              <a:t/>
            </a:r>
            <a:br>
              <a:rPr lang="ro-RO" sz="1400" dirty="0"/>
            </a:br>
            <a:endParaRPr lang="ro-RO" dirty="0"/>
          </a:p>
        </p:txBody>
      </p:sp>
      <p:sp>
        <p:nvSpPr>
          <p:cNvPr id="3" name="Content Placeholder 2"/>
          <p:cNvSpPr>
            <a:spLocks noGrp="1"/>
          </p:cNvSpPr>
          <p:nvPr>
            <p:ph idx="1"/>
          </p:nvPr>
        </p:nvSpPr>
        <p:spPr>
          <a:xfrm>
            <a:off x="457200" y="1196752"/>
            <a:ext cx="8229600" cy="5328592"/>
          </a:xfrm>
        </p:spPr>
        <p:txBody>
          <a:bodyPr>
            <a:normAutofit fontScale="85000" lnSpcReduction="20000"/>
          </a:bodyPr>
          <a:lstStyle/>
          <a:p>
            <a:r>
              <a:rPr lang="it-IT" dirty="0" smtClean="0">
                <a:latin typeface="Times New Roman" pitchFamily="18" charset="0"/>
                <a:cs typeface="Times New Roman" pitchFamily="18" charset="0"/>
              </a:rPr>
              <a:t>Spre sfârşitul clasei a IV-a, în luna mai am organizat etapa post experimentală. În cadrul etapei post experimentale am aplicat din nou un chestionar părinţilor pentru a afla dacă opinia lor iniţială despre utilizarea mijloacelor moderne de predare a fost schimbată, cât de utilă li se pare utilizarea lor şi în ce m</a:t>
            </a:r>
            <a:r>
              <a:rPr lang="vi-VN" dirty="0" smtClean="0">
                <a:latin typeface="Times New Roman" pitchFamily="18" charset="0"/>
                <a:cs typeface="Times New Roman" pitchFamily="18" charset="0"/>
              </a:rPr>
              <a:t>ă</a:t>
            </a:r>
            <a:r>
              <a:rPr lang="it-IT" dirty="0" smtClean="0">
                <a:latin typeface="Times New Roman" pitchFamily="18" charset="0"/>
                <a:cs typeface="Times New Roman" pitchFamily="18" charset="0"/>
              </a:rPr>
              <a:t>sură consideră un câştig în dezvoltarea personală a copiilor lor faptul că au parcurs această disciplină opţională.</a:t>
            </a:r>
          </a:p>
          <a:p>
            <a:endParaRPr lang="it-IT" dirty="0" smtClean="0">
              <a:latin typeface="Times New Roman" pitchFamily="18" charset="0"/>
              <a:cs typeface="Times New Roman" pitchFamily="18" charset="0"/>
            </a:endParaRPr>
          </a:p>
          <a:p>
            <a:r>
              <a:rPr lang="it-IT" dirty="0" smtClean="0">
                <a:latin typeface="Times New Roman" pitchFamily="18" charset="0"/>
                <a:cs typeface="Times New Roman" pitchFamily="18" charset="0"/>
              </a:rPr>
              <a:t> Pentru elevi am preg</a:t>
            </a:r>
            <a:r>
              <a:rPr lang="vi-VN" dirty="0" smtClean="0">
                <a:latin typeface="Times New Roman" pitchFamily="18" charset="0"/>
                <a:cs typeface="Times New Roman" pitchFamily="18" charset="0"/>
              </a:rPr>
              <a:t>ă</a:t>
            </a:r>
            <a:r>
              <a:rPr lang="it-IT" dirty="0" smtClean="0">
                <a:latin typeface="Times New Roman" pitchFamily="18" charset="0"/>
                <a:cs typeface="Times New Roman" pitchFamily="18" charset="0"/>
              </a:rPr>
              <a:t>tit un set de 20 de ȋntrebări bineînteles interactive cu ajutorului softului SmartNotebook 11 din conţinuturile predate la opţional ȋn clasa  a III-a, selectate de pe CD-ul realizat de mine şi două probleme de educaţie financiară aplicate  în clasa a IV-a după aproximativ 9 luni de la ȋncheierea opţionalului pentru a observa pe termen lung informaţiile şi competenţele însuşite. De asemenea au dezvoltat răspunsul la întrebarea “ Ce anume din ceea ce am studiat la Educaţie financiară sau din modul în care am studiat opţionalul te-a încântat cel mai mult?”. </a:t>
            </a:r>
          </a:p>
        </p:txBody>
      </p:sp>
      <p:sp>
        <p:nvSpPr>
          <p:cNvPr id="2049" name="Rectangle 1"/>
          <p:cNvSpPr>
            <a:spLocks noChangeArrowheads="1"/>
          </p:cNvSpPr>
          <p:nvPr/>
        </p:nvSpPr>
        <p:spPr bwMode="auto">
          <a:xfrm>
            <a:off x="323528" y="0"/>
            <a:ext cx="368844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Capitolul IV </a:t>
            </a:r>
            <a:endParaRPr kumimoji="0" lang="ro-RO"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DEMERS PRACTIC – EXPERIMENTAL</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23528" y="146875"/>
            <a:ext cx="828092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Capitolul V</a:t>
            </a:r>
            <a:endParaRPr kumimoji="0" lang="ro-RO"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PREZENTAREA, ANALIZA ŞI INTERPRETAREA DATELOR</a:t>
            </a:r>
            <a:endParaRPr kumimoji="0" lang="it-IT"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323528" y="1196752"/>
            <a:ext cx="8496944" cy="1477328"/>
          </a:xfrm>
          <a:prstGeom prst="rect">
            <a:avLst/>
          </a:prstGeom>
        </p:spPr>
        <p:txBody>
          <a:bodyPr wrap="square">
            <a:spAutoFit/>
          </a:bodyPr>
          <a:lstStyle/>
          <a:p>
            <a:r>
              <a:rPr lang="en-US" dirty="0" smtClean="0"/>
              <a:t>     </a:t>
            </a:r>
            <a:r>
              <a:rPr lang="ro-RO" dirty="0" smtClean="0"/>
              <a:t>O mare parte din părinţi au considerat încă de la început de preferat utilizarea mijloacelor moderne de  predare-învăţare-evaluare (calculator, video-proiector, tablă interactivă), acest lucru reiese din chestionarele iniţiale aplicate. Ceilalţi (mai puţin doi părinţi) şi-au schimbat părerea pe parcursul desfăşurării opţionalului observând acest aspect în urma aplicării chestionarelor din etapa post experimentală.</a:t>
            </a:r>
            <a:endParaRPr lang="ro-RO" dirty="0"/>
          </a:p>
        </p:txBody>
      </p:sp>
      <p:pic>
        <p:nvPicPr>
          <p:cNvPr id="7" name="Chart 3"/>
          <p:cNvPicPr>
            <a:picLocks noGrp="1"/>
          </p:cNvPicPr>
          <p:nvPr>
            <p:ph idx="1"/>
          </p:nvPr>
        </p:nvPicPr>
        <p:blipFill>
          <a:blip r:embed="rId2" cstate="print"/>
          <a:srcRect b="-61"/>
          <a:stretch>
            <a:fillRect/>
          </a:stretch>
        </p:blipFill>
        <p:spPr bwMode="auto">
          <a:xfrm>
            <a:off x="395536" y="2780928"/>
            <a:ext cx="8568952"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
            <a:ext cx="7992888" cy="646331"/>
          </a:xfrm>
          <a:prstGeom prst="rect">
            <a:avLst/>
          </a:prstGeom>
        </p:spPr>
        <p:txBody>
          <a:bodyPr wrap="square">
            <a:spAutoFit/>
          </a:bodyPr>
          <a:lstStyle/>
          <a:p>
            <a:pPr lvl="0" fontAlgn="base">
              <a:spcBef>
                <a:spcPct val="0"/>
              </a:spcBef>
              <a:spcAft>
                <a:spcPct val="0"/>
              </a:spcAft>
            </a:pPr>
            <a:r>
              <a:rPr lang="it-IT" dirty="0" smtClean="0">
                <a:latin typeface="Times New Roman" pitchFamily="18" charset="0"/>
                <a:ea typeface="Times New Roman" pitchFamily="18" charset="0"/>
                <a:cs typeface="Times New Roman" pitchFamily="18" charset="0"/>
              </a:rPr>
              <a:t>Capitolul V</a:t>
            </a:r>
            <a:endParaRPr lang="ro-RO" sz="1000" dirty="0" smtClean="0">
              <a:latin typeface="Arial" pitchFamily="34" charset="0"/>
              <a:cs typeface="Arial" pitchFamily="34" charset="0"/>
            </a:endParaRPr>
          </a:p>
          <a:p>
            <a:pPr lvl="0" eaLnBrk="0" fontAlgn="base" hangingPunct="0">
              <a:spcBef>
                <a:spcPct val="0"/>
              </a:spcBef>
              <a:spcAft>
                <a:spcPct val="0"/>
              </a:spcAft>
            </a:pPr>
            <a:r>
              <a:rPr lang="it-IT" dirty="0" smtClean="0">
                <a:latin typeface="Times New Roman" pitchFamily="18" charset="0"/>
                <a:ea typeface="Times New Roman" pitchFamily="18" charset="0"/>
                <a:cs typeface="Times New Roman" pitchFamily="18" charset="0"/>
              </a:rPr>
              <a:t>PREZENTAREA, ANALIZA ŞI INTERPRETAREA DATELOR</a:t>
            </a:r>
            <a:endParaRPr lang="it-IT" sz="2000" dirty="0" smtClean="0">
              <a:latin typeface="Arial" pitchFamily="34" charset="0"/>
              <a:cs typeface="Arial" pitchFamily="34" charset="0"/>
            </a:endParaRPr>
          </a:p>
        </p:txBody>
      </p:sp>
      <p:sp>
        <p:nvSpPr>
          <p:cNvPr id="5" name="Rectangle 4"/>
          <p:cNvSpPr/>
          <p:nvPr/>
        </p:nvSpPr>
        <p:spPr>
          <a:xfrm>
            <a:off x="395536" y="908720"/>
            <a:ext cx="8460432" cy="1323439"/>
          </a:xfrm>
          <a:prstGeom prst="rect">
            <a:avLst/>
          </a:prstGeom>
        </p:spPr>
        <p:txBody>
          <a:bodyPr wrap="square">
            <a:spAutoFit/>
          </a:bodyPr>
          <a:lstStyle/>
          <a:p>
            <a:r>
              <a:rPr lang="en-US" sz="2000" dirty="0" smtClean="0"/>
              <a:t>In</a:t>
            </a:r>
            <a:r>
              <a:rPr lang="ro-RO" sz="2000" dirty="0" smtClean="0"/>
              <a:t> 21 de chestionare finale administrate, 11 subiecţi au răspuns că a fost o initiaţivă bună faptul că au optat pentru acest opţional, 9 că a fost o iniţiativă foarte bună, iar o singură persoană a considerat doar într-o mică măsură că a fost o iniţiativă bună să opteze pentru acest opţional.</a:t>
            </a:r>
            <a:endParaRPr lang="ro-RO" sz="2000" dirty="0"/>
          </a:p>
        </p:txBody>
      </p:sp>
      <p:sp>
        <p:nvSpPr>
          <p:cNvPr id="7" name="Content Placeholder 6"/>
          <p:cNvSpPr>
            <a:spLocks noGrp="1"/>
          </p:cNvSpPr>
          <p:nvPr>
            <p:ph idx="1"/>
          </p:nvPr>
        </p:nvSpPr>
        <p:spPr>
          <a:xfrm>
            <a:off x="575048" y="4509120"/>
            <a:ext cx="8568952" cy="2202904"/>
          </a:xfrm>
        </p:spPr>
        <p:txBody>
          <a:bodyPr>
            <a:normAutofit fontScale="85000" lnSpcReduction="10000"/>
          </a:bodyPr>
          <a:lstStyle/>
          <a:p>
            <a:pPr>
              <a:buNone/>
            </a:pPr>
            <a:endParaRPr lang="en-US" dirty="0" smtClean="0"/>
          </a:p>
          <a:p>
            <a:r>
              <a:rPr lang="ro-RO" dirty="0" smtClean="0"/>
              <a:t> Unul dintre părinţii care a completat în acest mod chestionarul este părintele unui  copil hiperactiv, ceea ce îmi oferă un argument în plus că utilizarea mijloacelor didactice moderne, respectiv a tablei interactive captează atenţia elevilor şi o menţine pentru mai mult timp, şi că unii părinţi sunt conştienţi de efectul benefic. </a:t>
            </a:r>
            <a:endParaRPr lang="ro-RO" dirty="0"/>
          </a:p>
        </p:txBody>
      </p:sp>
      <p:pic>
        <p:nvPicPr>
          <p:cNvPr id="8" name="Picture 7"/>
          <p:cNvPicPr/>
          <p:nvPr/>
        </p:nvPicPr>
        <p:blipFill>
          <a:blip r:embed="rId2" cstate="print"/>
          <a:srcRect/>
          <a:stretch>
            <a:fillRect/>
          </a:stretch>
        </p:blipFill>
        <p:spPr bwMode="auto">
          <a:xfrm>
            <a:off x="2627784" y="2420888"/>
            <a:ext cx="4464496"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373216"/>
            <a:ext cx="8496944" cy="1152128"/>
          </a:xfrm>
        </p:spPr>
        <p:txBody>
          <a:bodyPr>
            <a:normAutofit fontScale="77500" lnSpcReduction="20000"/>
          </a:bodyPr>
          <a:lstStyle/>
          <a:p>
            <a:r>
              <a:rPr lang="ro-RO" dirty="0" smtClean="0"/>
              <a:t>Se observă că prima problemă a fost rezolvată corect de 15 elevi din 19, ceea ce reprezintă 89% din totalul elevilor. Nu a fost niciun elev care să nu poată calcula câte bancnote de 5 lei valorează 50 de euro sau în câte bancnote de 10 lei pot fi schimbaţi 50 de euro.</a:t>
            </a:r>
            <a:endParaRPr lang="ro-RO" dirty="0"/>
          </a:p>
        </p:txBody>
      </p:sp>
      <p:sp>
        <p:nvSpPr>
          <p:cNvPr id="4" name="Rectangle 3"/>
          <p:cNvSpPr/>
          <p:nvPr/>
        </p:nvSpPr>
        <p:spPr>
          <a:xfrm>
            <a:off x="251520" y="1"/>
            <a:ext cx="7992888" cy="646331"/>
          </a:xfrm>
          <a:prstGeom prst="rect">
            <a:avLst/>
          </a:prstGeom>
        </p:spPr>
        <p:txBody>
          <a:bodyPr wrap="square">
            <a:spAutoFit/>
          </a:bodyPr>
          <a:lstStyle/>
          <a:p>
            <a:pPr lvl="0" fontAlgn="base">
              <a:spcBef>
                <a:spcPct val="0"/>
              </a:spcBef>
              <a:spcAft>
                <a:spcPct val="0"/>
              </a:spcAft>
            </a:pPr>
            <a:r>
              <a:rPr lang="it-IT" dirty="0" smtClean="0">
                <a:latin typeface="Times New Roman" pitchFamily="18" charset="0"/>
                <a:ea typeface="Times New Roman" pitchFamily="18" charset="0"/>
                <a:cs typeface="Times New Roman" pitchFamily="18" charset="0"/>
              </a:rPr>
              <a:t>Capitolul V</a:t>
            </a:r>
            <a:endParaRPr lang="ro-RO" sz="1000" dirty="0" smtClean="0">
              <a:latin typeface="Arial" pitchFamily="34" charset="0"/>
              <a:cs typeface="Arial" pitchFamily="34" charset="0"/>
            </a:endParaRPr>
          </a:p>
          <a:p>
            <a:pPr lvl="0" eaLnBrk="0" fontAlgn="base" hangingPunct="0">
              <a:spcBef>
                <a:spcPct val="0"/>
              </a:spcBef>
              <a:spcAft>
                <a:spcPct val="0"/>
              </a:spcAft>
            </a:pPr>
            <a:r>
              <a:rPr lang="it-IT" dirty="0" smtClean="0">
                <a:latin typeface="Times New Roman" pitchFamily="18" charset="0"/>
                <a:ea typeface="Times New Roman" pitchFamily="18" charset="0"/>
                <a:cs typeface="Times New Roman" pitchFamily="18" charset="0"/>
              </a:rPr>
              <a:t>PREZENTAREA, ANALIZA ŞI INTERPRETAREA DATELOR</a:t>
            </a:r>
            <a:endParaRPr lang="it-IT" sz="2000" dirty="0" smtClean="0">
              <a:latin typeface="Arial" pitchFamily="34" charset="0"/>
              <a:cs typeface="Arial" pitchFamily="34" charset="0"/>
            </a:endParaRPr>
          </a:p>
        </p:txBody>
      </p:sp>
      <p:sp>
        <p:nvSpPr>
          <p:cNvPr id="30721" name="Rectangle 1"/>
          <p:cNvSpPr>
            <a:spLocks noChangeArrowheads="1"/>
          </p:cNvSpPr>
          <p:nvPr/>
        </p:nvSpPr>
        <p:spPr bwMode="auto">
          <a:xfrm>
            <a:off x="251520" y="974048"/>
            <a:ext cx="828092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Tot în cadrul etapei post experimentale elevii au rezolvat sub formă de muncă independentă două probleme. Fragmente din produsele activităţilor elevilor sunt </a:t>
            </a:r>
            <a:r>
              <a:rPr lang="en-US" sz="2000" dirty="0" err="1" smtClean="0">
                <a:solidFill>
                  <a:srgbClr val="000000"/>
                </a:solidFill>
                <a:latin typeface="Times New Roman" pitchFamily="18" charset="0"/>
                <a:ea typeface="Times New Roman" pitchFamily="18" charset="0"/>
                <a:cs typeface="Times New Roman" pitchFamily="18" charset="0"/>
              </a:rPr>
              <a:t>ȋ</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lucrare</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iar</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o-RO"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din gradul de acurateţe, culorile folosite, dorinţa de a desena şi colora  diagrama</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din problem</a:t>
            </a:r>
            <a:r>
              <a:rPr kumimoji="0" lang="vi-VN"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ă</a:t>
            </a:r>
            <a:r>
              <a:rPr kumimoji="0" lang="ro-RO"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reiese şi pasiunea cu care aceste probleme au fost rezolvate şi plăcerea elevilor de a trata din nou subiecte de Educaţie financiară.</a:t>
            </a:r>
            <a:endParaRPr kumimoji="0" lang="ro-RO"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Chart 5"/>
          <p:cNvPicPr/>
          <p:nvPr/>
        </p:nvPicPr>
        <p:blipFill>
          <a:blip r:embed="rId2" cstate="print"/>
          <a:srcRect/>
          <a:stretch>
            <a:fillRect/>
          </a:stretch>
        </p:blipFill>
        <p:spPr bwMode="auto">
          <a:xfrm>
            <a:off x="1187624" y="2996952"/>
            <a:ext cx="6408711"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492664"/>
          </a:xfrm>
        </p:spPr>
        <p:txBody>
          <a:bodyPr>
            <a:normAutofit fontScale="90000"/>
          </a:bodyPr>
          <a:lstStyle/>
          <a:p>
            <a:r>
              <a:rPr lang="ro-RO" dirty="0" smtClean="0"/>
              <a:t>CONCLUZII</a:t>
            </a:r>
            <a:endParaRPr lang="ro-RO" dirty="0"/>
          </a:p>
        </p:txBody>
      </p:sp>
      <p:sp>
        <p:nvSpPr>
          <p:cNvPr id="4" name="Content Placeholder 2"/>
          <p:cNvSpPr>
            <a:spLocks noGrp="1"/>
          </p:cNvSpPr>
          <p:nvPr>
            <p:ph idx="1"/>
          </p:nvPr>
        </p:nvSpPr>
        <p:spPr>
          <a:xfrm>
            <a:off x="457200" y="764704"/>
            <a:ext cx="8229600" cy="5832648"/>
          </a:xfrm>
        </p:spPr>
        <p:txBody>
          <a:bodyPr>
            <a:noAutofit/>
          </a:bodyPr>
          <a:lstStyle/>
          <a:p>
            <a:r>
              <a:rPr lang="ro-RO" sz="1800" dirty="0" smtClean="0">
                <a:latin typeface="Times New Roman" pitchFamily="18" charset="0"/>
                <a:cs typeface="Times New Roman" pitchFamily="18" charset="0"/>
              </a:rPr>
              <a:t>Tabla Interactivă, ca mijloc modern de predare-învăţare-evaluare pune la dispoziţie prin softul tablei,  Smart Notebook 11, în Galerie, în Lesson Activity Toolkit 2.0, elemente multimedia care pot fi adaptate, transformându-le, introducând conţinut specific orei, în diferite exerciţii-joc care se pot utiliza pe parcursul etapelor lecţiei.</a:t>
            </a:r>
            <a:endParaRPr lang="en-US" sz="1800" dirty="0" smtClean="0">
              <a:latin typeface="Times New Roman" pitchFamily="18" charset="0"/>
              <a:cs typeface="Times New Roman" pitchFamily="18" charset="0"/>
            </a:endParaRPr>
          </a:p>
          <a:p>
            <a:endParaRPr lang="ro-RO" sz="1800" dirty="0" smtClean="0">
              <a:latin typeface="Times New Roman" pitchFamily="18" charset="0"/>
              <a:cs typeface="Times New Roman" pitchFamily="18" charset="0"/>
            </a:endParaRPr>
          </a:p>
          <a:p>
            <a:r>
              <a:rPr lang="ro-RO" sz="1800" dirty="0" smtClean="0">
                <a:latin typeface="Times New Roman" pitchFamily="18" charset="0"/>
                <a:cs typeface="Times New Roman" pitchFamily="18" charset="0"/>
              </a:rPr>
              <a:t>Prin utilizarea mijloacelor moderne de predare-învăţare creşte capacitatea elevilor de receptare şi reț</a:t>
            </a:r>
            <a:r>
              <a:rPr lang="en-US" sz="1800" dirty="0" err="1" smtClean="0">
                <a:latin typeface="Times New Roman" pitchFamily="18" charset="0"/>
                <a:cs typeface="Times New Roman" pitchFamily="18" charset="0"/>
              </a:rPr>
              <a:t>inere</a:t>
            </a:r>
            <a:r>
              <a:rPr lang="ro-RO" sz="1800" dirty="0" smtClean="0">
                <a:latin typeface="Times New Roman" pitchFamily="18" charset="0"/>
                <a:cs typeface="Times New Roman" pitchFamily="18" charset="0"/>
              </a:rPr>
              <a:t> a conţinuturilor educaţiei financiare,  a duratei de concentrare asupra conţinuturilor predate, activizarea elevilor, stimularea interesului, creşte motivaţi</a:t>
            </a:r>
            <a:r>
              <a:rPr lang="en-US" sz="1800" dirty="0" smtClean="0">
                <a:latin typeface="Times New Roman" pitchFamily="18" charset="0"/>
                <a:cs typeface="Times New Roman" pitchFamily="18" charset="0"/>
              </a:rPr>
              <a:t>a</a:t>
            </a:r>
            <a:r>
              <a:rPr lang="ro-RO" sz="1800" dirty="0" smtClean="0">
                <a:latin typeface="Times New Roman" pitchFamily="18" charset="0"/>
                <a:cs typeface="Times New Roman" pitchFamily="18" charset="0"/>
              </a:rPr>
              <a:t>, însuşirea unor aspecte elementare din cadrul competenţelor digitale</a:t>
            </a:r>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r>
              <a:rPr lang="ro-RO" sz="1800" dirty="0" smtClean="0">
                <a:latin typeface="Times New Roman" pitchFamily="18" charset="0"/>
                <a:cs typeface="Times New Roman" pitchFamily="18" charset="0"/>
              </a:rPr>
              <a:t> În urma analizei realizate s-a confirmat ipoteza de la care am pornit, inclusiv părinţii au conştientizat şi au trecut în răspunsurile lor aspectele benefice observate în dezvoltarea copiilor lor. Dacă în momentul aplicării chestionarelor iniţiale doar o parte din părinţi considerau ca fiind foarte bună alegerea acestui opţional şi utilizarea resurselor curriculare moderne în cadrul predării acestuia, la sfârşit au avut o altă părere.</a:t>
            </a:r>
            <a:endParaRPr lang="en-US" sz="1800" dirty="0" smtClean="0">
              <a:latin typeface="Times New Roman" pitchFamily="18" charset="0"/>
              <a:cs typeface="Times New Roman" pitchFamily="18" charset="0"/>
            </a:endParaRPr>
          </a:p>
          <a:p>
            <a:pPr>
              <a:buNone/>
            </a:pPr>
            <a:endParaRPr lang="ro-RO" sz="1100" dirty="0" smtClean="0"/>
          </a:p>
          <a:p>
            <a:endParaRPr lang="ro-RO"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71184" cy="504056"/>
          </a:xfrm>
        </p:spPr>
        <p:txBody>
          <a:bodyPr>
            <a:normAutofit fontScale="90000"/>
          </a:bodyPr>
          <a:lstStyle/>
          <a:p>
            <a:r>
              <a:rPr lang="ro-RO" sz="5400" b="1" dirty="0" smtClean="0">
                <a:solidFill>
                  <a:schemeClr val="accent6">
                    <a:lumMod val="75000"/>
                  </a:schemeClr>
                </a:solidFill>
              </a:rPr>
              <a:t>PLANUL  LUCRĂRII:</a:t>
            </a:r>
            <a:endParaRPr lang="ro-RO" dirty="0">
              <a:solidFill>
                <a:schemeClr val="accent6">
                  <a:lumMod val="75000"/>
                </a:schemeClr>
              </a:solidFill>
            </a:endParaRPr>
          </a:p>
        </p:txBody>
      </p:sp>
      <p:sp>
        <p:nvSpPr>
          <p:cNvPr id="3" name="Content Placeholder 2"/>
          <p:cNvSpPr>
            <a:spLocks noGrp="1"/>
          </p:cNvSpPr>
          <p:nvPr>
            <p:ph idx="1"/>
          </p:nvPr>
        </p:nvSpPr>
        <p:spPr>
          <a:xfrm>
            <a:off x="467544" y="980728"/>
            <a:ext cx="8496944" cy="5877272"/>
          </a:xfrm>
        </p:spPr>
        <p:txBody>
          <a:bodyPr>
            <a:noAutofit/>
          </a:bodyPr>
          <a:lstStyle/>
          <a:p>
            <a:r>
              <a:rPr lang="pt-BR" sz="1400" dirty="0" smtClean="0"/>
              <a:t>Cap.1. </a:t>
            </a:r>
            <a:r>
              <a:rPr lang="it-IT" sz="1400" dirty="0" smtClean="0"/>
              <a:t>ABORDĂRI CURRICULARE MODERNE </a:t>
            </a:r>
            <a:endParaRPr lang="ro-RO" sz="1400" dirty="0" smtClean="0"/>
          </a:p>
          <a:p>
            <a:pPr lvl="1">
              <a:buNone/>
            </a:pPr>
            <a:r>
              <a:rPr lang="pt-BR" sz="1400" dirty="0" smtClean="0"/>
              <a:t>1.1.Teorii curriculare</a:t>
            </a:r>
            <a:endParaRPr lang="ro-RO" sz="1400" dirty="0" smtClean="0"/>
          </a:p>
          <a:p>
            <a:pPr lvl="1">
              <a:buNone/>
            </a:pPr>
            <a:r>
              <a:rPr lang="pt-BR" sz="1400" dirty="0" smtClean="0"/>
              <a:t>1.2.Strategii didactice</a:t>
            </a:r>
            <a:endParaRPr lang="ro-RO" sz="1400" dirty="0" smtClean="0"/>
          </a:p>
          <a:p>
            <a:pPr lvl="1">
              <a:buNone/>
            </a:pPr>
            <a:r>
              <a:rPr lang="pt-BR" sz="1400" dirty="0" smtClean="0"/>
              <a:t>1.3.Optimizarea curriculară prin introducerea de noi discipline opţionale 	</a:t>
            </a:r>
          </a:p>
          <a:p>
            <a:pPr lvl="1">
              <a:buNone/>
            </a:pPr>
            <a:endParaRPr lang="ro-RO" sz="1400" dirty="0" smtClean="0"/>
          </a:p>
          <a:p>
            <a:r>
              <a:rPr lang="pt-BR" sz="1400" dirty="0" smtClean="0"/>
              <a:t>Cap. 2. OPŢIONALUL EDUCAŢIE FINANCIAR</a:t>
            </a:r>
            <a:r>
              <a:rPr lang="pt-BR" sz="1400" cap="all" dirty="0" smtClean="0"/>
              <a:t>Ă</a:t>
            </a:r>
            <a:endParaRPr lang="ro-RO" sz="1400" dirty="0" smtClean="0"/>
          </a:p>
          <a:p>
            <a:r>
              <a:rPr lang="it-IT" sz="1400" cap="all" dirty="0" smtClean="0"/>
              <a:t>2.1.  </a:t>
            </a:r>
            <a:r>
              <a:rPr lang="it-IT" sz="1400" dirty="0" smtClean="0"/>
              <a:t>Necesitate socio-economică de introducere a opţionalului </a:t>
            </a:r>
            <a:endParaRPr lang="ro-RO" sz="1400" dirty="0" smtClean="0"/>
          </a:p>
          <a:p>
            <a:r>
              <a:rPr lang="it-IT" sz="1400" dirty="0" smtClean="0"/>
              <a:t>2.2.   Scop şi competenţe</a:t>
            </a:r>
            <a:endParaRPr lang="ro-RO" sz="1400" dirty="0" smtClean="0"/>
          </a:p>
          <a:p>
            <a:r>
              <a:rPr lang="it-IT" sz="1400" dirty="0" smtClean="0"/>
              <a:t>2.3.  Materiale şi mijloace standard puse la dispoziţie în cadrul proiectului opţionalului</a:t>
            </a:r>
            <a:endParaRPr lang="ro-RO" sz="1400" dirty="0" smtClean="0"/>
          </a:p>
          <a:p>
            <a:r>
              <a:rPr lang="it-IT" sz="1400" dirty="0" smtClean="0"/>
              <a:t>2.4. Metode  utilizate în predarea opţionalului </a:t>
            </a:r>
          </a:p>
          <a:p>
            <a:endParaRPr lang="ro-RO" sz="1400" dirty="0" smtClean="0"/>
          </a:p>
          <a:p>
            <a:r>
              <a:rPr lang="it-IT" sz="1400" dirty="0" smtClean="0"/>
              <a:t>Cap. 3. </a:t>
            </a:r>
            <a:r>
              <a:rPr lang="en-US" sz="1400" dirty="0" smtClean="0"/>
              <a:t>TABLA INTERACTIVĂ CA RESURSĂ MODERNĂ ÎN PREDAREA OPŢIONALULUI DE</a:t>
            </a:r>
            <a:r>
              <a:rPr lang="en-US" sz="1400" u="sng" dirty="0" smtClean="0"/>
              <a:t> </a:t>
            </a:r>
            <a:r>
              <a:rPr lang="en-US" sz="1400" dirty="0" smtClean="0"/>
              <a:t>EDUCAŢIE FINANCIARĂ</a:t>
            </a:r>
            <a:endParaRPr lang="ro-RO" sz="1400" dirty="0" smtClean="0"/>
          </a:p>
          <a:p>
            <a:pPr lvl="1">
              <a:buNone/>
            </a:pPr>
            <a:r>
              <a:rPr lang="en-US" sz="1400" dirty="0" smtClean="0"/>
              <a:t>3.1.Descrierea </a:t>
            </a:r>
            <a:r>
              <a:rPr lang="en-US" sz="1400" dirty="0" err="1" smtClean="0"/>
              <a:t>componentelor</a:t>
            </a:r>
            <a:r>
              <a:rPr lang="en-US" sz="1400" dirty="0" smtClean="0"/>
              <a:t> </a:t>
            </a:r>
            <a:r>
              <a:rPr lang="en-US" sz="1400" dirty="0" err="1" smtClean="0"/>
              <a:t>şi</a:t>
            </a:r>
            <a:r>
              <a:rPr lang="en-US" sz="1400" dirty="0" smtClean="0"/>
              <a:t> a </a:t>
            </a:r>
            <a:r>
              <a:rPr lang="en-US" sz="1400" dirty="0" err="1" smtClean="0"/>
              <a:t>programului</a:t>
            </a:r>
            <a:r>
              <a:rPr lang="en-US" sz="1400" dirty="0" smtClean="0"/>
              <a:t> </a:t>
            </a:r>
            <a:r>
              <a:rPr lang="en-US" sz="1400" dirty="0" err="1" smtClean="0"/>
              <a:t>folosit</a:t>
            </a:r>
            <a:endParaRPr lang="ro-RO" sz="1400" dirty="0" smtClean="0"/>
          </a:p>
          <a:p>
            <a:pPr lvl="1">
              <a:buNone/>
            </a:pPr>
            <a:r>
              <a:rPr lang="en-US" sz="1400" dirty="0" smtClean="0"/>
              <a:t>3.2.Scenarii </a:t>
            </a:r>
            <a:r>
              <a:rPr lang="en-US" sz="1400" dirty="0" err="1" smtClean="0"/>
              <a:t>didactice</a:t>
            </a:r>
            <a:r>
              <a:rPr lang="en-US" sz="1400" dirty="0" smtClean="0"/>
              <a:t> facilitate de aplicaţiile tablei interactive</a:t>
            </a:r>
            <a:endParaRPr lang="ro-RO" sz="1400" dirty="0" smtClean="0"/>
          </a:p>
          <a:p>
            <a:pPr lvl="1">
              <a:buNone/>
            </a:pPr>
            <a:r>
              <a:rPr lang="en-US" sz="1400" dirty="0" smtClean="0"/>
              <a:t>3.3.Avantaje </a:t>
            </a:r>
            <a:r>
              <a:rPr lang="en-US" sz="1400" dirty="0" err="1" smtClean="0"/>
              <a:t>și</a:t>
            </a:r>
            <a:r>
              <a:rPr lang="en-US" sz="1400" dirty="0" smtClean="0"/>
              <a:t> limite ale </a:t>
            </a:r>
            <a:r>
              <a:rPr lang="en-US" sz="1400" dirty="0" err="1" smtClean="0"/>
              <a:t>utilizării</a:t>
            </a:r>
            <a:r>
              <a:rPr lang="en-US" sz="1400" dirty="0" smtClean="0"/>
              <a:t> </a:t>
            </a:r>
            <a:r>
              <a:rPr lang="en-US" sz="1400" dirty="0" err="1" smtClean="0"/>
              <a:t>în</a:t>
            </a:r>
            <a:r>
              <a:rPr lang="en-US" sz="1400" dirty="0" smtClean="0"/>
              <a:t> </a:t>
            </a:r>
            <a:r>
              <a:rPr lang="en-US" sz="1400" dirty="0" err="1" smtClean="0"/>
              <a:t>cadrul</a:t>
            </a:r>
            <a:r>
              <a:rPr lang="en-US" sz="1400" dirty="0" smtClean="0"/>
              <a:t> opţionalului de Educaţie financiară</a:t>
            </a:r>
          </a:p>
          <a:p>
            <a:pPr lvl="1">
              <a:buNone/>
            </a:pPr>
            <a:endParaRPr lang="ro-RO" sz="1400" dirty="0" smtClean="0"/>
          </a:p>
          <a:p>
            <a:r>
              <a:rPr lang="en-US" sz="1400" dirty="0" smtClean="0"/>
              <a:t>Cap. 4. DEMERS PRACTIC – EXPERIMENTAL</a:t>
            </a:r>
          </a:p>
          <a:p>
            <a:endParaRPr lang="ro-RO" sz="1400" dirty="0" smtClean="0"/>
          </a:p>
          <a:p>
            <a:r>
              <a:rPr lang="it-IT" sz="1400" dirty="0" smtClean="0"/>
              <a:t>Cap. 5. PREZENTAREA, ANALIZA ŞI INTERPRETAREA DATELOR</a:t>
            </a:r>
          </a:p>
          <a:p>
            <a:endParaRPr lang="ro-RO" sz="1400" dirty="0" smtClean="0"/>
          </a:p>
          <a:p>
            <a:r>
              <a:rPr lang="it-IT" sz="1400" dirty="0" smtClean="0"/>
              <a:t>CONCLUZII</a:t>
            </a:r>
            <a:endParaRPr lang="ro-RO"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229600" cy="792088"/>
          </a:xfrm>
        </p:spPr>
        <p:txBody>
          <a:bodyPr>
            <a:normAutofit fontScale="90000"/>
          </a:bodyPr>
          <a:lstStyle/>
          <a:p>
            <a:r>
              <a:rPr lang="ro-RO" dirty="0" smtClean="0"/>
              <a:t>CONCLUZII</a:t>
            </a:r>
            <a:endParaRPr lang="ro-RO" dirty="0"/>
          </a:p>
        </p:txBody>
      </p:sp>
      <p:sp>
        <p:nvSpPr>
          <p:cNvPr id="3" name="Content Placeholder 2"/>
          <p:cNvSpPr>
            <a:spLocks noGrp="1"/>
          </p:cNvSpPr>
          <p:nvPr>
            <p:ph idx="1"/>
          </p:nvPr>
        </p:nvSpPr>
        <p:spPr>
          <a:xfrm>
            <a:off x="457200" y="764704"/>
            <a:ext cx="8229600" cy="6093296"/>
          </a:xfrm>
        </p:spPr>
        <p:txBody>
          <a:bodyPr>
            <a:noAutofit/>
          </a:bodyPr>
          <a:lstStyle/>
          <a:p>
            <a:r>
              <a:rPr lang="ro-RO" sz="1800" dirty="0" smtClean="0"/>
              <a:t>În momentul introducerii variabilei independente respectiv utilizarea mijloacelor moderne de predare</a:t>
            </a:r>
            <a:r>
              <a:rPr lang="it-IT" sz="1800" dirty="0" smtClean="0"/>
              <a:t>-învăţare în cadrul opţionalului de Educaţie financiară  se observă modificarea variabilelor dependente; creşterea gradului de stimulare a interesului, a motivaţiei pentru învăţare şi  nivelul cunoştinţelor economice dobândite de elevi şi al deprinderilor digitale.</a:t>
            </a:r>
          </a:p>
          <a:p>
            <a:endParaRPr lang="en-US" sz="1800" dirty="0" smtClean="0"/>
          </a:p>
          <a:p>
            <a:r>
              <a:rPr lang="ro-RO" sz="1800" dirty="0" smtClean="0"/>
              <a:t>Consider că implementarea opţionalului "Educaţie financiară" la clasa mea a fost un succes atât prin materialele puse la dispoziţie de proiectul Băncii Naţionale a României, metodele sugerate de programă dar şi prin modalitatea ingenioasă de predare cu mijloace şi metode moderne dintre care cel mai util fiind tabla interactivă cu CD-ul cu aplicaţii pe care l-am realizat. Acesta a permis transmiterea conţinuturilor într-o manieră facilă, receptarea acestora într-un mod accesibil, plăcut, ludic, printr-o permanentă atenţie captată de mijloace moderne, adaptate vârstei elevilor, tehnologiei la care îşi doresc să</a:t>
            </a:r>
            <a:r>
              <a:rPr lang="en-US" sz="1800" dirty="0" smtClean="0"/>
              <a:t> </a:t>
            </a:r>
            <a:r>
              <a:rPr lang="ro-RO" sz="1800" dirty="0" smtClean="0"/>
              <a:t>aibă acces şi contextului socio-economic al generaţiei lor.</a:t>
            </a:r>
            <a:endParaRPr lang="en-US" sz="1800" dirty="0" smtClean="0"/>
          </a:p>
          <a:p>
            <a:endParaRPr lang="ro-RO" sz="1800" dirty="0" smtClean="0"/>
          </a:p>
          <a:p>
            <a:r>
              <a:rPr lang="ro-RO" sz="1800" dirty="0" smtClean="0"/>
              <a:t>Mijloacele moderne utilizate pot fi aplicate şi pentru alte discipline, la alt nivel de vârstă, iar opţionalul poate avea conţinuturi adaptate şi elevilor de gimnaziu.</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284602">
            <a:off x="1081508" y="312582"/>
            <a:ext cx="6876114" cy="1143000"/>
          </a:xfrm>
        </p:spPr>
        <p:txBody>
          <a:bodyPr>
            <a:noAutofit/>
          </a:bodyPr>
          <a:lstStyle/>
          <a:p>
            <a:r>
              <a:rPr lang="ro-RO" sz="8000" i="1" dirty="0" smtClean="0"/>
              <a:t>Vă mulţumesc! </a:t>
            </a:r>
            <a:endParaRPr lang="ro-RO" sz="8000" dirty="0"/>
          </a:p>
        </p:txBody>
      </p:sp>
      <p:pic>
        <p:nvPicPr>
          <p:cNvPr id="4" name="Content Placeholder 3" descr="DSC_2288.jpg"/>
          <p:cNvPicPr>
            <a:picLocks noGrp="1"/>
          </p:cNvPicPr>
          <p:nvPr>
            <p:ph idx="1"/>
          </p:nvPr>
        </p:nvPicPr>
        <p:blipFill>
          <a:blip r:embed="rId2" cstate="print">
            <a:lum contrast="36000"/>
          </a:blip>
          <a:srcRect t="1538" r="4031" b="4103"/>
          <a:stretch>
            <a:fillRect/>
          </a:stretch>
        </p:blipFill>
        <p:spPr bwMode="auto">
          <a:xfrm rot="21447176">
            <a:off x="78582" y="1570671"/>
            <a:ext cx="3945879" cy="3624249"/>
          </a:xfrm>
          <a:prstGeom prst="rect">
            <a:avLst/>
          </a:prstGeom>
          <a:noFill/>
          <a:ln w="9525">
            <a:noFill/>
            <a:miter lim="800000"/>
            <a:headEnd/>
            <a:tailEnd/>
          </a:ln>
        </p:spPr>
      </p:pic>
      <p:pic>
        <p:nvPicPr>
          <p:cNvPr id="5" name="Picture 4"/>
          <p:cNvPicPr/>
          <p:nvPr/>
        </p:nvPicPr>
        <p:blipFill>
          <a:blip r:embed="rId3" cstate="print"/>
          <a:srcRect l="15398" t="6219" r="19286" b="29138"/>
          <a:stretch>
            <a:fillRect/>
          </a:stretch>
        </p:blipFill>
        <p:spPr bwMode="auto">
          <a:xfrm>
            <a:off x="2051720" y="3573016"/>
            <a:ext cx="4392488"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p:nvPr/>
        </p:nvPicPr>
        <p:blipFill>
          <a:blip r:embed="rId4" cstate="print"/>
          <a:srcRect l="40066" t="35016" r="32660" b="32719"/>
          <a:stretch>
            <a:fillRect/>
          </a:stretch>
        </p:blipFill>
        <p:spPr bwMode="auto">
          <a:xfrm>
            <a:off x="6372200" y="4725144"/>
            <a:ext cx="2771800" cy="2132856"/>
          </a:xfrm>
          <a:prstGeom prst="rect">
            <a:avLst/>
          </a:prstGeom>
          <a:noFill/>
          <a:ln w="9525">
            <a:noFill/>
            <a:miter lim="800000"/>
            <a:headEnd/>
            <a:tailEnd/>
          </a:ln>
        </p:spPr>
      </p:pic>
      <p:pic>
        <p:nvPicPr>
          <p:cNvPr id="7" name="Picture 6" descr="DSC_7270.jpg"/>
          <p:cNvPicPr/>
          <p:nvPr/>
        </p:nvPicPr>
        <p:blipFill>
          <a:blip r:embed="rId5" cstate="print"/>
          <a:srcRect/>
          <a:stretch>
            <a:fillRect/>
          </a:stretch>
        </p:blipFill>
        <p:spPr bwMode="auto">
          <a:xfrm>
            <a:off x="4860032" y="1124744"/>
            <a:ext cx="4067944"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rot="21258600">
            <a:off x="291813" y="155185"/>
            <a:ext cx="6644757" cy="1143000"/>
          </a:xfrm>
        </p:spPr>
        <p:txBody>
          <a:bodyPr>
            <a:noAutofit/>
          </a:bodyPr>
          <a:lstStyle/>
          <a:p>
            <a:r>
              <a:rPr lang="ro-RO" sz="8000" i="1" dirty="0" smtClean="0"/>
              <a:t>Vă mulţumesc! </a:t>
            </a:r>
            <a:endParaRPr lang="ro-RO" sz="8000" dirty="0"/>
          </a:p>
        </p:txBody>
      </p:sp>
      <p:pic>
        <p:nvPicPr>
          <p:cNvPr id="6" name="Picture 5" descr="DSCF2466"/>
          <p:cNvPicPr/>
          <p:nvPr/>
        </p:nvPicPr>
        <p:blipFill>
          <a:blip r:embed="rId2" cstate="print"/>
          <a:srcRect/>
          <a:stretch>
            <a:fillRect/>
          </a:stretch>
        </p:blipFill>
        <p:spPr bwMode="auto">
          <a:xfrm rot="21341318">
            <a:off x="3381375" y="1340768"/>
            <a:ext cx="5762625" cy="3238500"/>
          </a:xfrm>
          <a:prstGeom prst="rect">
            <a:avLst/>
          </a:prstGeom>
          <a:noFill/>
          <a:ln w="9525">
            <a:noFill/>
            <a:miter lim="800000"/>
            <a:headEnd/>
            <a:tailEnd/>
          </a:ln>
        </p:spPr>
      </p:pic>
      <p:pic>
        <p:nvPicPr>
          <p:cNvPr id="5" name="Content Placeholder 4" descr="DSC_8048"/>
          <p:cNvPicPr>
            <a:picLocks noGrp="1"/>
          </p:cNvPicPr>
          <p:nvPr>
            <p:ph idx="1"/>
          </p:nvPr>
        </p:nvPicPr>
        <p:blipFill>
          <a:blip r:embed="rId3" cstate="print"/>
          <a:srcRect/>
          <a:stretch>
            <a:fillRect/>
          </a:stretch>
        </p:blipFill>
        <p:spPr bwMode="auto">
          <a:xfrm rot="485924">
            <a:off x="173492" y="3802763"/>
            <a:ext cx="5508104" cy="2852936"/>
          </a:xfrm>
          <a:prstGeom prst="rect">
            <a:avLst/>
          </a:prstGeom>
          <a:noFill/>
          <a:ln w="9525">
            <a:noFill/>
            <a:miter lim="800000"/>
            <a:headEnd/>
            <a:tailEnd/>
          </a:ln>
        </p:spPr>
      </p:pic>
      <p:pic>
        <p:nvPicPr>
          <p:cNvPr id="7" name="Picture 6" descr="DSC_7255.jpg"/>
          <p:cNvPicPr/>
          <p:nvPr/>
        </p:nvPicPr>
        <p:blipFill>
          <a:blip r:embed="rId4" cstate="print"/>
          <a:srcRect/>
          <a:stretch>
            <a:fillRect/>
          </a:stretch>
        </p:blipFill>
        <p:spPr bwMode="auto">
          <a:xfrm>
            <a:off x="0" y="1196752"/>
            <a:ext cx="3563888" cy="2669282"/>
          </a:xfrm>
          <a:prstGeom prst="rect">
            <a:avLst/>
          </a:prstGeom>
          <a:noFill/>
          <a:ln w="9525">
            <a:noFill/>
            <a:miter lim="800000"/>
            <a:headEnd/>
            <a:tailEnd/>
          </a:ln>
        </p:spPr>
      </p:pic>
      <p:pic>
        <p:nvPicPr>
          <p:cNvPr id="8" name="Picture 7" descr="DSC_1615"/>
          <p:cNvPicPr/>
          <p:nvPr/>
        </p:nvPicPr>
        <p:blipFill>
          <a:blip r:embed="rId5" cstate="print"/>
          <a:srcRect l="10257" t="62141" r="10556" b="1958"/>
          <a:stretch>
            <a:fillRect/>
          </a:stretch>
        </p:blipFill>
        <p:spPr bwMode="auto">
          <a:xfrm>
            <a:off x="5543600" y="5013176"/>
            <a:ext cx="3600400" cy="1844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08688"/>
          </a:xfrm>
        </p:spPr>
        <p:txBody>
          <a:bodyPr>
            <a:noAutofit/>
          </a:bodyPr>
          <a:lstStyle/>
          <a:p>
            <a:pPr lvl="0"/>
            <a:r>
              <a:rPr lang="ro-RO" sz="3200" b="1" dirty="0" smtClean="0">
                <a:solidFill>
                  <a:schemeClr val="tx2">
                    <a:lumMod val="75000"/>
                  </a:schemeClr>
                </a:solidFill>
                <a:latin typeface="Times New Roman" pitchFamily="18" charset="0"/>
                <a:cs typeface="Times New Roman" pitchFamily="18" charset="0"/>
              </a:rPr>
              <a:t>ARGUMENT</a:t>
            </a:r>
            <a:endParaRPr lang="ro-RO" sz="3200" dirty="0">
              <a:solidFill>
                <a:schemeClr val="tx2">
                  <a:lumMod val="75000"/>
                </a:schemeClr>
              </a:solidFill>
            </a:endParaRPr>
          </a:p>
        </p:txBody>
      </p:sp>
      <p:sp>
        <p:nvSpPr>
          <p:cNvPr id="3" name="Content Placeholder 2"/>
          <p:cNvSpPr>
            <a:spLocks noGrp="1"/>
          </p:cNvSpPr>
          <p:nvPr>
            <p:ph idx="1"/>
          </p:nvPr>
        </p:nvSpPr>
        <p:spPr>
          <a:xfrm>
            <a:off x="457200" y="1196752"/>
            <a:ext cx="8229600" cy="5472608"/>
          </a:xfrm>
        </p:spPr>
        <p:txBody>
          <a:bodyPr>
            <a:normAutofit fontScale="92500" lnSpcReduction="10000"/>
          </a:bodyPr>
          <a:lstStyle/>
          <a:p>
            <a:pPr marL="0" marR="45720" indent="0" algn="just">
              <a:buClr>
                <a:srgbClr val="FF0000"/>
              </a:buClr>
              <a:buNone/>
            </a:pPr>
            <a:endParaRPr lang="ro-RO" sz="2000" dirty="0" smtClean="0">
              <a:solidFill>
                <a:prstClr val="black"/>
              </a:solidFill>
              <a:latin typeface="Times New Roman" pitchFamily="18" charset="0"/>
              <a:cs typeface="Times New Roman" pitchFamily="18" charset="0"/>
            </a:endParaRPr>
          </a:p>
          <a:p>
            <a:pPr marL="0" marR="45720" lvl="0" indent="0" algn="just">
              <a:buClr>
                <a:srgbClr val="FF0000"/>
              </a:buClr>
              <a:buFont typeface="Wingdings" pitchFamily="2" charset="2"/>
              <a:buChar char="Ø"/>
            </a:pPr>
            <a:r>
              <a:rPr lang="it-IT" sz="2000" dirty="0" smtClean="0"/>
              <a:t>Trebuie să ţinem pasul prin adaptări făcute de noi, dasc</a:t>
            </a:r>
            <a:r>
              <a:rPr lang="vi-VN" sz="2000" dirty="0" smtClean="0"/>
              <a:t>ă</a:t>
            </a:r>
            <a:r>
              <a:rPr lang="it-IT" sz="2000" dirty="0" smtClean="0"/>
              <a:t>lii, în curriculum, atât cu schimbările ideologice ale societăţii, cât şi cu evoluţia tehnologiei la care copiii au acces acasă sau cu care trebuie să fie familiarizaţi deja pentru momentul când vor fi adulţi și pentru asta avem la dispoziție disciplinele opționale pe care le propunem.</a:t>
            </a:r>
          </a:p>
          <a:p>
            <a:pPr marL="0" marR="45720" lvl="0" indent="0" algn="just">
              <a:buClr>
                <a:srgbClr val="FF0000"/>
              </a:buClr>
              <a:buFont typeface="Wingdings" pitchFamily="2" charset="2"/>
              <a:buChar char="Ø"/>
            </a:pPr>
            <a:endParaRPr lang="ro-RO" sz="2000" dirty="0" smtClean="0">
              <a:solidFill>
                <a:prstClr val="black"/>
              </a:solidFill>
              <a:latin typeface="Times New Roman" pitchFamily="18" charset="0"/>
              <a:cs typeface="Times New Roman" pitchFamily="18" charset="0"/>
            </a:endParaRPr>
          </a:p>
          <a:p>
            <a:pPr marL="0" marR="45720" indent="0" algn="just">
              <a:buClr>
                <a:srgbClr val="0BD0D9"/>
              </a:buClr>
              <a:buFont typeface="Wingdings" pitchFamily="2" charset="2"/>
              <a:buChar char="Ø"/>
            </a:pPr>
            <a:r>
              <a:rPr lang="ro-RO" sz="2400" dirty="0" smtClean="0">
                <a:solidFill>
                  <a:prstClr val="black"/>
                </a:solidFill>
              </a:rPr>
              <a:t> </a:t>
            </a:r>
            <a:r>
              <a:rPr lang="it-IT" sz="2000" dirty="0" smtClean="0"/>
              <a:t>Pe parcursul acestui opţional m</a:t>
            </a:r>
            <a:r>
              <a:rPr lang="it-IT" sz="2000" dirty="0" smtClean="0"/>
              <a:t>i-am </a:t>
            </a:r>
            <a:r>
              <a:rPr lang="it-IT" sz="2000" dirty="0" smtClean="0"/>
              <a:t>propus să îi familarizez pe elevi cu aspecte ale economiei, să înţeleagă procesul financiar-bancar şi să le dezvolt inteligenţa logico-matematică </a:t>
            </a:r>
          </a:p>
          <a:p>
            <a:pPr marL="0" marR="45720" indent="0" algn="just">
              <a:buClr>
                <a:srgbClr val="0BD0D9"/>
              </a:buClr>
              <a:buFont typeface="Wingdings" pitchFamily="2" charset="2"/>
              <a:buChar char="Ø"/>
            </a:pPr>
            <a:endParaRPr lang="it-IT" sz="2000" dirty="0" smtClean="0"/>
          </a:p>
          <a:p>
            <a:pPr marL="0" marR="45720" indent="0" algn="just">
              <a:buClr>
                <a:srgbClr val="0BD0D9"/>
              </a:buClr>
              <a:buFont typeface="Wingdings" pitchFamily="2" charset="2"/>
              <a:buChar char="Ø"/>
            </a:pPr>
            <a:r>
              <a:rPr lang="it-IT" sz="2000" dirty="0" smtClean="0"/>
              <a:t>Utilizând tabla interactivă în cadrul procesului instructiv-educativ mi-am dorit să le captez mai uşor si pentru o durată mai mare atenţia în cadrul orelor, să le dezvolt capacităţile digitale şi să le asigur maximul posibil din punct de vedere al tehnologiei educaţionale la care putem avea acces in contextul socio-economic dat. Prin vizitele făcute la bănci şi la Muzeul Băncii Naţionale a României, prin materialele şi informaţiile primite acolo de către elevi am vrut să fie ancoraţi în realitatea imediată (ca timp) şi realitatea locală (ca spaţiu).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404664"/>
          </a:xfrm>
        </p:spPr>
        <p:txBody>
          <a:bodyPr>
            <a:noAutofit/>
          </a:bodyPr>
          <a:lstStyle/>
          <a:p>
            <a:pPr algn="ctr"/>
            <a:r>
              <a:rPr lang="it-IT" sz="1600" dirty="0" smtClean="0"/>
              <a:t/>
            </a:r>
            <a:br>
              <a:rPr lang="it-IT" sz="1600" dirty="0" smtClean="0"/>
            </a:br>
            <a:r>
              <a:rPr lang="it-IT" sz="2400" dirty="0" smtClean="0"/>
              <a:t>Capitolul I</a:t>
            </a:r>
            <a:r>
              <a:rPr lang="en-US" sz="2400" dirty="0" smtClean="0"/>
              <a:t>          </a:t>
            </a:r>
            <a:r>
              <a:rPr lang="it-IT" sz="2400" dirty="0" smtClean="0"/>
              <a:t>ABORDĂRI CURRICULARE MODERNE</a:t>
            </a:r>
            <a:endParaRPr lang="ro-RO" sz="2400" dirty="0"/>
          </a:p>
        </p:txBody>
      </p:sp>
      <p:sp>
        <p:nvSpPr>
          <p:cNvPr id="3" name="Content Placeholder 2"/>
          <p:cNvSpPr>
            <a:spLocks noGrp="1"/>
          </p:cNvSpPr>
          <p:nvPr>
            <p:ph idx="1"/>
          </p:nvPr>
        </p:nvSpPr>
        <p:spPr>
          <a:xfrm>
            <a:off x="683568" y="1628800"/>
            <a:ext cx="8229600" cy="1872208"/>
          </a:xfrm>
        </p:spPr>
        <p:txBody>
          <a:bodyPr>
            <a:normAutofit/>
          </a:bodyPr>
          <a:lstStyle/>
          <a:p>
            <a:pPr>
              <a:buNone/>
            </a:pPr>
            <a:endParaRPr lang="pt-BR" sz="1800" dirty="0" smtClean="0"/>
          </a:p>
          <a:p>
            <a:r>
              <a:rPr lang="pt-BR" sz="1800" dirty="0" smtClean="0"/>
              <a:t>Ultramodernismul pedagogic vizează reumanizarea educaţiei pentru condiţiile societăţii contemporane, informatizată, transformată în “sat global”, care tinde să vadă hiperrealitatea, să vadă învăţarea şi creativitatea ca mijloc de supravieţuire în lumea cetăţeanului mondial. Reprezentativ este jocul de cuvinte creat de Faure  “Tout homme et tout l’homme”.</a:t>
            </a:r>
            <a:endParaRPr lang="it-IT" sz="1800" dirty="0" smtClean="0"/>
          </a:p>
          <a:p>
            <a:endParaRPr lang="ro-RO" sz="1800" dirty="0"/>
          </a:p>
        </p:txBody>
      </p:sp>
      <p:sp>
        <p:nvSpPr>
          <p:cNvPr id="4" name="Rectangle 3"/>
          <p:cNvSpPr/>
          <p:nvPr/>
        </p:nvSpPr>
        <p:spPr>
          <a:xfrm>
            <a:off x="2339752" y="404664"/>
            <a:ext cx="6444208" cy="1323439"/>
          </a:xfrm>
          <a:prstGeom prst="rect">
            <a:avLst/>
          </a:prstGeom>
        </p:spPr>
        <p:txBody>
          <a:bodyPr wrap="square">
            <a:spAutoFit/>
          </a:bodyPr>
          <a:lstStyle/>
          <a:p>
            <a:pPr algn="r"/>
            <a:r>
              <a:rPr lang="it-IT" sz="1600" i="1" dirty="0" smtClean="0"/>
              <a:t>“Privim înapoi cu apreciere faţă de profesorii strălucitori,</a:t>
            </a:r>
            <a:r>
              <a:rPr lang="ro-RO" sz="1600" dirty="0" smtClean="0"/>
              <a:t/>
            </a:r>
            <a:br>
              <a:rPr lang="ro-RO" sz="1600" dirty="0" smtClean="0"/>
            </a:br>
            <a:r>
              <a:rPr lang="it-IT" sz="1600" i="1" dirty="0" smtClean="0"/>
              <a:t> dar cu recunoştinţă faţă de cei care ne-au atins sentimentele.</a:t>
            </a:r>
            <a:r>
              <a:rPr lang="ro-RO" sz="1600" dirty="0" smtClean="0"/>
              <a:t/>
            </a:r>
            <a:br>
              <a:rPr lang="ro-RO" sz="1600" dirty="0" smtClean="0"/>
            </a:br>
            <a:r>
              <a:rPr lang="it-IT" sz="1600" i="1" dirty="0" smtClean="0"/>
              <a:t>Curriculumul este materia primă obligatorie, dar căldura este </a:t>
            </a:r>
            <a:r>
              <a:rPr lang="ro-RO" sz="1600" dirty="0" smtClean="0"/>
              <a:t/>
            </a:r>
            <a:br>
              <a:rPr lang="ro-RO" sz="1600" dirty="0" smtClean="0"/>
            </a:br>
            <a:r>
              <a:rPr lang="it-IT" sz="1600" i="1" dirty="0" smtClean="0"/>
              <a:t>elementul necesar pentru a creşte o plantă şi un suflet de copil.” </a:t>
            </a:r>
            <a:r>
              <a:rPr lang="ro-RO" sz="1600" dirty="0" smtClean="0"/>
              <a:t/>
            </a:r>
            <a:br>
              <a:rPr lang="ro-RO" sz="1600" dirty="0" smtClean="0"/>
            </a:br>
            <a:r>
              <a:rPr lang="it-IT" sz="1600" i="1" dirty="0" smtClean="0"/>
              <a:t>(Carl Gustav Jung)</a:t>
            </a:r>
            <a:endParaRPr lang="ro-RO" sz="1600" dirty="0"/>
          </a:p>
        </p:txBody>
      </p:sp>
      <p:sp>
        <p:nvSpPr>
          <p:cNvPr id="5" name="Rectangle 4"/>
          <p:cNvSpPr/>
          <p:nvPr/>
        </p:nvSpPr>
        <p:spPr>
          <a:xfrm>
            <a:off x="179512" y="1484784"/>
            <a:ext cx="3062894" cy="369332"/>
          </a:xfrm>
          <a:prstGeom prst="rect">
            <a:avLst/>
          </a:prstGeom>
        </p:spPr>
        <p:txBody>
          <a:bodyPr wrap="square">
            <a:spAutoFit/>
          </a:bodyPr>
          <a:lstStyle/>
          <a:p>
            <a:pPr lvl="1">
              <a:buNone/>
            </a:pPr>
            <a:r>
              <a:rPr lang="pt-BR" b="1" dirty="0" smtClean="0">
                <a:solidFill>
                  <a:schemeClr val="accent4">
                    <a:lumMod val="75000"/>
                  </a:schemeClr>
                </a:solidFill>
              </a:rPr>
              <a:t>1.1.Teorii curriculare</a:t>
            </a:r>
            <a:endParaRPr lang="ro-RO" b="1" dirty="0">
              <a:solidFill>
                <a:schemeClr val="accent4">
                  <a:lumMod val="75000"/>
                </a:schemeClr>
              </a:solidFill>
            </a:endParaRPr>
          </a:p>
        </p:txBody>
      </p:sp>
      <p:sp>
        <p:nvSpPr>
          <p:cNvPr id="6" name="Rectangle 5"/>
          <p:cNvSpPr/>
          <p:nvPr/>
        </p:nvSpPr>
        <p:spPr>
          <a:xfrm>
            <a:off x="323528" y="3645024"/>
            <a:ext cx="2941896" cy="369332"/>
          </a:xfrm>
          <a:prstGeom prst="rect">
            <a:avLst/>
          </a:prstGeom>
        </p:spPr>
        <p:txBody>
          <a:bodyPr wrap="none">
            <a:spAutoFit/>
          </a:bodyPr>
          <a:lstStyle/>
          <a:p>
            <a:pPr lvl="1">
              <a:buNone/>
            </a:pPr>
            <a:r>
              <a:rPr lang="pt-BR" b="1" dirty="0" smtClean="0">
                <a:solidFill>
                  <a:srgbClr val="7030A0"/>
                </a:solidFill>
              </a:rPr>
              <a:t>1.2.Strategii didactice</a:t>
            </a:r>
            <a:endParaRPr lang="ro-RO" b="1" dirty="0" smtClean="0">
              <a:solidFill>
                <a:srgbClr val="7030A0"/>
              </a:solidFill>
            </a:endParaRPr>
          </a:p>
        </p:txBody>
      </p:sp>
      <p:sp>
        <p:nvSpPr>
          <p:cNvPr id="7" name="Rectangle 6"/>
          <p:cNvSpPr/>
          <p:nvPr/>
        </p:nvSpPr>
        <p:spPr>
          <a:xfrm>
            <a:off x="1187624" y="4149080"/>
            <a:ext cx="7128792" cy="646331"/>
          </a:xfrm>
          <a:prstGeom prst="rect">
            <a:avLst/>
          </a:prstGeom>
        </p:spPr>
        <p:txBody>
          <a:bodyPr wrap="square">
            <a:spAutoFit/>
          </a:bodyPr>
          <a:lstStyle/>
          <a:p>
            <a:r>
              <a:rPr lang="pt-BR" dirty="0" smtClean="0"/>
              <a:t>Jerome S, Buner spunea că orice se poate învăţa la orice vârstă, cu condiţia să fi folosit mijloacele educative adecvate.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229600" cy="348648"/>
          </a:xfrm>
        </p:spPr>
        <p:txBody>
          <a:bodyPr>
            <a:normAutofit/>
          </a:bodyPr>
          <a:lstStyle/>
          <a:p>
            <a:pPr lvl="1"/>
            <a:r>
              <a:rPr lang="pt-BR" b="1" dirty="0" smtClean="0">
                <a:solidFill>
                  <a:srgbClr val="7030A0"/>
                </a:solidFill>
                <a:latin typeface="Times New Roman" pitchFamily="18" charset="0"/>
                <a:cs typeface="Times New Roman" pitchFamily="18" charset="0"/>
              </a:rPr>
              <a:t>1.3.Optimizarea curriculară prin introducerea de noi discipline opţionale </a:t>
            </a:r>
            <a:endParaRPr lang="ro-RO" dirty="0"/>
          </a:p>
        </p:txBody>
      </p:sp>
      <p:sp>
        <p:nvSpPr>
          <p:cNvPr id="3" name="Content Placeholder 2"/>
          <p:cNvSpPr>
            <a:spLocks noGrp="1"/>
          </p:cNvSpPr>
          <p:nvPr>
            <p:ph idx="1"/>
          </p:nvPr>
        </p:nvSpPr>
        <p:spPr>
          <a:xfrm>
            <a:off x="457200" y="1484784"/>
            <a:ext cx="8229600" cy="4968552"/>
          </a:xfrm>
        </p:spPr>
        <p:txBody>
          <a:bodyPr>
            <a:normAutofit fontScale="70000" lnSpcReduction="20000"/>
          </a:bodyPr>
          <a:lstStyle/>
          <a:p>
            <a:pPr>
              <a:buNone/>
            </a:pPr>
            <a:endParaRPr lang="it-IT" dirty="0" smtClean="0"/>
          </a:p>
          <a:p>
            <a:r>
              <a:rPr lang="pt-BR" dirty="0" smtClean="0"/>
              <a:t>Demersul pentru optimizarea curriculară  prin introducerea de noi discipline este multifazic:</a:t>
            </a:r>
          </a:p>
          <a:p>
            <a:endParaRPr lang="pt-BR" dirty="0" smtClean="0"/>
          </a:p>
          <a:p>
            <a:r>
              <a:rPr lang="pt-BR" dirty="0" smtClean="0"/>
              <a:t>Etapa I “analiza de curriculum” -s-a conturat ideea necesit</a:t>
            </a:r>
            <a:r>
              <a:rPr lang="vi-VN" dirty="0" smtClean="0"/>
              <a:t>ă</a:t>
            </a:r>
            <a:r>
              <a:rPr lang="pt-BR" dirty="0" smtClean="0"/>
              <a:t>ții unei discipline obligatorii la școlarul mic pentru a beneficia de educaţie economic</a:t>
            </a:r>
            <a:r>
              <a:rPr lang="vi-VN" dirty="0" smtClean="0"/>
              <a:t>ă</a:t>
            </a:r>
            <a:endParaRPr lang="pt-BR" dirty="0" smtClean="0"/>
          </a:p>
          <a:p>
            <a:endParaRPr lang="pt-BR" dirty="0" smtClean="0"/>
          </a:p>
          <a:p>
            <a:r>
              <a:rPr lang="pt-BR" dirty="0" smtClean="0"/>
              <a:t>Etapa II “curriculum design” (proiectare curriculară) –presupune realizarea   disciplinei Educație financiară, tot ce era pus la dispoziţie de proiectul implementat de Banca Naţională a României și ceea ce am ad</a:t>
            </a:r>
            <a:r>
              <a:rPr lang="vi-VN" dirty="0" smtClean="0"/>
              <a:t>ă</a:t>
            </a:r>
            <a:r>
              <a:rPr lang="pt-BR" dirty="0" smtClean="0"/>
              <a:t>ugat acestui opțional: </a:t>
            </a:r>
            <a:r>
              <a:rPr lang="ro-RO" dirty="0" smtClean="0"/>
              <a:t>utilizarea tablei interactive, aplicaţiil</a:t>
            </a:r>
            <a:r>
              <a:rPr lang="en-US" dirty="0" smtClean="0"/>
              <a:t>e realizate</a:t>
            </a:r>
            <a:r>
              <a:rPr lang="ro-RO" dirty="0" smtClean="0"/>
              <a:t> pentru tabla interactivă</a:t>
            </a:r>
            <a:r>
              <a:rPr lang="en-US" dirty="0" smtClean="0"/>
              <a:t>, CD-</a:t>
            </a:r>
            <a:r>
              <a:rPr lang="en-US" dirty="0" err="1" smtClean="0"/>
              <a:t>ul</a:t>
            </a:r>
            <a:endParaRPr lang="en-US" dirty="0" smtClean="0"/>
          </a:p>
          <a:p>
            <a:endParaRPr lang="pt-BR" dirty="0" smtClean="0"/>
          </a:p>
          <a:p>
            <a:r>
              <a:rPr lang="pt-BR" dirty="0" smtClean="0"/>
              <a:t>Etapa a III-a </a:t>
            </a:r>
            <a:r>
              <a:rPr lang="it-IT" dirty="0" smtClean="0"/>
              <a:t>“evaluarea proiectului curricular” - evaluarea in vitro (în cazul de faţă o dezbatere publică pe internet) şi evaluarea in vivo (ca opţional implementat în şcoli-pilot)</a:t>
            </a:r>
          </a:p>
          <a:p>
            <a:endParaRPr lang="it-IT" dirty="0" smtClean="0"/>
          </a:p>
          <a:p>
            <a:r>
              <a:rPr lang="it-IT" dirty="0" smtClean="0"/>
              <a:t>Etapa a IV-a, “validarea curriculumului” încă nu s-a realizat şi presupune ca disciplina Educaţie financiară să  fie introdus</a:t>
            </a:r>
            <a:r>
              <a:rPr lang="vi-VN" dirty="0" smtClean="0"/>
              <a:t>ă</a:t>
            </a:r>
            <a:r>
              <a:rPr lang="it-IT" dirty="0" smtClean="0"/>
              <a:t> în trunchiul comun. </a:t>
            </a:r>
            <a:endParaRPr lang="ro-RO" dirty="0" smtClean="0"/>
          </a:p>
        </p:txBody>
      </p:sp>
      <p:sp>
        <p:nvSpPr>
          <p:cNvPr id="4" name="Rectangle 3"/>
          <p:cNvSpPr/>
          <p:nvPr/>
        </p:nvSpPr>
        <p:spPr>
          <a:xfrm>
            <a:off x="1187624" y="0"/>
            <a:ext cx="6984776" cy="369332"/>
          </a:xfrm>
          <a:prstGeom prst="rect">
            <a:avLst/>
          </a:prstGeom>
        </p:spPr>
        <p:txBody>
          <a:bodyPr wrap="square">
            <a:spAutoFit/>
          </a:bodyPr>
          <a:lstStyle/>
          <a:p>
            <a:r>
              <a:rPr lang="it-IT" dirty="0" smtClean="0"/>
              <a:t>Capitolul I</a:t>
            </a:r>
            <a:r>
              <a:rPr lang="en-US" dirty="0" smtClean="0"/>
              <a:t>          </a:t>
            </a:r>
            <a:r>
              <a:rPr lang="it-IT" dirty="0" smtClean="0"/>
              <a:t>ABORDĂRI CURRICULARE MODERNE</a:t>
            </a:r>
            <a:endParaRPr lang="ro-R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52936"/>
            <a:ext cx="8229600" cy="434312"/>
          </a:xfrm>
        </p:spPr>
        <p:txBody>
          <a:bodyPr>
            <a:normAutofit/>
          </a:bodyPr>
          <a:lstStyle/>
          <a:p>
            <a:r>
              <a:rPr lang="it-IT" sz="2200" cap="all" dirty="0" smtClean="0"/>
              <a:t>2.1.  </a:t>
            </a:r>
            <a:r>
              <a:rPr lang="it-IT" sz="2200" dirty="0" smtClean="0"/>
              <a:t>Necesitate socio-economică de introducere a opţionalului </a:t>
            </a:r>
            <a:endParaRPr lang="ro-RO" dirty="0"/>
          </a:p>
        </p:txBody>
      </p:sp>
      <p:sp>
        <p:nvSpPr>
          <p:cNvPr id="3" name="Content Placeholder 2"/>
          <p:cNvSpPr>
            <a:spLocks noGrp="1"/>
          </p:cNvSpPr>
          <p:nvPr>
            <p:ph idx="1"/>
          </p:nvPr>
        </p:nvSpPr>
        <p:spPr>
          <a:xfrm>
            <a:off x="539552" y="3501008"/>
            <a:ext cx="8604448" cy="1944216"/>
          </a:xfrm>
        </p:spPr>
        <p:txBody>
          <a:bodyPr>
            <a:normAutofit fontScale="92500" lnSpcReduction="20000"/>
          </a:bodyPr>
          <a:lstStyle/>
          <a:p>
            <a:r>
              <a:rPr lang="ro-RO" dirty="0" smtClean="0"/>
              <a:t>Nevoia de educaţie financiară timpurie a devenit evidentă în ultimii ani într-un context economic internaţional marcat de o înţelegere redusă a serviciilor financiare. La nivel european, directivele Comisiei Europene recomandă introducerea educaţiei financiare în şcoli de la cele mai mici </a:t>
            </a:r>
            <a:r>
              <a:rPr lang="en-US" dirty="0" err="1" smtClean="0"/>
              <a:t>v</a:t>
            </a:r>
            <a:r>
              <a:rPr lang="en-US" dirty="0" err="1" smtClean="0">
                <a:latin typeface="Times New Roman"/>
                <a:cs typeface="Times New Roman"/>
              </a:rPr>
              <a:t>ȃ</a:t>
            </a:r>
            <a:r>
              <a:rPr lang="en-US" dirty="0" err="1" smtClean="0"/>
              <a:t>rste</a:t>
            </a:r>
            <a:r>
              <a:rPr lang="ro-RO" dirty="0" smtClean="0"/>
              <a:t>, pentru a educa şi responsabiliza viitorii consumatori.</a:t>
            </a:r>
            <a:endParaRPr lang="en-US" dirty="0" smtClean="0"/>
          </a:p>
          <a:p>
            <a:endParaRPr lang="ro-RO" dirty="0" smtClean="0"/>
          </a:p>
          <a:p>
            <a:endParaRPr lang="ro-RO" dirty="0"/>
          </a:p>
        </p:txBody>
      </p:sp>
      <p:sp>
        <p:nvSpPr>
          <p:cNvPr id="4" name="Rectangle 3"/>
          <p:cNvSpPr/>
          <p:nvPr/>
        </p:nvSpPr>
        <p:spPr>
          <a:xfrm>
            <a:off x="1043608" y="0"/>
            <a:ext cx="6552728" cy="369332"/>
          </a:xfrm>
          <a:prstGeom prst="rect">
            <a:avLst/>
          </a:prstGeom>
        </p:spPr>
        <p:txBody>
          <a:bodyPr wrap="square">
            <a:spAutoFit/>
          </a:bodyPr>
          <a:lstStyle/>
          <a:p>
            <a:r>
              <a:rPr lang="pt-BR" dirty="0" smtClean="0"/>
              <a:t>Capitolul II     OPŢIONALUL EDUCAŢIE FINANCIAR</a:t>
            </a:r>
            <a:r>
              <a:rPr lang="pt-BR" cap="all" dirty="0" smtClean="0"/>
              <a:t>Ă</a:t>
            </a:r>
            <a:endParaRPr lang="ro-RO" sz="1400" dirty="0" smtClean="0"/>
          </a:p>
        </p:txBody>
      </p:sp>
      <p:sp>
        <p:nvSpPr>
          <p:cNvPr id="5" name="TextBox 4"/>
          <p:cNvSpPr txBox="1"/>
          <p:nvPr/>
        </p:nvSpPr>
        <p:spPr>
          <a:xfrm>
            <a:off x="2483768" y="476673"/>
            <a:ext cx="6660232" cy="2585323"/>
          </a:xfrm>
          <a:prstGeom prst="rect">
            <a:avLst/>
          </a:prstGeom>
          <a:noFill/>
        </p:spPr>
        <p:txBody>
          <a:bodyPr wrap="square" rtlCol="0">
            <a:spAutoFit/>
          </a:bodyPr>
          <a:lstStyle/>
          <a:p>
            <a:r>
              <a:rPr lang="it-IT" sz="1600" i="1" dirty="0" smtClean="0"/>
              <a:t>“Banii pot oglindi cu acurateţe aspecte relevante pentru istoria, cultura şi  </a:t>
            </a:r>
            <a:endParaRPr lang="ro-RO" sz="1600" dirty="0" smtClean="0"/>
          </a:p>
          <a:p>
            <a:r>
              <a:rPr lang="it-IT" sz="1600" i="1" dirty="0" smtClean="0"/>
              <a:t>civilizaţia oricărui stat. De asemenea, ei pot reprezenta o sursă preţioasă de informaţii </a:t>
            </a:r>
            <a:endParaRPr lang="ro-RO" sz="1600" dirty="0" smtClean="0"/>
          </a:p>
          <a:p>
            <a:r>
              <a:rPr lang="it-IT" sz="1600" i="1" dirty="0" smtClean="0"/>
              <a:t>despre evenimente şi personalităţi marcante din viaţa unei naţiuni. Mai mult decât atât,</a:t>
            </a:r>
            <a:endParaRPr lang="ro-RO" sz="1600" dirty="0" smtClean="0"/>
          </a:p>
          <a:p>
            <a:r>
              <a:rPr lang="it-IT" sz="1600" i="1" dirty="0" smtClean="0"/>
              <a:t>bancnotele şi monedele reprezintă adevărate produse  culturale, omniprezente în viaţa </a:t>
            </a:r>
            <a:endParaRPr lang="ro-RO" sz="1600" dirty="0" smtClean="0"/>
          </a:p>
          <a:p>
            <a:r>
              <a:rPr lang="it-IT" sz="1600" i="1" dirty="0" smtClean="0"/>
              <a:t> cotidiană a fiecăruia dintre noi, chiar şi acum, în era banilor electronici.”                   </a:t>
            </a:r>
            <a:endParaRPr lang="ro-RO" sz="1600" dirty="0" smtClean="0"/>
          </a:p>
          <a:p>
            <a:r>
              <a:rPr lang="it-IT" sz="1600" i="1" dirty="0" smtClean="0"/>
              <a:t>Mugur Isărescu </a:t>
            </a:r>
            <a:endParaRPr lang="ro-RO" sz="1600" dirty="0" smtClean="0"/>
          </a:p>
          <a:p>
            <a:endParaRPr lang="ro-R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7067128" cy="420656"/>
          </a:xfrm>
        </p:spPr>
        <p:txBody>
          <a:bodyPr>
            <a:noAutofit/>
          </a:bodyPr>
          <a:lstStyle/>
          <a:p>
            <a:r>
              <a:rPr lang="it-IT" sz="2800" dirty="0" smtClean="0"/>
              <a:t>2.2.   Scop şi competenţe</a:t>
            </a:r>
            <a:endParaRPr lang="ro-RO" sz="2800" dirty="0"/>
          </a:p>
        </p:txBody>
      </p:sp>
      <p:sp>
        <p:nvSpPr>
          <p:cNvPr id="3" name="Content Placeholder 2"/>
          <p:cNvSpPr>
            <a:spLocks noGrp="1"/>
          </p:cNvSpPr>
          <p:nvPr>
            <p:ph idx="1"/>
          </p:nvPr>
        </p:nvSpPr>
        <p:spPr>
          <a:xfrm>
            <a:off x="395536" y="1412776"/>
            <a:ext cx="7848872" cy="4176464"/>
          </a:xfrm>
        </p:spPr>
        <p:txBody>
          <a:bodyPr>
            <a:normAutofit fontScale="85000" lnSpcReduction="20000"/>
          </a:bodyPr>
          <a:lstStyle/>
          <a:p>
            <a:r>
              <a:rPr lang="en-US" dirty="0" smtClean="0"/>
              <a:t>         </a:t>
            </a:r>
            <a:r>
              <a:rPr lang="ro-RO" dirty="0" smtClean="0"/>
              <a:t>Studierea acestei discipline urmăreşte: sensibilizarea elevilor cu privire la problematica banilor şi băncilor, formarea unor capacităţi de explorare/investigare a fenomenului bancar, formarea unor deprinderi şi abilităţi de utilizare a unor mijloace şi tehnici bancare, identificarea intereselor proprii şi a unor mijloace de economisire şi gestionare a banilor.</a:t>
            </a:r>
            <a:endParaRPr lang="en-US" dirty="0" smtClean="0"/>
          </a:p>
          <a:p>
            <a:endParaRPr lang="ro-RO" dirty="0" smtClean="0"/>
          </a:p>
          <a:p>
            <a:r>
              <a:rPr lang="ro-RO" dirty="0" smtClean="0"/>
              <a:t>	Competenţele specifice sunt: cunoaşterea şi utilizarea unor elemente de limbaj specific domeniului financiar-bancar, recunoaşterea unor elemente specifice fenomenului bancar în contexte practice diferite, utilizarea unor mijloace şi tehnici bancare, manifestarea interesului pentru economisirea şi gestionarea banilor. </a:t>
            </a:r>
          </a:p>
          <a:p>
            <a:pPr>
              <a:buNone/>
            </a:pPr>
            <a:endParaRPr lang="ro-RO" dirty="0" smtClean="0"/>
          </a:p>
          <a:p>
            <a:endParaRPr lang="ro-RO" dirty="0"/>
          </a:p>
        </p:txBody>
      </p:sp>
      <p:sp>
        <p:nvSpPr>
          <p:cNvPr id="4" name="Rectangle 3"/>
          <p:cNvSpPr/>
          <p:nvPr/>
        </p:nvSpPr>
        <p:spPr>
          <a:xfrm>
            <a:off x="1043608" y="0"/>
            <a:ext cx="6552728" cy="369332"/>
          </a:xfrm>
          <a:prstGeom prst="rect">
            <a:avLst/>
          </a:prstGeom>
        </p:spPr>
        <p:txBody>
          <a:bodyPr wrap="square">
            <a:spAutoFit/>
          </a:bodyPr>
          <a:lstStyle/>
          <a:p>
            <a:r>
              <a:rPr lang="pt-BR" dirty="0" smtClean="0"/>
              <a:t>Capitolul II     OPŢIONALUL EDUCAŢIE FINANCIAR</a:t>
            </a:r>
            <a:r>
              <a:rPr lang="pt-BR" cap="all" dirty="0" smtClean="0"/>
              <a:t>Ă</a:t>
            </a:r>
            <a:endParaRPr lang="ro-RO" sz="1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08688"/>
          </a:xfrm>
        </p:spPr>
        <p:txBody>
          <a:bodyPr>
            <a:normAutofit fontScale="90000"/>
          </a:bodyPr>
          <a:lstStyle/>
          <a:p>
            <a:r>
              <a:rPr lang="it-IT" sz="2700" dirty="0" smtClean="0"/>
              <a:t>2.3.  Materiale şi mijloace standard puse la dispoziţie în cadrul proiectului opţionalului</a:t>
            </a:r>
            <a:endParaRPr lang="ro-RO" sz="2700" dirty="0"/>
          </a:p>
        </p:txBody>
      </p:sp>
      <p:sp>
        <p:nvSpPr>
          <p:cNvPr id="3" name="Content Placeholder 2"/>
          <p:cNvSpPr>
            <a:spLocks noGrp="1"/>
          </p:cNvSpPr>
          <p:nvPr>
            <p:ph idx="1"/>
          </p:nvPr>
        </p:nvSpPr>
        <p:spPr>
          <a:xfrm>
            <a:off x="395536" y="1268760"/>
            <a:ext cx="8075240" cy="2448272"/>
          </a:xfrm>
        </p:spPr>
        <p:txBody>
          <a:bodyPr>
            <a:normAutofit fontScale="77500" lnSpcReduction="20000"/>
          </a:bodyPr>
          <a:lstStyle/>
          <a:p>
            <a:pPr>
              <a:buNone/>
            </a:pPr>
            <a:endParaRPr lang="ro-RO" dirty="0" smtClean="0"/>
          </a:p>
          <a:p>
            <a:r>
              <a:rPr lang="ro-RO" dirty="0" smtClean="0"/>
              <a:t>În cadrul documentelor puse la dispoziţie </a:t>
            </a:r>
            <a:r>
              <a:rPr lang="en-US" dirty="0" err="1" smtClean="0">
                <a:latin typeface="Times New Roman"/>
                <a:cs typeface="Times New Roman"/>
              </a:rPr>
              <a:t>ȋ</a:t>
            </a:r>
            <a:r>
              <a:rPr lang="en-US" dirty="0" err="1" smtClean="0"/>
              <a:t>n</a:t>
            </a:r>
            <a:r>
              <a:rPr lang="ro-RO" dirty="0" smtClean="0"/>
              <a:t> proiectul de implementare a opţionalului au fost elemente din toate cele trei categorii de obiectivare ale demersurilor educative: programa analitică </a:t>
            </a:r>
            <a:r>
              <a:rPr lang="en-US" dirty="0" smtClean="0"/>
              <a:t>, </a:t>
            </a:r>
            <a:r>
              <a:rPr lang="ro-RO" dirty="0" smtClean="0"/>
              <a:t>planul de învăţământ</a:t>
            </a:r>
            <a:r>
              <a:rPr lang="en-US" dirty="0" smtClean="0"/>
              <a:t>,</a:t>
            </a:r>
            <a:r>
              <a:rPr lang="ro-RO" dirty="0" smtClean="0"/>
              <a:t> manuale şcolare, caietul elevului, ghidul învăţătorului care conţinea programa, planificarea calendaristică</a:t>
            </a:r>
            <a:r>
              <a:rPr lang="en-US" dirty="0" smtClean="0"/>
              <a:t>, </a:t>
            </a:r>
            <a:r>
              <a:rPr lang="ro-RO" dirty="0" smtClean="0"/>
              <a:t>exemple de scenarii didactice, proiecte pedagogice precum şi un CD cu schiţele lecţiilor şi unele exerciţii în Power Point.</a:t>
            </a:r>
            <a:endParaRPr lang="ro-RO" dirty="0"/>
          </a:p>
        </p:txBody>
      </p:sp>
      <p:sp>
        <p:nvSpPr>
          <p:cNvPr id="4" name="Rectangle 3"/>
          <p:cNvSpPr/>
          <p:nvPr/>
        </p:nvSpPr>
        <p:spPr>
          <a:xfrm>
            <a:off x="1043608" y="0"/>
            <a:ext cx="6552728" cy="369332"/>
          </a:xfrm>
          <a:prstGeom prst="rect">
            <a:avLst/>
          </a:prstGeom>
        </p:spPr>
        <p:txBody>
          <a:bodyPr wrap="square">
            <a:spAutoFit/>
          </a:bodyPr>
          <a:lstStyle/>
          <a:p>
            <a:r>
              <a:rPr lang="pt-BR" dirty="0" smtClean="0"/>
              <a:t>Capitolul II     OPŢIONALUL EDUCAŢIE FINANCIAR</a:t>
            </a:r>
            <a:r>
              <a:rPr lang="pt-BR" cap="all" dirty="0" smtClean="0"/>
              <a:t>Ă</a:t>
            </a:r>
            <a:endParaRPr lang="ro-RO" sz="1400" dirty="0" smtClean="0"/>
          </a:p>
        </p:txBody>
      </p:sp>
      <p:sp>
        <p:nvSpPr>
          <p:cNvPr id="5" name="Title 1"/>
          <p:cNvSpPr txBox="1">
            <a:spLocks/>
          </p:cNvSpPr>
          <p:nvPr/>
        </p:nvSpPr>
        <p:spPr>
          <a:xfrm>
            <a:off x="539552" y="3933056"/>
            <a:ext cx="8229600" cy="434312"/>
          </a:xfrm>
          <a:prstGeom prst="rect">
            <a:avLst/>
          </a:prstGeom>
        </p:spPr>
        <p:txBody>
          <a:bodyPr vert="horz" lIns="0" rIns="0" bIns="0"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700" b="0" i="0" u="none" strike="noStrike" kern="1200" cap="none" spc="0" normalizeH="0" baseline="0" noProof="0" dirty="0" smtClean="0">
                <a:ln>
                  <a:noFill/>
                </a:ln>
                <a:solidFill>
                  <a:schemeClr val="tx2"/>
                </a:solidFill>
                <a:effectLst/>
                <a:uLnTx/>
                <a:uFillTx/>
                <a:latin typeface="+mj-lt"/>
                <a:ea typeface="+mj-ea"/>
                <a:cs typeface="+mj-cs"/>
              </a:rPr>
              <a:t>2.4. Metode  utilizate în predarea opţionalului </a:t>
            </a:r>
            <a:endParaRPr kumimoji="0" lang="ro-RO" sz="27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Rectangle 5"/>
          <p:cNvSpPr/>
          <p:nvPr/>
        </p:nvSpPr>
        <p:spPr>
          <a:xfrm>
            <a:off x="467544" y="4653136"/>
            <a:ext cx="7992888" cy="1323439"/>
          </a:xfrm>
          <a:prstGeom prst="rect">
            <a:avLst/>
          </a:prstGeom>
        </p:spPr>
        <p:txBody>
          <a:bodyPr wrap="square">
            <a:spAutoFit/>
          </a:bodyPr>
          <a:lstStyle/>
          <a:p>
            <a:r>
              <a:rPr lang="en-US" sz="2000" dirty="0" smtClean="0"/>
              <a:t>    S-a </a:t>
            </a:r>
            <a:r>
              <a:rPr lang="en-US" sz="2000" dirty="0" err="1" smtClean="0"/>
              <a:t>avut</a:t>
            </a:r>
            <a:r>
              <a:rPr lang="en-US" sz="2000" dirty="0" smtClean="0"/>
              <a:t> </a:t>
            </a:r>
            <a:r>
              <a:rPr lang="ro-RO" sz="2000" dirty="0" smtClean="0"/>
              <a:t>în vedere conform programei folosirea unor strategii şi metode didactice moderne, care să-i pună pe elevi in situaţii similare celor din realitate, astfel încât cunoştinţele şi deprinderile să fie maximal potenţate</a:t>
            </a:r>
            <a:r>
              <a:rPr lang="en-US" sz="2000" dirty="0" smtClean="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964488" cy="836712"/>
          </a:xfrm>
        </p:spPr>
        <p:txBody>
          <a:bodyPr>
            <a:noAutofit/>
          </a:bodyPr>
          <a:lstStyle/>
          <a:p>
            <a:r>
              <a:rPr lang="ro-RO" sz="2000" dirty="0" smtClean="0">
                <a:solidFill>
                  <a:schemeClr val="tx1"/>
                </a:solidFill>
              </a:rPr>
              <a:t>Capitolul III</a:t>
            </a:r>
            <a:r>
              <a:rPr lang="en-US" sz="2000" dirty="0" smtClean="0">
                <a:solidFill>
                  <a:schemeClr val="tx1"/>
                </a:solidFill>
              </a:rPr>
              <a:t> </a:t>
            </a:r>
            <a:br>
              <a:rPr lang="en-US" sz="2000" dirty="0" smtClean="0">
                <a:solidFill>
                  <a:schemeClr val="tx1"/>
                </a:solidFill>
              </a:rPr>
            </a:br>
            <a:r>
              <a:rPr lang="en-US" sz="2000" dirty="0" smtClean="0">
                <a:solidFill>
                  <a:schemeClr val="tx1"/>
                </a:solidFill>
              </a:rPr>
              <a:t> </a:t>
            </a:r>
            <a:r>
              <a:rPr lang="ro-RO" sz="2000" dirty="0" smtClean="0">
                <a:solidFill>
                  <a:schemeClr val="tx1"/>
                </a:solidFill>
              </a:rPr>
              <a:t>TABLA INTERACTIVĂ CA RESURSĂ MODERNĂ</a:t>
            </a:r>
            <a:r>
              <a:rPr lang="en-US" sz="2000" dirty="0" smtClean="0">
                <a:solidFill>
                  <a:schemeClr val="tx1"/>
                </a:solidFill>
              </a:rPr>
              <a:t/>
            </a:r>
            <a:br>
              <a:rPr lang="en-US" sz="2000" dirty="0" smtClean="0">
                <a:solidFill>
                  <a:schemeClr val="tx1"/>
                </a:solidFill>
              </a:rPr>
            </a:br>
            <a:r>
              <a:rPr lang="ro-RO" sz="2000" dirty="0" smtClean="0">
                <a:solidFill>
                  <a:schemeClr val="tx1"/>
                </a:solidFill>
              </a:rPr>
              <a:t> ÎN</a:t>
            </a:r>
            <a:r>
              <a:rPr lang="en-US" sz="2000" dirty="0" smtClean="0">
                <a:solidFill>
                  <a:schemeClr val="tx1"/>
                </a:solidFill>
              </a:rPr>
              <a:t> </a:t>
            </a:r>
            <a:r>
              <a:rPr lang="ro-RO" sz="2000" dirty="0" smtClean="0">
                <a:solidFill>
                  <a:schemeClr val="tx1"/>
                </a:solidFill>
              </a:rPr>
              <a:t>PREDAREA OPŢIONALULUI DE EDUCAŢIE FINANCIARĂ</a:t>
            </a:r>
            <a:endParaRPr lang="ro-RO" sz="5400" dirty="0"/>
          </a:p>
        </p:txBody>
      </p:sp>
      <p:sp>
        <p:nvSpPr>
          <p:cNvPr id="3" name="Content Placeholder 2"/>
          <p:cNvSpPr>
            <a:spLocks noGrp="1"/>
          </p:cNvSpPr>
          <p:nvPr>
            <p:ph idx="1"/>
          </p:nvPr>
        </p:nvSpPr>
        <p:spPr>
          <a:xfrm>
            <a:off x="395536" y="2564904"/>
            <a:ext cx="8291264" cy="3975720"/>
          </a:xfrm>
        </p:spPr>
        <p:txBody>
          <a:bodyPr>
            <a:normAutofit fontScale="92500"/>
          </a:bodyPr>
          <a:lstStyle/>
          <a:p>
            <a:r>
              <a:rPr lang="ro-RO" dirty="0" smtClean="0"/>
              <a:t>Tabla interactivă facilitează procesul de predare-învățare-evaluare sub mai multe aspecte: facilitează munca de predare a profesorului prin posibilitatea efectuării unor corecturi, adaptări, inserări de imagini, texte, link-uri, filme, jocuri didactice, oferă numeroase aplicații prin  adaptarea cărora se pot realiza activităţi de evaluare a cunștințelor însușite de elevi, și prezintă activitatea </a:t>
            </a:r>
            <a:r>
              <a:rPr lang="ro-RO" dirty="0" smtClean="0">
                <a:latin typeface="Times New Roman"/>
                <a:cs typeface="Times New Roman"/>
              </a:rPr>
              <a:t>ȋ</a:t>
            </a:r>
            <a:r>
              <a:rPr lang="ro-RO" dirty="0" smtClean="0"/>
              <a:t>ntr-un cadru accesibil și atractiv pentru elevi, lecțiile desfășurate cu ajutorul tablei interactive fiind receptate ca o recompensă, ca o activitate ludică preferată de ei.</a:t>
            </a:r>
          </a:p>
          <a:p>
            <a:endParaRPr lang="ro-RO" dirty="0"/>
          </a:p>
        </p:txBody>
      </p:sp>
      <p:sp>
        <p:nvSpPr>
          <p:cNvPr id="4" name="Rectangle 3"/>
          <p:cNvSpPr/>
          <p:nvPr/>
        </p:nvSpPr>
        <p:spPr>
          <a:xfrm>
            <a:off x="323528" y="1988840"/>
            <a:ext cx="6768752" cy="400110"/>
          </a:xfrm>
          <a:prstGeom prst="rect">
            <a:avLst/>
          </a:prstGeom>
        </p:spPr>
        <p:txBody>
          <a:bodyPr wrap="square">
            <a:spAutoFit/>
          </a:bodyPr>
          <a:lstStyle/>
          <a:p>
            <a:pPr lvl="1">
              <a:buNone/>
            </a:pPr>
            <a:r>
              <a:rPr lang="en-US" sz="2000" dirty="0" smtClean="0">
                <a:solidFill>
                  <a:schemeClr val="accent1">
                    <a:lumMod val="75000"/>
                  </a:schemeClr>
                </a:solidFill>
              </a:rPr>
              <a:t>3.1.Descrierea </a:t>
            </a:r>
            <a:r>
              <a:rPr lang="en-US" sz="2000" dirty="0" err="1" smtClean="0">
                <a:solidFill>
                  <a:schemeClr val="accent1">
                    <a:lumMod val="75000"/>
                  </a:schemeClr>
                </a:solidFill>
              </a:rPr>
              <a:t>componentelor</a:t>
            </a:r>
            <a:r>
              <a:rPr lang="en-US" sz="2000" dirty="0" smtClean="0">
                <a:solidFill>
                  <a:schemeClr val="accent1">
                    <a:lumMod val="75000"/>
                  </a:schemeClr>
                </a:solidFill>
              </a:rPr>
              <a:t> </a:t>
            </a:r>
            <a:r>
              <a:rPr lang="en-US" sz="2000" dirty="0" err="1" smtClean="0">
                <a:solidFill>
                  <a:schemeClr val="accent1">
                    <a:lumMod val="75000"/>
                  </a:schemeClr>
                </a:solidFill>
              </a:rPr>
              <a:t>şi</a:t>
            </a:r>
            <a:r>
              <a:rPr lang="en-US" sz="2000" dirty="0" smtClean="0">
                <a:solidFill>
                  <a:schemeClr val="accent1">
                    <a:lumMod val="75000"/>
                  </a:schemeClr>
                </a:solidFill>
              </a:rPr>
              <a:t> a </a:t>
            </a:r>
            <a:r>
              <a:rPr lang="en-US" sz="2000" dirty="0" err="1" smtClean="0">
                <a:solidFill>
                  <a:schemeClr val="accent1">
                    <a:lumMod val="75000"/>
                  </a:schemeClr>
                </a:solidFill>
              </a:rPr>
              <a:t>programului</a:t>
            </a:r>
            <a:r>
              <a:rPr lang="en-US" sz="2000" dirty="0" smtClean="0">
                <a:solidFill>
                  <a:schemeClr val="accent1">
                    <a:lumMod val="75000"/>
                  </a:schemeClr>
                </a:solidFill>
              </a:rPr>
              <a:t> </a:t>
            </a:r>
            <a:r>
              <a:rPr lang="en-US" sz="2000" dirty="0" err="1" smtClean="0">
                <a:solidFill>
                  <a:schemeClr val="accent1">
                    <a:lumMod val="75000"/>
                  </a:schemeClr>
                </a:solidFill>
              </a:rPr>
              <a:t>folosit</a:t>
            </a:r>
            <a:endParaRPr lang="ro-RO" sz="1600" dirty="0" smtClean="0">
              <a:solidFill>
                <a:schemeClr val="accent1">
                  <a:lumMod val="75000"/>
                </a:schemeClr>
              </a:solidFill>
            </a:endParaRPr>
          </a:p>
        </p:txBody>
      </p:sp>
      <p:sp>
        <p:nvSpPr>
          <p:cNvPr id="5121" name="Rectangle 1"/>
          <p:cNvSpPr>
            <a:spLocks noChangeArrowheads="1"/>
          </p:cNvSpPr>
          <p:nvPr/>
        </p:nvSpPr>
        <p:spPr bwMode="auto">
          <a:xfrm>
            <a:off x="3635896" y="1052736"/>
            <a:ext cx="536408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o-RO"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“Drumul afirmării şi implementării unei noutăţi nu este </a:t>
            </a:r>
            <a:endParaRPr kumimoji="0" lang="ro-RO"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o-RO"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neted, este contradictoriu şi însoţit de distorsiuni.”</a:t>
            </a:r>
            <a:endParaRPr kumimoji="0" lang="ro-RO"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o-RO"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(Miron Ionescu)</a:t>
            </a:r>
            <a:endParaRPr kumimoji="0" lang="ro-RO"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1970</TotalTime>
  <Words>2393</Words>
  <Application>Microsoft Office PowerPoint</Application>
  <PresentationFormat>On-screen Show (4:3)</PresentationFormat>
  <Paragraphs>169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LUCRARE METODICO-ŞTIINŢIFICĂ  pentru obţinerea gradului didactic I </vt:lpstr>
      <vt:lpstr>PLANUL  LUCRĂRII:</vt:lpstr>
      <vt:lpstr>ARGUMENT</vt:lpstr>
      <vt:lpstr> Capitolul I          ABORDĂRI CURRICULARE MODERNE</vt:lpstr>
      <vt:lpstr>1.3.Optimizarea curriculară prin introducerea de noi discipline opţionale </vt:lpstr>
      <vt:lpstr>2.1.  Necesitate socio-economică de introducere a opţionalului </vt:lpstr>
      <vt:lpstr>2.2.   Scop şi competenţe</vt:lpstr>
      <vt:lpstr>2.3.  Materiale şi mijloace standard puse la dispoziţie în cadrul proiectului opţionalului</vt:lpstr>
      <vt:lpstr>Capitolul III   TABLA INTERACTIVĂ CA RESURSĂ MODERNĂ  ÎN PREDAREA OPŢIONALULUI DE EDUCAŢIE FINANCIARĂ</vt:lpstr>
      <vt:lpstr>Capitolul III   TABLA INTERACTIVĂ CA RESURSĂ MODERNĂ ÎN PREDAREA OPŢIONALULUI DE EDUCAŢIE FINANCIARĂ</vt:lpstr>
      <vt:lpstr>4.1.Obiectivele, ipoteza şi variabilele cercetării </vt:lpstr>
      <vt:lpstr>4.2. Eşantionul de subiecţi </vt:lpstr>
      <vt:lpstr>4.4. Metodele de cercetare </vt:lpstr>
      <vt:lpstr>4.5.2. Etapa experimentală</vt:lpstr>
      <vt:lpstr> 4. 5. 3. Etapa post experimentală </vt:lpstr>
      <vt:lpstr>Slide 16</vt:lpstr>
      <vt:lpstr>Slide 17</vt:lpstr>
      <vt:lpstr>Slide 18</vt:lpstr>
      <vt:lpstr>CONCLUZII</vt:lpstr>
      <vt:lpstr>CONCLUZII</vt:lpstr>
      <vt:lpstr>Vă mulţumesc! </vt:lpstr>
      <vt:lpstr>Vă mulţumesc!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Scufita</dc:creator>
  <cp:lastModifiedBy>Scufita</cp:lastModifiedBy>
  <cp:revision>142</cp:revision>
  <dcterms:created xsi:type="dcterms:W3CDTF">2016-11-20T20:44:28Z</dcterms:created>
  <dcterms:modified xsi:type="dcterms:W3CDTF">2017-01-24T21:16:21Z</dcterms:modified>
</cp:coreProperties>
</file>