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82" r:id="rId3"/>
    <p:sldId id="269" r:id="rId4"/>
    <p:sldId id="271" r:id="rId5"/>
    <p:sldId id="263" r:id="rId6"/>
    <p:sldId id="262" r:id="rId7"/>
    <p:sldId id="264" r:id="rId8"/>
    <p:sldId id="281" r:id="rId9"/>
    <p:sldId id="265" r:id="rId10"/>
    <p:sldId id="266" r:id="rId11"/>
    <p:sldId id="274" r:id="rId12"/>
    <p:sldId id="275" r:id="rId13"/>
    <p:sldId id="278" r:id="rId14"/>
    <p:sldId id="277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FAC7B5D-3558-4F0B-A3B8-2900A306C06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3442AAA-33D9-44F4-9C62-5AFE5109C2E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676399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“</a:t>
            </a:r>
            <a:r>
              <a:rPr lang="en-US" b="1" dirty="0" err="1" smtClean="0">
                <a:solidFill>
                  <a:srgbClr val="FFC000"/>
                </a:solidFill>
              </a:rPr>
              <a:t>Harnici</a:t>
            </a:r>
            <a:r>
              <a:rPr lang="en-US" b="1" dirty="0" smtClean="0">
                <a:solidFill>
                  <a:srgbClr val="FFC000"/>
                </a:solidFill>
              </a:rPr>
              <a:t> ca </a:t>
            </a:r>
            <a:r>
              <a:rPr lang="en-US" b="1" dirty="0" err="1" smtClean="0">
                <a:solidFill>
                  <a:srgbClr val="FFC000"/>
                </a:solidFill>
              </a:rPr>
              <a:t>albinele</a:t>
            </a:r>
            <a:r>
              <a:rPr lang="en-US" b="1" dirty="0" smtClean="0">
                <a:solidFill>
                  <a:srgbClr val="FFC000"/>
                </a:solidFill>
              </a:rPr>
              <a:t>, </a:t>
            </a:r>
            <a:r>
              <a:rPr lang="en-US" b="1" dirty="0" err="1" smtClean="0">
                <a:solidFill>
                  <a:srgbClr val="FFC000"/>
                </a:solidFill>
              </a:rPr>
              <a:t>str</a:t>
            </a:r>
            <a:r>
              <a:rPr lang="ro-RO" b="1" dirty="0" err="1" smtClean="0">
                <a:solidFill>
                  <a:srgbClr val="FFC000"/>
                </a:solidFill>
              </a:rPr>
              <a:t>ângători</a:t>
            </a:r>
            <a:r>
              <a:rPr lang="ro-RO" b="1" dirty="0" smtClean="0">
                <a:solidFill>
                  <a:srgbClr val="FFC000"/>
                </a:solidFill>
              </a:rPr>
              <a:t> ca furnicile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465234" cy="3505200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Scopul central al activităţii a fost acela de a aplica în contexte practice cunoştinţele  acumulate în cadrul orelor de educaţie financiară</a:t>
            </a:r>
            <a:r>
              <a:rPr lang="ro-RO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o-RO" sz="2800" b="1" dirty="0" smtClean="0">
                <a:solidFill>
                  <a:srgbClr val="FFC000"/>
                </a:solidFill>
              </a:rPr>
              <a:t>Clasa a IV-a C</a:t>
            </a:r>
          </a:p>
          <a:p>
            <a:pPr algn="ctr"/>
            <a:r>
              <a:rPr lang="ro-RO" sz="2800" b="1" dirty="0" smtClean="0">
                <a:solidFill>
                  <a:srgbClr val="FFC000"/>
                </a:solidFill>
              </a:rPr>
              <a:t>Liceul Pedagogic </a:t>
            </a: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ro-RO" sz="2800" b="1" dirty="0" smtClean="0">
                <a:solidFill>
                  <a:srgbClr val="FFC000"/>
                </a:solidFill>
              </a:rPr>
              <a:t>Spiru Haret</a:t>
            </a:r>
            <a:r>
              <a:rPr lang="en-US" sz="2800" b="1" dirty="0" smtClean="0">
                <a:solidFill>
                  <a:srgbClr val="FFC000"/>
                </a:solidFill>
              </a:rPr>
              <a:t>”</a:t>
            </a:r>
            <a:r>
              <a:rPr lang="ro-RO" sz="2800" b="1" dirty="0" smtClean="0">
                <a:solidFill>
                  <a:srgbClr val="FFC000"/>
                </a:solidFill>
              </a:rPr>
              <a:t> Buzău</a:t>
            </a:r>
          </a:p>
          <a:p>
            <a:pPr algn="ctr"/>
            <a:r>
              <a:rPr lang="ro-RO" sz="2800" b="1" dirty="0" smtClean="0">
                <a:solidFill>
                  <a:srgbClr val="FFC000"/>
                </a:solidFill>
              </a:rPr>
              <a:t>Înv. </a:t>
            </a:r>
            <a:r>
              <a:rPr lang="ro-RO" sz="2800" b="1" dirty="0" err="1" smtClean="0">
                <a:solidFill>
                  <a:srgbClr val="FFC000"/>
                </a:solidFill>
              </a:rPr>
              <a:t>Asproiu</a:t>
            </a:r>
            <a:r>
              <a:rPr lang="ro-RO" sz="2800" b="1" dirty="0" smtClean="0">
                <a:solidFill>
                  <a:srgbClr val="FFC000"/>
                </a:solidFill>
              </a:rPr>
              <a:t> Anina &amp; Înv. </a:t>
            </a:r>
            <a:r>
              <a:rPr lang="ro-RO" sz="2800" b="1" dirty="0" err="1" smtClean="0">
                <a:solidFill>
                  <a:srgbClr val="FFC000"/>
                </a:solidFill>
              </a:rPr>
              <a:t>Zahiu</a:t>
            </a:r>
            <a:r>
              <a:rPr lang="ro-RO" sz="2800" b="1" dirty="0" smtClean="0">
                <a:solidFill>
                  <a:srgbClr val="FFC000"/>
                </a:solidFill>
              </a:rPr>
              <a:t> Claudia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00B0F0"/>
                </a:solidFill>
              </a:rPr>
              <a:t>Am vândut produsele, obținând un </a:t>
            </a:r>
            <a:r>
              <a:rPr lang="ro-RO" b="1" dirty="0" smtClean="0">
                <a:solidFill>
                  <a:srgbClr val="FF0000"/>
                </a:solidFill>
              </a:rPr>
              <a:t>profit</a:t>
            </a:r>
            <a:r>
              <a:rPr lang="ro-RO" b="1" dirty="0" smtClean="0">
                <a:solidFill>
                  <a:srgbClr val="00B0F0"/>
                </a:solidFill>
              </a:rPr>
              <a:t>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WP_20151113_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46238"/>
            <a:ext cx="3657599" cy="4525962"/>
          </a:xfrm>
        </p:spPr>
      </p:pic>
      <p:pic>
        <p:nvPicPr>
          <p:cNvPr id="6" name="Content Placeholder 5" descr="sebi si andra 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828800"/>
            <a:ext cx="4191000" cy="3975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Am investit </a:t>
            </a:r>
            <a:r>
              <a:rPr lang="ro-RO" b="1" dirty="0" smtClean="0">
                <a:solidFill>
                  <a:srgbClr val="00B0F0"/>
                </a:solidFill>
              </a:rPr>
              <a:t>banii.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6" name="Content Placeholder 5" descr="12970989_1154719747906458_8780383724494907477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6000"/>
            <a:ext cx="4038600" cy="3290503"/>
          </a:xfrm>
        </p:spPr>
      </p:pic>
      <p:pic>
        <p:nvPicPr>
          <p:cNvPr id="8" name="Content Placeholder 7" descr="poza bn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4623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rgbClr val="00B0F0"/>
                </a:solidFill>
              </a:rPr>
              <a:t>Am câștigat bine.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12973577_1154744294570670_3714368523802189868_o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926" y="1646238"/>
            <a:ext cx="806014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rgbClr val="00B0F0"/>
                </a:solidFill>
              </a:rPr>
              <a:t>Am făcut </a:t>
            </a:r>
            <a:r>
              <a:rPr lang="ro-RO" b="1" dirty="0" smtClean="0">
                <a:solidFill>
                  <a:srgbClr val="FF0000"/>
                </a:solidFill>
              </a:rPr>
              <a:t>bilanțul.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IMG_20160411_135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038600" cy="4495800"/>
          </a:xfrm>
        </p:spPr>
      </p:pic>
      <p:pic>
        <p:nvPicPr>
          <p:cNvPr id="6" name="Content Placeholder 5" descr="IMG_20160411_1356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038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rgbClr val="00B0F0"/>
                </a:solidFill>
                <a:cs typeface="Arial" pitchFamily="34" charset="0"/>
              </a:rPr>
              <a:t>Am tras concluziile</a:t>
            </a:r>
            <a:r>
              <a:rPr lang="ro-RO" b="1" dirty="0" smtClean="0">
                <a:cs typeface="Arial" pitchFamily="34" charset="0"/>
              </a:rPr>
              <a:t>.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Strânge bani albi pentru zile negre.</a:t>
            </a:r>
          </a:p>
          <a:p>
            <a:r>
              <a:rPr lang="ro-RO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Furnică cu furnică se face mușuroiul mare.</a:t>
            </a:r>
          </a:p>
          <a:p>
            <a:r>
              <a:rPr lang="ro-RO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Banii nu aduc învățătura, dar învățătura aduce banii.</a:t>
            </a:r>
          </a:p>
          <a:p>
            <a:r>
              <a:rPr lang="ro-RO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Nu e de ajuns să ai bani, ci trebuie să știi să-i cheltuiești.</a:t>
            </a:r>
          </a:p>
          <a:p>
            <a:r>
              <a:rPr lang="ro-RO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Ban pe ban  clădește casa.</a:t>
            </a:r>
          </a:p>
          <a:p>
            <a:r>
              <a:rPr lang="ro-RO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Dacă ai bani și nu dăruiești, ești sărac.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917"/>
          </a:xfrm>
        </p:spPr>
        <p:txBody>
          <a:bodyPr>
            <a:normAutofit/>
          </a:bodyPr>
          <a:lstStyle/>
          <a:p>
            <a:pPr algn="ctr"/>
            <a:r>
              <a:rPr lang="ro-RO" sz="5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După doi ani de studiu al disciplinei opționale, 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“</a:t>
            </a:r>
            <a:r>
              <a:rPr lang="ro-RO" sz="5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Educație </a:t>
            </a:r>
            <a:r>
              <a:rPr lang="ro-RO" sz="54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finaciară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”</a:t>
            </a:r>
            <a:r>
              <a:rPr lang="ro-RO" sz="5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, ne putem numi </a:t>
            </a:r>
            <a:endParaRPr lang="en-US" sz="54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“ </a:t>
            </a:r>
            <a:r>
              <a:rPr lang="en-US" sz="54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Mici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bancheri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”.</a:t>
            </a:r>
            <a:endParaRPr lang="en-US" sz="54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3200" b="1" dirty="0" smtClean="0">
                <a:solidFill>
                  <a:srgbClr val="00B0F0"/>
                </a:solidFill>
              </a:rPr>
              <a:t>Totul a început în </a:t>
            </a:r>
            <a:r>
              <a:rPr lang="en-US" sz="3200" b="1" dirty="0" smtClean="0">
                <a:solidFill>
                  <a:srgbClr val="00B0F0"/>
                </a:solidFill>
              </a:rPr>
              <a:t>“</a:t>
            </a:r>
            <a:r>
              <a:rPr lang="ro-RO" sz="3200" b="1" dirty="0" smtClean="0">
                <a:solidFill>
                  <a:srgbClr val="00B0F0"/>
                </a:solidFill>
              </a:rPr>
              <a:t>Dumbrava minunată</a:t>
            </a:r>
            <a:r>
              <a:rPr lang="en-US" sz="3200" b="1" dirty="0" smtClean="0">
                <a:solidFill>
                  <a:srgbClr val="00B0F0"/>
                </a:solidFill>
              </a:rPr>
              <a:t>”, </a:t>
            </a:r>
            <a:r>
              <a:rPr lang="ro-RO" sz="3200" b="1" dirty="0" smtClean="0">
                <a:solidFill>
                  <a:srgbClr val="00B0F0"/>
                </a:solidFill>
              </a:rPr>
              <a:t/>
            </a:r>
            <a:br>
              <a:rPr lang="ro-RO" sz="3200" b="1" dirty="0" smtClean="0">
                <a:solidFill>
                  <a:srgbClr val="00B0F0"/>
                </a:solidFill>
              </a:rPr>
            </a:br>
            <a:r>
              <a:rPr lang="ro-RO" sz="3200" b="1" dirty="0" smtClean="0">
                <a:solidFill>
                  <a:srgbClr val="00B0F0"/>
                </a:solidFill>
              </a:rPr>
              <a:t> Liceul Pedagogic </a:t>
            </a:r>
            <a:r>
              <a:rPr lang="en-US" sz="3200" b="1" dirty="0" smtClean="0">
                <a:solidFill>
                  <a:srgbClr val="00B0F0"/>
                </a:solidFill>
              </a:rPr>
              <a:t>“</a:t>
            </a:r>
            <a:r>
              <a:rPr lang="ro-RO" sz="3200" b="1" dirty="0" smtClean="0">
                <a:solidFill>
                  <a:srgbClr val="00B0F0"/>
                </a:solidFill>
              </a:rPr>
              <a:t>Spiru Haret</a:t>
            </a:r>
            <a:r>
              <a:rPr lang="en-US" sz="3200" b="1" dirty="0" smtClean="0">
                <a:solidFill>
                  <a:srgbClr val="00B0F0"/>
                </a:solidFill>
              </a:rPr>
              <a:t>”</a:t>
            </a:r>
            <a:r>
              <a:rPr lang="ro-RO" sz="3200" b="1" dirty="0" smtClean="0">
                <a:solidFill>
                  <a:srgbClr val="00B0F0"/>
                </a:solidFill>
              </a:rPr>
              <a:t>.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dumbrava minun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00B0F0"/>
                </a:solidFill>
              </a:rPr>
              <a:t>Ne-am documentat și am realizat un </a:t>
            </a:r>
            <a:r>
              <a:rPr lang="ro-RO" b="1" dirty="0" smtClean="0">
                <a:solidFill>
                  <a:srgbClr val="FF0000"/>
                </a:solidFill>
              </a:rPr>
              <a:t>plan de investiții</a:t>
            </a:r>
            <a:r>
              <a:rPr lang="ro-RO" b="1" dirty="0" smtClean="0">
                <a:solidFill>
                  <a:srgbClr val="00B0F0"/>
                </a:solidFill>
              </a:rPr>
              <a:t>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12961317_1154715624573537_408610226384393526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926" y="1646238"/>
            <a:ext cx="8060148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B0F0"/>
                </a:solidFill>
              </a:rPr>
              <a:t>Am separat nevoile de dorințe.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fotografie0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6962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4000" b="1" dirty="0" smtClean="0">
                <a:solidFill>
                  <a:srgbClr val="00B0F0"/>
                </a:solidFill>
              </a:rPr>
              <a:t>Bunii prieteni, </a:t>
            </a:r>
            <a:r>
              <a:rPr lang="ro-RO" sz="4000" b="1" dirty="0" err="1" smtClean="0">
                <a:solidFill>
                  <a:srgbClr val="00B0F0"/>
                </a:solidFill>
              </a:rPr>
              <a:t>Lizuca</a:t>
            </a:r>
            <a:r>
              <a:rPr lang="ro-RO" sz="4000" b="1" dirty="0" smtClean="0">
                <a:solidFill>
                  <a:srgbClr val="00B0F0"/>
                </a:solidFill>
              </a:rPr>
              <a:t> și Patrocle, au prezentat </a:t>
            </a:r>
            <a:r>
              <a:rPr lang="ro-RO" sz="4000" b="1" dirty="0" smtClean="0">
                <a:solidFill>
                  <a:srgbClr val="FF0000"/>
                </a:solidFill>
              </a:rPr>
              <a:t>spectacolul caritabil</a:t>
            </a:r>
            <a:r>
              <a:rPr lang="ro-RO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lizu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46238"/>
            <a:ext cx="3394472" cy="4525962"/>
          </a:xfrm>
        </p:spPr>
      </p:pic>
      <p:pic>
        <p:nvPicPr>
          <p:cNvPr id="6" name="Content Placeholder 5" descr="diploma teatr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676400"/>
            <a:ext cx="4343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58200" cy="1499064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00B0F0"/>
                </a:solidFill>
              </a:rPr>
              <a:t>Am sădit semințele, adică am deschis un </a:t>
            </a:r>
            <a:r>
              <a:rPr lang="ro-RO" b="1" dirty="0" smtClean="0">
                <a:solidFill>
                  <a:srgbClr val="FF0000"/>
                </a:solidFill>
              </a:rPr>
              <a:t>cont de economii</a:t>
            </a:r>
            <a:r>
              <a:rPr lang="ro-RO" b="1" dirty="0" smtClean="0">
                <a:solidFill>
                  <a:srgbClr val="00B0F0"/>
                </a:solidFill>
              </a:rPr>
              <a:t>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12523889_1758278137724968_6926052566557925942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Content Placeholder 5" descr="plan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0532"/>
            <a:ext cx="4038600" cy="30973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00B0F0"/>
                </a:solidFill>
              </a:rPr>
              <a:t>Au răsărit plantele, deci aveam un </a:t>
            </a:r>
            <a:r>
              <a:rPr lang="ro-RO" b="1" dirty="0" smtClean="0">
                <a:solidFill>
                  <a:srgbClr val="FF0000"/>
                </a:solidFill>
              </a:rPr>
              <a:t>depozit bancar</a:t>
            </a:r>
            <a:r>
              <a:rPr lang="ro-RO" b="1" dirty="0" smtClean="0">
                <a:solidFill>
                  <a:srgbClr val="00B0F0"/>
                </a:solidFill>
              </a:rPr>
              <a:t>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12977085_1154742447904188_3958651395634761912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4038600" cy="3138103"/>
          </a:xfrm>
        </p:spPr>
      </p:pic>
      <p:pic>
        <p:nvPicPr>
          <p:cNvPr id="6" name="Content Placeholder 5" descr="money tre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1" y="1676400"/>
            <a:ext cx="38100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00B0F0"/>
                </a:solidFill>
              </a:rPr>
              <a:t>Am fost harnici precum furnicile.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12967361_1154746291237137_1746666448941771306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4038600" cy="3290503"/>
          </a:xfrm>
        </p:spPr>
      </p:pic>
      <p:pic>
        <p:nvPicPr>
          <p:cNvPr id="6" name="Content Placeholder 5" descr="12973450_1154745667903866_4825616025303089850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6238"/>
            <a:ext cx="37338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00B0F0"/>
                </a:solidFill>
              </a:rPr>
              <a:t>Am cules roadele: </a:t>
            </a:r>
            <a:r>
              <a:rPr lang="ro-RO" b="1" dirty="0" smtClean="0">
                <a:solidFill>
                  <a:srgbClr val="FF0000"/>
                </a:solidFill>
              </a:rPr>
              <a:t>dobânda anuală efectivă (DAE).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WP_20151009_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038600" cy="4343400"/>
          </a:xfrm>
        </p:spPr>
      </p:pic>
      <p:pic>
        <p:nvPicPr>
          <p:cNvPr id="6" name="Content Placeholder 5" descr="12968149_1154749067903526_9025690721557151079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0386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125</TotalTime>
  <Words>227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“Harnici ca albinele, strângători ca furnicile”</vt:lpstr>
      <vt:lpstr>Totul a început în “Dumbrava minunată”,   Liceul Pedagogic “Spiru Haret”.</vt:lpstr>
      <vt:lpstr>Ne-am documentat și am realizat un plan de investiții.</vt:lpstr>
      <vt:lpstr>Am separat nevoile de dorințe.</vt:lpstr>
      <vt:lpstr>Bunii prieteni, Lizuca și Patrocle, au prezentat spectacolul caritabil.</vt:lpstr>
      <vt:lpstr>Am sădit semințele, adică am deschis un cont de economii.</vt:lpstr>
      <vt:lpstr>Au răsărit plantele, deci aveam un depozit bancar.</vt:lpstr>
      <vt:lpstr>Am fost harnici precum furnicile.</vt:lpstr>
      <vt:lpstr>Am cules roadele: dobânda anuală efectivă (DAE).</vt:lpstr>
      <vt:lpstr>Am vândut produsele, obținând un profit.</vt:lpstr>
      <vt:lpstr>Am investit banii.</vt:lpstr>
      <vt:lpstr>Am câștigat bine.</vt:lpstr>
      <vt:lpstr>Am făcut bilanțul.</vt:lpstr>
      <vt:lpstr>Am tras concluziile.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Tudorica</dc:creator>
  <cp:lastModifiedBy>Tudorica</cp:lastModifiedBy>
  <cp:revision>24</cp:revision>
  <dcterms:created xsi:type="dcterms:W3CDTF">2016-04-11T17:36:50Z</dcterms:created>
  <dcterms:modified xsi:type="dcterms:W3CDTF">2016-04-11T19:42:28Z</dcterms:modified>
</cp:coreProperties>
</file>