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4" r:id="rId10"/>
    <p:sldId id="283" r:id="rId11"/>
    <p:sldId id="264" r:id="rId12"/>
    <p:sldId id="265" r:id="rId13"/>
    <p:sldId id="278" r:id="rId14"/>
    <p:sldId id="279" r:id="rId15"/>
    <p:sldId id="266" r:id="rId16"/>
    <p:sldId id="267" r:id="rId17"/>
    <p:sldId id="268" r:id="rId18"/>
    <p:sldId id="285" r:id="rId19"/>
    <p:sldId id="269" r:id="rId20"/>
    <p:sldId id="280" r:id="rId21"/>
    <p:sldId id="281" r:id="rId22"/>
    <p:sldId id="282" r:id="rId23"/>
    <p:sldId id="270" r:id="rId24"/>
    <p:sldId id="271" r:id="rId25"/>
    <p:sldId id="286" r:id="rId26"/>
    <p:sldId id="287" r:id="rId27"/>
    <p:sldId id="272" r:id="rId28"/>
    <p:sldId id="2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70" d="100"/>
          <a:sy n="70" d="100"/>
        </p:scale>
        <p:origin x="-138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1470025"/>
          </a:xfrm>
        </p:spPr>
        <p:txBody>
          <a:bodyPr/>
          <a:lstStyle/>
          <a:p>
            <a:r>
              <a:rPr lang="en-US" dirty="0" smtClean="0"/>
              <a:t>GR</a:t>
            </a:r>
            <a:r>
              <a:rPr lang="ro-RO" dirty="0" smtClean="0"/>
              <a:t>Ă</a:t>
            </a:r>
            <a:r>
              <a:rPr lang="en-US" dirty="0" smtClean="0"/>
              <a:t>DINI</a:t>
            </a:r>
            <a:r>
              <a:rPr lang="ro-RO" dirty="0" smtClean="0"/>
              <a:t>ȚA NR. 1 PANTELIMON</a:t>
            </a:r>
            <a:br>
              <a:rPr lang="ro-RO" dirty="0" smtClean="0"/>
            </a:br>
            <a:endParaRPr lang="en-US" dirty="0"/>
          </a:p>
        </p:txBody>
      </p:sp>
      <p:sp>
        <p:nvSpPr>
          <p:cNvPr id="3" name="Subtitle 2"/>
          <p:cNvSpPr>
            <a:spLocks noGrp="1"/>
          </p:cNvSpPr>
          <p:nvPr>
            <p:ph type="subTitle" idx="1"/>
          </p:nvPr>
        </p:nvSpPr>
        <p:spPr>
          <a:xfrm>
            <a:off x="457200" y="2819400"/>
            <a:ext cx="6400800" cy="29718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33106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P_20160512_001.jpg"/>
          <p:cNvPicPr>
            <a:picLocks noChangeAspect="1"/>
          </p:cNvPicPr>
          <p:nvPr/>
        </p:nvPicPr>
        <p:blipFill>
          <a:blip r:embed="rId2"/>
          <a:stretch>
            <a:fillRect/>
          </a:stretch>
        </p:blipFill>
        <p:spPr>
          <a:xfrm>
            <a:off x="2643190" y="0"/>
            <a:ext cx="385762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9939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81533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2"/>
            <a:ext cx="7772400" cy="1470025"/>
          </a:xfrm>
        </p:spPr>
        <p:txBody>
          <a:bodyPr/>
          <a:lstStyle/>
          <a:p>
            <a:r>
              <a:rPr lang="ro-RO" b="1" dirty="0" smtClean="0"/>
              <a:t>Munca, brățară de aur</a:t>
            </a:r>
            <a:br>
              <a:rPr lang="ro-RO" b="1" dirty="0" smtClean="0"/>
            </a:br>
            <a:r>
              <a:rPr lang="ro-RO" sz="3200" dirty="0" smtClean="0"/>
              <a:t>- Lectură după imagini-</a:t>
            </a:r>
            <a:endParaRPr lang="en-US" dirty="0"/>
          </a:p>
        </p:txBody>
      </p:sp>
      <p:sp>
        <p:nvSpPr>
          <p:cNvPr id="5" name="Subtitle 4"/>
          <p:cNvSpPr>
            <a:spLocks noGrp="1"/>
          </p:cNvSpPr>
          <p:nvPr>
            <p:ph type="subTitle" idx="1"/>
          </p:nvPr>
        </p:nvSpPr>
        <p:spPr>
          <a:xfrm>
            <a:off x="609600" y="1905000"/>
            <a:ext cx="7924800" cy="4267200"/>
          </a:xfrm>
        </p:spPr>
        <p:txBody>
          <a:bodyPr>
            <a:normAutofit lnSpcReduction="10000"/>
          </a:bodyPr>
          <a:lstStyle/>
          <a:p>
            <a:pPr algn="just"/>
            <a:r>
              <a:rPr lang="ro-RO" dirty="0" smtClean="0">
                <a:solidFill>
                  <a:schemeClr val="tx1"/>
                </a:solidFill>
              </a:rPr>
              <a:t>	În cadrul acestei activități copiii și-au însușit cunoștințe despre modalitățile în care pot să câștige banii. </a:t>
            </a:r>
          </a:p>
          <a:p>
            <a:pPr algn="just"/>
            <a:r>
              <a:rPr lang="ro-RO" dirty="0" smtClean="0">
                <a:solidFill>
                  <a:schemeClr val="tx1"/>
                </a:solidFill>
              </a:rPr>
              <a:t>	La sfârșitul activității copiii au înțeles că pentru a-și cumpăra cele necesare vieții au nevoie de bani, iar pentru a primi bani trebuie să practice o meserie și vor fi plătiti după munca pe care o vor presta „După muncă și răsplată!”</a:t>
            </a:r>
          </a:p>
          <a:p>
            <a:pPr algn="just"/>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P_20150429_047.jpg"/>
          <p:cNvPicPr>
            <a:picLocks noGrp="1" noChangeAspect="1"/>
          </p:cNvPicPr>
          <p:nvPr>
            <p:ph idx="1"/>
          </p:nvPr>
        </p:nvPicPr>
        <p:blipFill>
          <a:blip r:embed="rId2"/>
          <a:stretch>
            <a:fillRect/>
          </a:stretch>
        </p:blipFill>
        <p:spPr>
          <a:xfrm>
            <a:off x="548923" y="1600202"/>
            <a:ext cx="8046156"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066800"/>
            <a:ext cx="8046156" cy="50593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30331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28602"/>
            <a:ext cx="7772400" cy="1470025"/>
          </a:xfrm>
        </p:spPr>
        <p:txBody>
          <a:bodyPr/>
          <a:lstStyle/>
          <a:p>
            <a:r>
              <a:rPr lang="ro-RO" b="1" i="1" dirty="0" smtClean="0">
                <a:latin typeface="Cambria" pitchFamily="18" charset="0"/>
              </a:rPr>
              <a:t>DE-A MAGAZINUL</a:t>
            </a:r>
            <a:r>
              <a:rPr lang="ro-RO" dirty="0" smtClean="0">
                <a:latin typeface="Cambria" pitchFamily="18" charset="0"/>
              </a:rPr>
              <a:t/>
            </a:r>
            <a:br>
              <a:rPr lang="ro-RO" dirty="0" smtClean="0">
                <a:latin typeface="Cambria" pitchFamily="18" charset="0"/>
              </a:rPr>
            </a:br>
            <a:r>
              <a:rPr lang="ro-RO" dirty="0" smtClean="0">
                <a:latin typeface="Cambria" pitchFamily="18" charset="0"/>
              </a:rPr>
              <a:t>- Joc de rol - </a:t>
            </a:r>
            <a:endParaRPr lang="en-US" dirty="0">
              <a:latin typeface="Cambria" pitchFamily="18" charset="0"/>
            </a:endParaRPr>
          </a:p>
        </p:txBody>
      </p:sp>
      <p:sp>
        <p:nvSpPr>
          <p:cNvPr id="5" name="Subtitle 4"/>
          <p:cNvSpPr>
            <a:spLocks noGrp="1"/>
          </p:cNvSpPr>
          <p:nvPr>
            <p:ph type="subTitle" idx="1"/>
          </p:nvPr>
        </p:nvSpPr>
        <p:spPr>
          <a:xfrm>
            <a:off x="762000" y="1752600"/>
            <a:ext cx="7772400" cy="4572000"/>
          </a:xfrm>
        </p:spPr>
        <p:txBody>
          <a:bodyPr>
            <a:normAutofit fontScale="92500" lnSpcReduction="20000"/>
          </a:bodyPr>
          <a:lstStyle/>
          <a:p>
            <a:pPr algn="just"/>
            <a:r>
              <a:rPr lang="ro-RO" sz="2800" dirty="0" smtClean="0">
                <a:solidFill>
                  <a:schemeClr val="tx1"/>
                </a:solidFill>
                <a:latin typeface="Cambria" pitchFamily="18" charset="0"/>
              </a:rPr>
              <a:t>	</a:t>
            </a:r>
            <a:r>
              <a:rPr lang="ro-RO" sz="2800" dirty="0" err="1" smtClean="0">
                <a:solidFill>
                  <a:schemeClr val="tx1"/>
                </a:solidFill>
                <a:latin typeface="Cambria" pitchFamily="18" charset="0"/>
              </a:rPr>
              <a:t>Dupa</a:t>
            </a:r>
            <a:r>
              <a:rPr lang="ro-RO" sz="2800" dirty="0" smtClean="0">
                <a:solidFill>
                  <a:schemeClr val="tx1"/>
                </a:solidFill>
                <a:latin typeface="Cambria" pitchFamily="18" charset="0"/>
              </a:rPr>
              <a:t> memorizarea poeziei Bănuțul de Ilinca Ioniță	am </a:t>
            </a:r>
            <a:r>
              <a:rPr lang="ro-RO" sz="2800" dirty="0" err="1" smtClean="0">
                <a:solidFill>
                  <a:schemeClr val="tx1"/>
                </a:solidFill>
                <a:latin typeface="Cambria" pitchFamily="18" charset="0"/>
              </a:rPr>
              <a:t>desfășrat</a:t>
            </a:r>
            <a:r>
              <a:rPr lang="ro-RO" sz="2800" dirty="0" smtClean="0">
                <a:solidFill>
                  <a:schemeClr val="tx1"/>
                </a:solidFill>
                <a:latin typeface="Cambria" pitchFamily="18" charset="0"/>
              </a:rPr>
              <a:t> jocul „</a:t>
            </a:r>
            <a:r>
              <a:rPr lang="ro-RO" sz="2800" i="1" dirty="0" smtClean="0">
                <a:solidFill>
                  <a:schemeClr val="tx1"/>
                </a:solidFill>
                <a:latin typeface="Cambria" pitchFamily="18" charset="0"/>
              </a:rPr>
              <a:t>De-a magazinul”.</a:t>
            </a:r>
          </a:p>
          <a:p>
            <a:pPr algn="just"/>
            <a:r>
              <a:rPr lang="en-US" sz="2800" dirty="0" err="1" smtClean="0">
                <a:solidFill>
                  <a:schemeClr val="tx1"/>
                </a:solidFill>
                <a:latin typeface="Cambria" pitchFamily="18" charset="0"/>
              </a:rPr>
              <a:t>Aceast</a:t>
            </a:r>
            <a:r>
              <a:rPr lang="ro-RO" sz="2800" dirty="0" smtClean="0">
                <a:solidFill>
                  <a:schemeClr val="tx1"/>
                </a:solidFill>
                <a:latin typeface="Cambria" pitchFamily="18" charset="0"/>
              </a:rPr>
              <a:t>ă</a:t>
            </a:r>
            <a:r>
              <a:rPr lang="en-US" sz="2800" dirty="0" smtClean="0">
                <a:solidFill>
                  <a:schemeClr val="tx1"/>
                </a:solidFill>
                <a:latin typeface="Cambria" pitchFamily="18" charset="0"/>
              </a:rPr>
              <a:t> </a:t>
            </a:r>
            <a:r>
              <a:rPr lang="en-US" sz="2800" dirty="0" err="1" smtClean="0">
                <a:solidFill>
                  <a:schemeClr val="tx1"/>
                </a:solidFill>
                <a:latin typeface="Cambria" pitchFamily="18" charset="0"/>
              </a:rPr>
              <a:t>activitate</a:t>
            </a:r>
            <a:r>
              <a:rPr lang="en-US" sz="2800" dirty="0" smtClean="0">
                <a:solidFill>
                  <a:schemeClr val="tx1"/>
                </a:solidFill>
                <a:latin typeface="Cambria" pitchFamily="18" charset="0"/>
              </a:rPr>
              <a:t> a </a:t>
            </a:r>
            <a:r>
              <a:rPr lang="en-US" sz="2800" dirty="0" err="1" smtClean="0">
                <a:solidFill>
                  <a:schemeClr val="tx1"/>
                </a:solidFill>
                <a:latin typeface="Cambria" pitchFamily="18" charset="0"/>
              </a:rPr>
              <a:t>avut</a:t>
            </a:r>
            <a:r>
              <a:rPr lang="en-US" sz="2800" dirty="0" smtClean="0">
                <a:solidFill>
                  <a:schemeClr val="tx1"/>
                </a:solidFill>
                <a:latin typeface="Cambria" pitchFamily="18" charset="0"/>
              </a:rPr>
              <a:t> ca </a:t>
            </a:r>
            <a:r>
              <a:rPr lang="en-US" sz="2800" dirty="0" err="1" smtClean="0">
                <a:solidFill>
                  <a:schemeClr val="tx1"/>
                </a:solidFill>
                <a:latin typeface="Cambria" pitchFamily="18" charset="0"/>
              </a:rPr>
              <a:t>scop</a:t>
            </a:r>
            <a:r>
              <a:rPr lang="en-US" sz="2800" dirty="0" smtClean="0">
                <a:solidFill>
                  <a:schemeClr val="tx1"/>
                </a:solidFill>
                <a:latin typeface="Cambria" pitchFamily="18" charset="0"/>
              </a:rPr>
              <a:t> </a:t>
            </a:r>
            <a:r>
              <a:rPr lang="en-US" sz="2800" dirty="0" err="1" smtClean="0">
                <a:solidFill>
                  <a:schemeClr val="tx1"/>
                </a:solidFill>
                <a:latin typeface="Cambria" pitchFamily="18" charset="0"/>
              </a:rPr>
              <a:t>familiarizarea</a:t>
            </a:r>
            <a:r>
              <a:rPr lang="en-US" sz="2800" dirty="0" smtClean="0">
                <a:solidFill>
                  <a:schemeClr val="tx1"/>
                </a:solidFill>
                <a:latin typeface="Cambria" pitchFamily="18" charset="0"/>
              </a:rPr>
              <a:t> </a:t>
            </a:r>
            <a:r>
              <a:rPr lang="en-US" sz="2800" dirty="0" err="1" smtClean="0">
                <a:solidFill>
                  <a:schemeClr val="tx1"/>
                </a:solidFill>
                <a:latin typeface="Cambria" pitchFamily="18" charset="0"/>
              </a:rPr>
              <a:t>copiilor</a:t>
            </a:r>
            <a:r>
              <a:rPr lang="en-US" sz="2800" dirty="0" smtClean="0">
                <a:solidFill>
                  <a:schemeClr val="tx1"/>
                </a:solidFill>
                <a:latin typeface="Cambria" pitchFamily="18" charset="0"/>
              </a:rPr>
              <a:t> cu </a:t>
            </a:r>
            <a:r>
              <a:rPr lang="ro-RO" sz="2800" dirty="0" smtClean="0">
                <a:solidFill>
                  <a:schemeClr val="tx1"/>
                </a:solidFill>
                <a:latin typeface="Cambria" pitchFamily="18" charset="0"/>
              </a:rPr>
              <a:t>noțiunea de plată și rest, precum și de total. În cadrul jocului s-au utilizat bancnote și monede iar cu ajutorul casei de marcat copiii au putut aduna valoarea produselor și au obținut totalul acestora. Apoi ajutați de educatoare au stabilit restul pe care trebuie sa-l ofere cumpărătorului/clientului. </a:t>
            </a:r>
          </a:p>
          <a:p>
            <a:pPr algn="just"/>
            <a:r>
              <a:rPr lang="ro-RO" sz="2800" dirty="0" smtClean="0">
                <a:solidFill>
                  <a:schemeClr val="tx1"/>
                </a:solidFill>
                <a:latin typeface="Cambria" pitchFamily="18" charset="0"/>
              </a:rPr>
              <a:t>S-a urmărit ca preșcolarii să recunoască banii după diferite criterii de diferențiere: culoare, cifră, scris etc. </a:t>
            </a:r>
          </a:p>
          <a:p>
            <a:pPr algn="just"/>
            <a:r>
              <a:rPr lang="ro-RO" sz="2800" dirty="0" smtClean="0">
                <a:solidFill>
                  <a:schemeClr val="tx1"/>
                </a:solidFill>
                <a:latin typeface="Cambria" pitchFamily="18" charset="0"/>
              </a:rPr>
              <a:t>	Copiii au fost fericiți că au reușit să plătescă sau să încaseze suma solicitată.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5211762"/>
          </a:xfrm>
        </p:spPr>
        <p:txBody>
          <a:bodyPr>
            <a:normAutofit fontScale="90000"/>
          </a:bodyPr>
          <a:lstStyle/>
          <a:p>
            <a:pPr algn="l"/>
            <a:r>
              <a:rPr lang="ro-RO" sz="4000" dirty="0" smtClean="0">
                <a:solidFill>
                  <a:srgbClr val="7030A0"/>
                </a:solidFill>
                <a:latin typeface="Cambria" pitchFamily="18" charset="0"/>
              </a:rPr>
              <a:t>	NIVEL I – GRUPA MIJLOCIE</a:t>
            </a:r>
            <a:br>
              <a:rPr lang="ro-RO" sz="4000" dirty="0" smtClean="0">
                <a:solidFill>
                  <a:srgbClr val="7030A0"/>
                </a:solidFill>
                <a:latin typeface="Cambria" pitchFamily="18" charset="0"/>
              </a:rPr>
            </a:br>
            <a:r>
              <a:rPr lang="ro-RO" sz="4000" dirty="0" smtClean="0">
                <a:solidFill>
                  <a:srgbClr val="7030A0"/>
                </a:solidFill>
                <a:latin typeface="Cambria" pitchFamily="18" charset="0"/>
              </a:rPr>
              <a:t>			          20 copii</a:t>
            </a:r>
            <a:r>
              <a:rPr lang="ro-RO" sz="4000" dirty="0" smtClean="0">
                <a:latin typeface="Cambria" pitchFamily="18" charset="0"/>
              </a:rPr>
              <a:t/>
            </a:r>
            <a:br>
              <a:rPr lang="ro-RO" sz="4000" dirty="0" smtClean="0">
                <a:latin typeface="Cambria" pitchFamily="18" charset="0"/>
              </a:rPr>
            </a:br>
            <a:r>
              <a:rPr lang="ro-RO" sz="4000" dirty="0" smtClean="0">
                <a:latin typeface="Cambria" pitchFamily="18" charset="0"/>
              </a:rPr>
              <a:t>EDUCATOARE: Prof.  Anton Mioara</a:t>
            </a:r>
            <a:br>
              <a:rPr lang="ro-RO" sz="4000" dirty="0" smtClean="0">
                <a:latin typeface="Cambria" pitchFamily="18" charset="0"/>
              </a:rPr>
            </a:br>
            <a:r>
              <a:rPr lang="ro-RO" sz="4000" dirty="0" smtClean="0">
                <a:latin typeface="Cambria" pitchFamily="18" charset="0"/>
              </a:rPr>
              <a:t/>
            </a:r>
            <a:br>
              <a:rPr lang="ro-RO" sz="4000" dirty="0" smtClean="0">
                <a:latin typeface="Cambria" pitchFamily="18" charset="0"/>
              </a:rPr>
            </a:br>
            <a:r>
              <a:rPr lang="ro-RO" sz="4000" dirty="0" smtClean="0">
                <a:latin typeface="Cambria" pitchFamily="18" charset="0"/>
              </a:rPr>
              <a:t>	</a:t>
            </a:r>
            <a:r>
              <a:rPr lang="ro-RO" sz="4000" dirty="0" smtClean="0">
                <a:solidFill>
                  <a:srgbClr val="7030A0"/>
                </a:solidFill>
                <a:latin typeface="Cambria" pitchFamily="18" charset="0"/>
              </a:rPr>
              <a:t>NIVEL II – GRUPA MARE</a:t>
            </a:r>
            <a:br>
              <a:rPr lang="ro-RO" sz="4000" dirty="0" smtClean="0">
                <a:solidFill>
                  <a:srgbClr val="7030A0"/>
                </a:solidFill>
                <a:latin typeface="Cambria" pitchFamily="18" charset="0"/>
              </a:rPr>
            </a:br>
            <a:r>
              <a:rPr lang="ro-RO" sz="4000" dirty="0" smtClean="0">
                <a:solidFill>
                  <a:srgbClr val="7030A0"/>
                </a:solidFill>
                <a:latin typeface="Cambria" pitchFamily="18" charset="0"/>
              </a:rPr>
              <a:t>				20 copii</a:t>
            </a:r>
            <a:br>
              <a:rPr lang="ro-RO" sz="4000" dirty="0" smtClean="0">
                <a:solidFill>
                  <a:srgbClr val="7030A0"/>
                </a:solidFill>
                <a:latin typeface="Cambria" pitchFamily="18" charset="0"/>
              </a:rPr>
            </a:br>
            <a:r>
              <a:rPr lang="ro-RO" sz="4000" dirty="0" smtClean="0">
                <a:latin typeface="Cambria" pitchFamily="18" charset="0"/>
              </a:rPr>
              <a:t>EDUCATOARE:</a:t>
            </a:r>
            <a:br>
              <a:rPr lang="ro-RO" sz="4000" dirty="0" smtClean="0">
                <a:latin typeface="Cambria" pitchFamily="18" charset="0"/>
              </a:rPr>
            </a:br>
            <a:r>
              <a:rPr lang="ro-RO" sz="3600" dirty="0" smtClean="0">
                <a:latin typeface="Cambria" pitchFamily="18" charset="0"/>
              </a:rPr>
              <a:t>Prof. Dulamă Constantinescu Laura Mihaela</a:t>
            </a:r>
            <a:r>
              <a:rPr lang="ro-RO" sz="4000" dirty="0" smtClean="0">
                <a:latin typeface="Cambria" pitchFamily="18" charset="0"/>
              </a:rPr>
              <a:t/>
            </a:r>
            <a:br>
              <a:rPr lang="ro-RO" sz="4000" dirty="0" smtClean="0">
                <a:latin typeface="Cambria" pitchFamily="18" charset="0"/>
              </a:rPr>
            </a:br>
            <a:r>
              <a:rPr lang="ro-RO" sz="4000" dirty="0" smtClean="0">
                <a:latin typeface="Cambria" pitchFamily="18" charset="0"/>
              </a:rPr>
              <a:t>Prof. Bantaș Maria</a:t>
            </a:r>
            <a:r>
              <a:rPr lang="ro-RO" dirty="0" smtClean="0"/>
              <a:t/>
            </a:r>
            <a:br>
              <a:rPr lang="ro-RO"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762000"/>
            <a:ext cx="8046156" cy="5364163"/>
          </a:xfrm>
        </p:spPr>
      </p:pic>
    </p:spTree>
    <p:extLst>
      <p:ext uri="{BB962C8B-B14F-4D97-AF65-F5344CB8AC3E}">
        <p14:creationId xmlns:p14="http://schemas.microsoft.com/office/powerpoint/2010/main" val="315284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69668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8861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P_20160512_006.jpg"/>
          <p:cNvPicPr>
            <a:picLocks noGrp="1" noChangeAspect="1"/>
          </p:cNvPicPr>
          <p:nvPr>
            <p:ph idx="1"/>
          </p:nvPr>
        </p:nvPicPr>
        <p:blipFill>
          <a:blip r:embed="rId2"/>
          <a:stretch>
            <a:fillRect/>
          </a:stretch>
        </p:blipFill>
        <p:spPr>
          <a:xfrm>
            <a:off x="2057400" y="152400"/>
            <a:ext cx="5029200" cy="6324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Content Placeholder 3" descr="WP_20160512_015.jpg"/>
          <p:cNvPicPr>
            <a:picLocks noGrp="1" noChangeAspect="1"/>
          </p:cNvPicPr>
          <p:nvPr>
            <p:ph idx="1"/>
          </p:nvPr>
        </p:nvPicPr>
        <p:blipFill>
          <a:blip r:embed="rId2"/>
          <a:stretch>
            <a:fillRect/>
          </a:stretch>
        </p:blipFill>
        <p:spPr>
          <a:xfrm>
            <a:off x="2514600" y="381000"/>
            <a:ext cx="4267200" cy="6172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5138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97758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990598"/>
          </a:xfrm>
        </p:spPr>
        <p:txBody>
          <a:bodyPr/>
          <a:lstStyle/>
          <a:p>
            <a:r>
              <a:rPr lang="ro-RO" b="1" i="1" dirty="0" smtClean="0">
                <a:latin typeface="Times New Roman" pitchFamily="18" charset="0"/>
                <a:cs typeface="Times New Roman" pitchFamily="18" charset="0"/>
              </a:rPr>
              <a:t>Concluzie </a:t>
            </a:r>
            <a:endParaRPr lang="en-US" b="1" i="1" dirty="0">
              <a:latin typeface="Times New Roman" pitchFamily="18" charset="0"/>
              <a:cs typeface="Times New Roman" pitchFamily="18" charset="0"/>
            </a:endParaRPr>
          </a:p>
        </p:txBody>
      </p:sp>
      <p:sp>
        <p:nvSpPr>
          <p:cNvPr id="5" name="Subtitle 4"/>
          <p:cNvSpPr>
            <a:spLocks noGrp="1"/>
          </p:cNvSpPr>
          <p:nvPr>
            <p:ph type="subTitle" idx="1"/>
          </p:nvPr>
        </p:nvSpPr>
        <p:spPr>
          <a:xfrm>
            <a:off x="304800" y="1676400"/>
            <a:ext cx="8305800" cy="4648200"/>
          </a:xfrm>
        </p:spPr>
        <p:txBody>
          <a:bodyPr>
            <a:normAutofit fontScale="92500" lnSpcReduction="20000"/>
          </a:bodyPr>
          <a:lstStyle/>
          <a:p>
            <a:r>
              <a:rPr lang="ro-RO" sz="2800" dirty="0" smtClean="0">
                <a:solidFill>
                  <a:schemeClr val="tx1"/>
                </a:solidFill>
                <a:latin typeface="Cambria" pitchFamily="18" charset="0"/>
              </a:rPr>
              <a:t>	În cadrul activităților desfășurate prin programului educativ „EDUCAȚIE FINANCIARĂ”, preșcolarii de la </a:t>
            </a:r>
            <a:r>
              <a:rPr lang="ro-RO" sz="2800" b="1" dirty="0" smtClean="0">
                <a:solidFill>
                  <a:schemeClr val="tx1"/>
                </a:solidFill>
                <a:latin typeface="Cambria" pitchFamily="18" charset="0"/>
              </a:rPr>
              <a:t>Grădinița nr. 1 Pantelimon </a:t>
            </a:r>
            <a:r>
              <a:rPr lang="ro-RO" sz="2800" dirty="0" smtClean="0">
                <a:solidFill>
                  <a:schemeClr val="tx1"/>
                </a:solidFill>
                <a:latin typeface="Cambria" pitchFamily="18" charset="0"/>
              </a:rPr>
              <a:t>și-au însușit și consolidat cunoștințe financiare despre:</a:t>
            </a:r>
          </a:p>
          <a:p>
            <a:pPr>
              <a:buFontTx/>
              <a:buChar char="-"/>
            </a:pPr>
            <a:r>
              <a:rPr lang="ro-RO" sz="2800" dirty="0" smtClean="0">
                <a:solidFill>
                  <a:schemeClr val="tx1"/>
                </a:solidFill>
                <a:latin typeface="Cambria" pitchFamily="18" charset="0"/>
              </a:rPr>
              <a:t>Moneda națională a României și subdiviziunea acesteia precum și existența altor bani care se folosesc în alte țări.</a:t>
            </a:r>
          </a:p>
          <a:p>
            <a:pPr>
              <a:buFontTx/>
              <a:buChar char="-"/>
            </a:pPr>
            <a:r>
              <a:rPr lang="ro-RO" sz="2800" dirty="0" smtClean="0">
                <a:solidFill>
                  <a:schemeClr val="tx1"/>
                </a:solidFill>
                <a:latin typeface="Cambria" pitchFamily="18" charset="0"/>
              </a:rPr>
              <a:t>Circuitul și valoarea banilor</a:t>
            </a:r>
          </a:p>
          <a:p>
            <a:pPr algn="l"/>
            <a:r>
              <a:rPr lang="ro-RO" sz="2800" dirty="0" smtClean="0">
                <a:solidFill>
                  <a:schemeClr val="tx1"/>
                </a:solidFill>
                <a:latin typeface="Cambria" pitchFamily="18" charset="0"/>
              </a:rPr>
              <a:t>Toate aceste activități pe care le-am desfășurat în cadrul programului educativ au avut ca </a:t>
            </a:r>
            <a:r>
              <a:rPr lang="ro-RO" sz="2800" b="1" dirty="0" smtClean="0">
                <a:solidFill>
                  <a:schemeClr val="tx1"/>
                </a:solidFill>
                <a:latin typeface="Cambria" pitchFamily="18" charset="0"/>
              </a:rPr>
              <a:t>evaluare </a:t>
            </a:r>
            <a:r>
              <a:rPr lang="ro-RO" sz="2800" dirty="0" smtClean="0">
                <a:solidFill>
                  <a:schemeClr val="tx1"/>
                </a:solidFill>
                <a:latin typeface="Cambria" pitchFamily="18" charset="0"/>
              </a:rPr>
              <a:t> fișele de lucru individuale din caietele de „EDUCAȚIE FINANCIARĂ”.</a:t>
            </a:r>
          </a:p>
          <a:p>
            <a:pPr algn="l"/>
            <a:r>
              <a:rPr lang="ro-RO" sz="2800" dirty="0" smtClean="0">
                <a:solidFill>
                  <a:schemeClr val="tx1"/>
                </a:solidFill>
                <a:latin typeface="Cambria" pitchFamily="18" charset="0"/>
              </a:rPr>
              <a:t>	</a:t>
            </a:r>
          </a:p>
          <a:p>
            <a:pPr algn="l"/>
            <a:r>
              <a:rPr lang="ro-RO" sz="2800" dirty="0" smtClean="0">
                <a:solidFill>
                  <a:schemeClr val="tx1"/>
                </a:solidFill>
                <a:latin typeface="Cambria" pitchFamily="18" charset="0"/>
              </a:rPr>
              <a:t>	Copiii au fost foarte încântați de tema desfășurată. </a:t>
            </a:r>
          </a:p>
          <a:p>
            <a:pPr algn="l"/>
            <a:endParaRPr lang="ro-RO" sz="2800" dirty="0" smtClean="0">
              <a:solidFill>
                <a:schemeClr val="tx1"/>
              </a:solidFill>
              <a:latin typeface="Cambria" pitchFamily="18" charset="0"/>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latin typeface="Cambria" pitchFamily="18" charset="0"/>
              </a:rPr>
              <a:t>La sfârșitul temei copiii au primit recompense</a:t>
            </a:r>
            <a:endParaRPr lang="en-US" dirty="0">
              <a:latin typeface="Cambria" pitchFamily="18" charset="0"/>
            </a:endParaRPr>
          </a:p>
        </p:txBody>
      </p:sp>
      <p:pic>
        <p:nvPicPr>
          <p:cNvPr id="4" name="Content Placeholder 3" descr="WP_20150430_003.jpg"/>
          <p:cNvPicPr>
            <a:picLocks noGrp="1" noChangeAspect="1"/>
          </p:cNvPicPr>
          <p:nvPr>
            <p:ph idx="1"/>
          </p:nvPr>
        </p:nvPicPr>
        <p:blipFill>
          <a:blip r:embed="rId2"/>
          <a:stretch>
            <a:fillRect/>
          </a:stretch>
        </p:blipFill>
        <p:spPr>
          <a:xfrm>
            <a:off x="2027996" y="1600202"/>
            <a:ext cx="5482414" cy="487679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533400"/>
            <a:ext cx="7620000" cy="5638800"/>
          </a:xfrm>
        </p:spPr>
        <p:txBody>
          <a:bodyPr>
            <a:normAutofit lnSpcReduction="10000"/>
          </a:bodyPr>
          <a:lstStyle/>
          <a:p>
            <a:pPr algn="just"/>
            <a:r>
              <a:rPr lang="ro-RO" dirty="0" smtClean="0">
                <a:solidFill>
                  <a:schemeClr val="tx1"/>
                </a:solidFill>
              </a:rPr>
              <a:t>	</a:t>
            </a:r>
            <a:r>
              <a:rPr lang="ro-RO" dirty="0" smtClean="0">
                <a:solidFill>
                  <a:schemeClr val="tx1"/>
                </a:solidFill>
                <a:latin typeface="Cambria" pitchFamily="18" charset="0"/>
              </a:rPr>
              <a:t>La </a:t>
            </a:r>
            <a:r>
              <a:rPr lang="ro-RO" b="1" dirty="0" smtClean="0">
                <a:solidFill>
                  <a:schemeClr val="tx1"/>
                </a:solidFill>
                <a:latin typeface="Cambria" pitchFamily="18" charset="0"/>
              </a:rPr>
              <a:t>Grădinița nr. 1 din Pantelimon </a:t>
            </a:r>
            <a:r>
              <a:rPr lang="ro-RO" dirty="0" smtClean="0">
                <a:solidFill>
                  <a:schemeClr val="tx1"/>
                </a:solidFill>
                <a:latin typeface="Cambria" pitchFamily="18" charset="0"/>
              </a:rPr>
              <a:t>în cadrul programului educativ „EDUCAȚIE FINANCIARĂ” educatoarele Anton Mioara de la Grupa mijlocie și Dulamă Constantinescu Laura Mihaela/ Bantaș Maria de la grupa mare au desfășurat activități care au avut ca scop familiarizarea copiilor cu conceptul de </a:t>
            </a:r>
            <a:r>
              <a:rPr lang="ro-RO" i="1" dirty="0" smtClean="0">
                <a:solidFill>
                  <a:schemeClr val="tx1"/>
                </a:solidFill>
                <a:latin typeface="Cambria" pitchFamily="18" charset="0"/>
              </a:rPr>
              <a:t>financiar. </a:t>
            </a:r>
            <a:r>
              <a:rPr lang="ro-RO" dirty="0" smtClean="0">
                <a:solidFill>
                  <a:schemeClr val="tx1"/>
                </a:solidFill>
                <a:latin typeface="Cambria" pitchFamily="18" charset="0"/>
              </a:rPr>
              <a:t>S-a urmărit ca preșcolarii să cunoască moneda națională a României - Leul și subdiviziunea acestuia: banul precum și valoarea banilor. </a:t>
            </a:r>
            <a:endParaRPr lang="en-US" dirty="0">
              <a:solidFill>
                <a:schemeClr val="tx1"/>
              </a:solidFill>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7391400" cy="4038600"/>
          </a:xfrm>
        </p:spPr>
        <p:txBody>
          <a:bodyPr>
            <a:noAutofit/>
          </a:bodyPr>
          <a:lstStyle/>
          <a:p>
            <a:pPr algn="just"/>
            <a:r>
              <a:rPr lang="ro-RO" sz="2400" dirty="0" smtClean="0">
                <a:latin typeface="Cambria" pitchFamily="18" charset="0"/>
              </a:rPr>
              <a:t/>
            </a:r>
            <a:br>
              <a:rPr lang="ro-RO" sz="2400" dirty="0" smtClean="0">
                <a:latin typeface="Cambria" pitchFamily="18" charset="0"/>
              </a:rPr>
            </a:br>
            <a:r>
              <a:rPr lang="ro-RO" sz="2400" dirty="0" smtClean="0">
                <a:latin typeface="Cambria" pitchFamily="18" charset="0"/>
              </a:rPr>
              <a:t>	A avut ca scop stârnirea curiozității copiilor despre valoarea banilor. În cadrul acestei activități preșcolarii au manifestat un interes crescut pentru cunoașterea valorii banilor și a modului în care aceștia pot fi cheltuiți, economisiți și investiți.</a:t>
            </a:r>
            <a:br>
              <a:rPr lang="ro-RO" sz="2400" dirty="0" smtClean="0">
                <a:latin typeface="Cambria" pitchFamily="18" charset="0"/>
              </a:rPr>
            </a:br>
            <a:r>
              <a:rPr lang="ro-RO" sz="2400" dirty="0" smtClean="0">
                <a:latin typeface="Cambria" pitchFamily="18" charset="0"/>
              </a:rPr>
              <a:t> </a:t>
            </a:r>
            <a:br>
              <a:rPr lang="ro-RO" sz="2400" dirty="0" smtClean="0">
                <a:latin typeface="Cambria" pitchFamily="18" charset="0"/>
              </a:rPr>
            </a:br>
            <a:r>
              <a:rPr lang="ro-RO" sz="2400" dirty="0" smtClean="0">
                <a:latin typeface="Cambria" pitchFamily="18" charset="0"/>
              </a:rPr>
              <a:t>	La finalul activității copiii s-au identificat , pe rând, cu personajele din poveste , argumentându-și fiecare alegerea făcută și majoritatea dorindu-și să achiziționeze o pușculiță în care să-și depoziteze micile economii. Au înțeles atât conceptul de economisire respectiv investire a banilor precum și modalitățile în care aceștia pot fi cheltuiți. (hrana, îmbrăcăminte etc.)  </a:t>
            </a:r>
            <a:endParaRPr lang="en-US" sz="2400" dirty="0">
              <a:latin typeface="Cambria" pitchFamily="18" charset="0"/>
            </a:endParaRPr>
          </a:p>
        </p:txBody>
      </p:sp>
      <p:sp>
        <p:nvSpPr>
          <p:cNvPr id="4" name="Subtitle 3"/>
          <p:cNvSpPr>
            <a:spLocks noGrp="1"/>
          </p:cNvSpPr>
          <p:nvPr>
            <p:ph type="subTitle" idx="1"/>
          </p:nvPr>
        </p:nvSpPr>
        <p:spPr>
          <a:xfrm>
            <a:off x="1219200" y="0"/>
            <a:ext cx="6400800" cy="1447800"/>
          </a:xfrm>
        </p:spPr>
        <p:txBody>
          <a:bodyPr>
            <a:normAutofit fontScale="92500" lnSpcReduction="20000"/>
          </a:bodyPr>
          <a:lstStyle/>
          <a:p>
            <a:endParaRPr lang="ro-RO" dirty="0" smtClean="0">
              <a:solidFill>
                <a:schemeClr val="tx1"/>
              </a:solidFill>
            </a:endParaRPr>
          </a:p>
          <a:p>
            <a:r>
              <a:rPr lang="ro-RO" b="1" i="1" dirty="0" smtClean="0">
                <a:solidFill>
                  <a:schemeClr val="tx1"/>
                </a:solidFill>
                <a:latin typeface="Cambria" pitchFamily="18" charset="0"/>
              </a:rPr>
              <a:t>POVESTEA MONEDEI</a:t>
            </a:r>
          </a:p>
          <a:p>
            <a:r>
              <a:rPr lang="ro-RO" dirty="0" smtClean="0">
                <a:solidFill>
                  <a:schemeClr val="tx1"/>
                </a:solidFill>
                <a:latin typeface="Cambria" pitchFamily="18" charset="0"/>
              </a:rPr>
              <a:t>- Lectura educatoarei-</a:t>
            </a:r>
            <a:endParaRPr lang="en-US" dirty="0">
              <a:solidFill>
                <a:schemeClr val="tx1"/>
              </a:solidFill>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P_20150429_047.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304802"/>
            <a:ext cx="7772400" cy="1470025"/>
          </a:xfrm>
        </p:spPr>
        <p:txBody>
          <a:bodyPr/>
          <a:lstStyle/>
          <a:p>
            <a:r>
              <a:rPr lang="ro-RO" b="1" i="1" dirty="0" smtClean="0">
                <a:latin typeface="Cambria" pitchFamily="18" charset="0"/>
              </a:rPr>
              <a:t>De –a bancherii</a:t>
            </a:r>
            <a:br>
              <a:rPr lang="ro-RO" b="1" i="1" dirty="0" smtClean="0">
                <a:latin typeface="Cambria" pitchFamily="18" charset="0"/>
              </a:rPr>
            </a:br>
            <a:r>
              <a:rPr lang="ro-RO" i="1" dirty="0" smtClean="0">
                <a:latin typeface="Cambria" pitchFamily="18" charset="0"/>
              </a:rPr>
              <a:t>- Joc didactic-</a:t>
            </a:r>
            <a:endParaRPr lang="en-US" i="1" dirty="0">
              <a:latin typeface="Cambria" pitchFamily="18" charset="0"/>
            </a:endParaRPr>
          </a:p>
        </p:txBody>
      </p:sp>
      <p:sp>
        <p:nvSpPr>
          <p:cNvPr id="5" name="Subtitle 4"/>
          <p:cNvSpPr>
            <a:spLocks noGrp="1"/>
          </p:cNvSpPr>
          <p:nvPr>
            <p:ph type="subTitle" idx="1"/>
          </p:nvPr>
        </p:nvSpPr>
        <p:spPr>
          <a:xfrm>
            <a:off x="838200" y="1905000"/>
            <a:ext cx="7543800" cy="4572000"/>
          </a:xfrm>
        </p:spPr>
        <p:txBody>
          <a:bodyPr>
            <a:normAutofit lnSpcReduction="10000"/>
          </a:bodyPr>
          <a:lstStyle/>
          <a:p>
            <a:pPr algn="just"/>
            <a:r>
              <a:rPr lang="ro-RO" sz="3000" dirty="0" smtClean="0">
                <a:solidFill>
                  <a:schemeClr val="tx1"/>
                </a:solidFill>
                <a:latin typeface="Cambria" pitchFamily="18" charset="0"/>
              </a:rPr>
              <a:t>	</a:t>
            </a:r>
            <a:r>
              <a:rPr lang="ro-RO" sz="2600" dirty="0" smtClean="0">
                <a:solidFill>
                  <a:schemeClr val="tx1"/>
                </a:solidFill>
                <a:latin typeface="Cambria" pitchFamily="18" charset="0"/>
              </a:rPr>
              <a:t>Scopul acestui joc a fost de a-i familiariza pe copii cu  moneda națională a Romăniei Leul și diviziunea acestuia: banul.</a:t>
            </a:r>
          </a:p>
          <a:p>
            <a:pPr algn="just"/>
            <a:r>
              <a:rPr lang="ro-RO" sz="2600" dirty="0" smtClean="0">
                <a:solidFill>
                  <a:schemeClr val="tx1"/>
                </a:solidFill>
                <a:latin typeface="Cambria" pitchFamily="18" charset="0"/>
              </a:rPr>
              <a:t>	Obiectivele urmărite au fost următoarele:</a:t>
            </a:r>
          </a:p>
          <a:p>
            <a:pPr algn="just">
              <a:buFontTx/>
              <a:buChar char="-"/>
            </a:pPr>
            <a:r>
              <a:rPr lang="ro-RO" sz="2600" dirty="0" smtClean="0">
                <a:solidFill>
                  <a:schemeClr val="tx1"/>
                </a:solidFill>
                <a:latin typeface="Cambria" pitchFamily="18" charset="0"/>
              </a:rPr>
              <a:t>De a selecta moneda națională a României de monedele folosite în alte țări;</a:t>
            </a:r>
          </a:p>
          <a:p>
            <a:pPr algn="just">
              <a:buFontTx/>
              <a:buChar char="-"/>
            </a:pPr>
            <a:r>
              <a:rPr lang="ro-RO" sz="2600" dirty="0" smtClean="0">
                <a:solidFill>
                  <a:schemeClr val="tx1"/>
                </a:solidFill>
                <a:latin typeface="Cambria" pitchFamily="18" charset="0"/>
              </a:rPr>
              <a:t>De a sorta banii  după criteriul valorii acestora ( 1 leu, 2 lei...);</a:t>
            </a:r>
          </a:p>
          <a:p>
            <a:pPr marL="0" lvl="2" indent="900113" algn="just"/>
            <a:r>
              <a:rPr lang="ro-RO" sz="2600" dirty="0" smtClean="0">
                <a:solidFill>
                  <a:schemeClr val="tx1"/>
                </a:solidFill>
                <a:latin typeface="Cambria" pitchFamily="18" charset="0"/>
              </a:rPr>
              <a:t>În  cadrul acestui joc copiii s-au familiarizat cu bacnotele și cu subdiviziunile acestora, putând să-i recunoască cu ușurință.</a:t>
            </a:r>
          </a:p>
          <a:p>
            <a:pPr>
              <a:buFontTx/>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P_20160512_014.jpg"/>
          <p:cNvPicPr>
            <a:picLocks noGrp="1" noChangeAspect="1"/>
          </p:cNvPicPr>
          <p:nvPr>
            <p:ph idx="1"/>
          </p:nvPr>
        </p:nvPicPr>
        <p:blipFill>
          <a:blip r:embed="rId2"/>
          <a:stretch>
            <a:fillRect/>
          </a:stretch>
        </p:blipFill>
        <p:spPr>
          <a:xfrm>
            <a:off x="2286000" y="152400"/>
            <a:ext cx="4648200" cy="6553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01117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32</Words>
  <Application>Microsoft Office PowerPoint</Application>
  <PresentationFormat>On-screen Show (4:3)</PresentationFormat>
  <Paragraphs>29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GRĂDINIȚA NR. 1 PANTELIMON </vt:lpstr>
      <vt:lpstr> NIVEL I – GRUPA MIJLOCIE              20 copii EDUCATOARE: Prof.  Anton Mioara   NIVEL II – GRUPA MARE     20 copii EDUCATOARE: Prof. Dulamă Constantinescu Laura Mihaela Prof. Bantaș Maria </vt:lpstr>
      <vt:lpstr>PowerPoint Presentation</vt:lpstr>
      <vt:lpstr>  A avut ca scop stârnirea curiozității copiilor despre valoarea banilor. În cadrul acestei activități preșcolarii au manifestat un interes crescut pentru cunoașterea valorii banilor și a modului în care aceștia pot fi cheltuiți, economisiți și investiți.    La finalul activității copiii s-au identificat , pe rând, cu personajele din poveste , argumentându-și fiecare alegerea făcută și majoritatea dorindu-și să achiziționeze o pușculiță în care să-și depoziteze micile economii. Au înțeles atât conceptul de economisire respectiv investire a banilor precum și modalitățile în care aceștia pot fi cheltuiți. (hrana, îmbrăcăminte etc.)  </vt:lpstr>
      <vt:lpstr>PowerPoint Presentation</vt:lpstr>
      <vt:lpstr>PowerPoint Presentation</vt:lpstr>
      <vt:lpstr>De –a bancherii - Joc didactic-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Munca, brățară de aur - Lectură după imagini-</vt:lpstr>
      <vt:lpstr>PowerPoint Presentation</vt:lpstr>
      <vt:lpstr>PowerPoint Presentation</vt:lpstr>
      <vt:lpstr>PowerPoint Presentation</vt:lpstr>
      <vt:lpstr>DE-A MAGAZINUL - Joc de rol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Concluzie </vt:lpstr>
      <vt:lpstr>La sfârșitul temei copiii au primit recompense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GR[DINIȚA NR. 1 PANTELIMON</dc:title>
  <dc:creator>user</dc:creator>
  <cp:lastModifiedBy>User</cp:lastModifiedBy>
  <cp:revision>31</cp:revision>
  <dcterms:created xsi:type="dcterms:W3CDTF">2006-08-16T00:00:00Z</dcterms:created>
  <dcterms:modified xsi:type="dcterms:W3CDTF">2016-09-21T07:56:49Z</dcterms:modified>
</cp:coreProperties>
</file>