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68" r:id="rId6"/>
    <p:sldId id="269" r:id="rId7"/>
    <p:sldId id="270" r:id="rId8"/>
    <p:sldId id="260" r:id="rId9"/>
    <p:sldId id="261" r:id="rId10"/>
    <p:sldId id="264" r:id="rId11"/>
    <p:sldId id="262" r:id="rId12"/>
    <p:sldId id="263" r:id="rId13"/>
    <p:sldId id="265" r:id="rId14"/>
    <p:sldId id="266" r:id="rId15"/>
    <p:sldId id="259" r:id="rId16"/>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837" autoAdjust="0"/>
  </p:normalViewPr>
  <p:slideViewPr>
    <p:cSldViewPr>
      <p:cViewPr>
        <p:scale>
          <a:sx n="60" d="100"/>
          <a:sy n="60" d="100"/>
        </p:scale>
        <p:origin x="-1656" y="-3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31480-FE8B-4A3B-9030-95318E135D0B}" type="datetimeFigureOut">
              <a:rPr lang="ro-RO" smtClean="0"/>
              <a:pPr/>
              <a:t>08.09.2016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F9CD42-42C1-4281-B53A-755F342C5480}" type="slidenum">
              <a:rPr lang="ro-RO" smtClean="0"/>
              <a:pPr/>
              <a:t>‹#›</a:t>
            </a:fld>
            <a:endParaRPr lang="ro-RO"/>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31480-FE8B-4A3B-9030-95318E135D0B}" type="datetimeFigureOut">
              <a:rPr lang="ro-RO" smtClean="0"/>
              <a:pPr/>
              <a:t>08.09.2016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F9CD42-42C1-4281-B53A-755F342C5480}" type="slidenum">
              <a:rPr lang="ro-RO" smtClean="0"/>
              <a:pPr/>
              <a:t>‹#›</a:t>
            </a:fld>
            <a:endParaRPr lang="ro-RO"/>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C31480-FE8B-4A3B-9030-95318E135D0B}" type="datetimeFigureOut">
              <a:rPr lang="ro-RO" smtClean="0"/>
              <a:pPr/>
              <a:t>08.09.2016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F9CD42-42C1-4281-B53A-755F342C5480}" type="slidenum">
              <a:rPr lang="ro-RO" smtClean="0"/>
              <a:pPr/>
              <a:t>‹#›</a:t>
            </a:fld>
            <a:endParaRPr lang="ro-RO"/>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C31480-FE8B-4A3B-9030-95318E135D0B}" type="datetimeFigureOut">
              <a:rPr lang="ro-RO" smtClean="0"/>
              <a:pPr/>
              <a:t>08.09.2016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F9CD42-42C1-4281-B53A-755F342C5480}" type="slidenum">
              <a:rPr lang="ro-RO" smtClean="0"/>
              <a:pPr/>
              <a:t>‹#›</a:t>
            </a:fld>
            <a:endParaRPr lang="ro-RO"/>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31480-FE8B-4A3B-9030-95318E135D0B}" type="datetimeFigureOut">
              <a:rPr lang="ro-RO" smtClean="0"/>
              <a:pPr/>
              <a:t>08.09.2016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F9CD42-42C1-4281-B53A-755F342C5480}" type="slidenum">
              <a:rPr lang="ro-RO" smtClean="0"/>
              <a:pPr/>
              <a:t>‹#›</a:t>
            </a:fld>
            <a:endParaRPr lang="ro-RO"/>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C31480-FE8B-4A3B-9030-95318E135D0B}" type="datetimeFigureOut">
              <a:rPr lang="ro-RO" smtClean="0"/>
              <a:pPr/>
              <a:t>08.09.2016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F9CD42-42C1-4281-B53A-755F342C5480}" type="slidenum">
              <a:rPr lang="ro-RO" smtClean="0"/>
              <a:pPr/>
              <a:t>‹#›</a:t>
            </a:fld>
            <a:endParaRPr lang="ro-RO"/>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C31480-FE8B-4A3B-9030-95318E135D0B}" type="datetimeFigureOut">
              <a:rPr lang="ro-RO" smtClean="0"/>
              <a:pPr/>
              <a:t>08.09.2016</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F9CD42-42C1-4281-B53A-755F342C5480}" type="slidenum">
              <a:rPr lang="ro-RO" smtClean="0"/>
              <a:pPr/>
              <a:t>‹#›</a:t>
            </a:fld>
            <a:endParaRPr lang="ro-RO"/>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C31480-FE8B-4A3B-9030-95318E135D0B}" type="datetimeFigureOut">
              <a:rPr lang="ro-RO" smtClean="0"/>
              <a:pPr/>
              <a:t>08.09.2016</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CF9CD42-42C1-4281-B53A-755F342C5480}" type="slidenum">
              <a:rPr lang="ro-RO" smtClean="0"/>
              <a:pPr/>
              <a:t>‹#›</a:t>
            </a:fld>
            <a:endParaRPr lang="ro-RO"/>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31480-FE8B-4A3B-9030-95318E135D0B}" type="datetimeFigureOut">
              <a:rPr lang="ro-RO" smtClean="0"/>
              <a:pPr/>
              <a:t>08.09.2016</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CF9CD42-42C1-4281-B53A-755F342C5480}" type="slidenum">
              <a:rPr lang="ro-RO" smtClean="0"/>
              <a:pPr/>
              <a:t>‹#›</a:t>
            </a:fld>
            <a:endParaRPr lang="ro-RO"/>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31480-FE8B-4A3B-9030-95318E135D0B}" type="datetimeFigureOut">
              <a:rPr lang="ro-RO" smtClean="0"/>
              <a:pPr/>
              <a:t>08.09.2016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F9CD42-42C1-4281-B53A-755F342C5480}" type="slidenum">
              <a:rPr lang="ro-RO" smtClean="0"/>
              <a:pPr/>
              <a:t>‹#›</a:t>
            </a:fld>
            <a:endParaRPr lang="ro-RO"/>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31480-FE8B-4A3B-9030-95318E135D0B}" type="datetimeFigureOut">
              <a:rPr lang="ro-RO" smtClean="0"/>
              <a:pPr/>
              <a:t>08.09.2016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F9CD42-42C1-4281-B53A-755F342C5480}" type="slidenum">
              <a:rPr lang="ro-RO" smtClean="0"/>
              <a:pPr/>
              <a:t>‹#›</a:t>
            </a:fld>
            <a:endParaRPr lang="ro-RO"/>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AC31480-FE8B-4A3B-9030-95318E135D0B}" type="datetimeFigureOut">
              <a:rPr lang="ro-RO" smtClean="0"/>
              <a:pPr/>
              <a:t>08.09.2016</a:t>
            </a:fld>
            <a:endParaRPr lang="ro-RO"/>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o-RO"/>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CF9CD42-42C1-4281-B53A-755F342C5480}"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57200"/>
            <a:ext cx="7924800" cy="1066800"/>
          </a:xfrm>
        </p:spPr>
        <p:txBody>
          <a:bodyPr>
            <a:normAutofit/>
          </a:bodyPr>
          <a:lstStyle/>
          <a:p>
            <a:pPr algn="ctr"/>
            <a:r>
              <a:rPr lang="ro-RO" dirty="0" smtClean="0"/>
              <a:t>Grădinița cu Program Prelungit </a:t>
            </a:r>
            <a:r>
              <a:rPr lang="ro-RO" dirty="0" smtClean="0"/>
              <a:t>”</a:t>
            </a:r>
            <a:r>
              <a:rPr lang="ro-RO" dirty="0" smtClean="0"/>
              <a:t>Căsuța cu povești” </a:t>
            </a:r>
            <a:r>
              <a:rPr lang="ro-RO" dirty="0" smtClean="0"/>
              <a:t>Bistrița</a:t>
            </a:r>
            <a:endParaRPr lang="en-US" dirty="0" smtClean="0"/>
          </a:p>
          <a:p>
            <a:pPr algn="ctr"/>
            <a:r>
              <a:rPr lang="en-US" dirty="0" smtClean="0"/>
              <a:t>Jude</a:t>
            </a:r>
            <a:r>
              <a:rPr lang="ro-RO" dirty="0" smtClean="0"/>
              <a:t>ţul Bistriţa- Năsăud</a:t>
            </a:r>
            <a:endParaRPr lang="ro-RO" dirty="0"/>
          </a:p>
        </p:txBody>
      </p:sp>
      <p:sp>
        <p:nvSpPr>
          <p:cNvPr id="2" name="Title 1"/>
          <p:cNvSpPr>
            <a:spLocks noGrp="1"/>
          </p:cNvSpPr>
          <p:nvPr>
            <p:ph type="ctrTitle"/>
          </p:nvPr>
        </p:nvSpPr>
        <p:spPr>
          <a:xfrm>
            <a:off x="1143000" y="1447801"/>
            <a:ext cx="7162800" cy="761999"/>
          </a:xfrm>
        </p:spPr>
        <p:txBody>
          <a:bodyPr/>
          <a:lstStyle/>
          <a:p>
            <a:pPr marL="182880" indent="0" algn="ctr">
              <a:buNone/>
            </a:pPr>
            <a:r>
              <a:rPr lang="ro-RO" sz="3200" dirty="0" smtClean="0"/>
              <a:t>De la Joc la Educație </a:t>
            </a:r>
            <a:r>
              <a:rPr lang="ro-RO" sz="3200" dirty="0"/>
              <a:t>F</a:t>
            </a:r>
            <a:r>
              <a:rPr lang="ro-RO" sz="3200" dirty="0" smtClean="0"/>
              <a:t>inanciară</a:t>
            </a:r>
            <a:endParaRPr lang="ro-RO"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0" y="2133600"/>
            <a:ext cx="2472745" cy="2472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838200" y="4648200"/>
            <a:ext cx="7543800" cy="1676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dirty="0" smtClean="0"/>
              <a:t>Inspector şcolar pentru educaţie timpurie: </a:t>
            </a:r>
            <a:r>
              <a:rPr lang="ro-RO" b="1" dirty="0" smtClean="0"/>
              <a:t>Crina Clapou</a:t>
            </a:r>
          </a:p>
          <a:p>
            <a:pPr algn="ctr"/>
            <a:r>
              <a:rPr lang="ro-RO" dirty="0" smtClean="0"/>
              <a:t>Director : </a:t>
            </a:r>
            <a:r>
              <a:rPr lang="ro-RO" b="1" dirty="0" smtClean="0"/>
              <a:t>Rodica Brănişteanu</a:t>
            </a:r>
          </a:p>
          <a:p>
            <a:pPr algn="ctr"/>
            <a:r>
              <a:rPr lang="ro-RO" dirty="0" smtClean="0"/>
              <a:t>Material realizat de prof. înv. preşcolar: </a:t>
            </a:r>
            <a:r>
              <a:rPr lang="ro-RO" b="1" dirty="0" smtClean="0"/>
              <a:t>Gabriela Maier </a:t>
            </a:r>
            <a:endParaRPr lang="en-US" b="1" dirty="0"/>
          </a:p>
        </p:txBody>
      </p:sp>
    </p:spTree>
    <p:extLst>
      <p:ext uri="{BB962C8B-B14F-4D97-AF65-F5344CB8AC3E}">
        <p14:creationId xmlns:p14="http://schemas.microsoft.com/office/powerpoint/2010/main" xmlns="" val="3089925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ro-RO" dirty="0" smtClean="0"/>
              <a:t>Vizită BCR</a:t>
            </a:r>
            <a:endParaRPr lang="ro-RO"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6462" y="1295400"/>
            <a:ext cx="3886200" cy="291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3200400"/>
            <a:ext cx="3987800" cy="299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8430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ro-RO" dirty="0" smtClean="0"/>
              <a:t>Construcții: Banca Națională a României (lego)</a:t>
            </a:r>
            <a:endParaRPr lang="ro-RO"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295400"/>
            <a:ext cx="3937000" cy="295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2590800"/>
            <a:ext cx="4419600" cy="331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4133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6512511" cy="1143000"/>
          </a:xfrm>
        </p:spPr>
        <p:txBody>
          <a:bodyPr/>
          <a:lstStyle/>
          <a:p>
            <a:pPr algn="l"/>
            <a:r>
              <a:rPr lang="ro-RO" sz="2000" dirty="0" smtClean="0"/>
              <a:t>Bibliotecă:Bancnote –masa luminoasă sortare bancnote, observare simboluri, serie bancnotă</a:t>
            </a:r>
            <a:endParaRPr lang="ro-RO" sz="2000" dirty="0"/>
          </a:p>
        </p:txBody>
      </p:sp>
      <p:pic>
        <p:nvPicPr>
          <p:cNvPr id="5122"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143000"/>
            <a:ext cx="3962928" cy="2377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1143000"/>
            <a:ext cx="4419600"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3707524"/>
            <a:ext cx="3962400" cy="2613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66896" y="3756983"/>
            <a:ext cx="4448503"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9953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ro-RO" dirty="0" smtClean="0"/>
              <a:t>Joc de rol: La bancă- schimbul valutar, familiarizarea cu monede europene</a:t>
            </a:r>
          </a:p>
          <a:p>
            <a:endParaRPr lang="ro-RO"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524000"/>
            <a:ext cx="4730274"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1524000"/>
            <a:ext cx="2667000" cy="4741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5668" y="3894665"/>
            <a:ext cx="4761806" cy="2370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4257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31915"/>
            <a:ext cx="6400800" cy="3474720"/>
          </a:xfrm>
        </p:spPr>
        <p:txBody>
          <a:bodyPr/>
          <a:lstStyle/>
          <a:p>
            <a:r>
              <a:rPr lang="ro-RO" dirty="0" smtClean="0"/>
              <a:t>DLC: Punguța cu doi bani de Ion Creangă- Povestea educatoarei</a:t>
            </a:r>
          </a:p>
          <a:p>
            <a:r>
              <a:rPr lang="ro-RO" dirty="0" smtClean="0"/>
              <a:t>DȘ: Ne jucăm, bani numărăm-probeleme ilustrate</a:t>
            </a:r>
            <a:endParaRPr lang="ro-RO"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870" y="1679575"/>
            <a:ext cx="4134730" cy="220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1679575"/>
            <a:ext cx="2638954" cy="4682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4267200"/>
            <a:ext cx="4038600" cy="217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0813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381000"/>
            <a:ext cx="8305800" cy="6019800"/>
          </a:xfrm>
        </p:spPr>
        <p:txBody>
          <a:bodyPr>
            <a:normAutofit lnSpcReduction="10000"/>
          </a:bodyPr>
          <a:lstStyle/>
          <a:p>
            <a:pPr marL="45720" indent="0">
              <a:buNone/>
            </a:pPr>
            <a:r>
              <a:rPr lang="ro-RO" b="1" i="1" u="sng" dirty="0" smtClean="0"/>
              <a:t>Impactul activităților de educație financiară desfășurate în cadrul proiectului</a:t>
            </a:r>
            <a:r>
              <a:rPr lang="ro-RO" dirty="0" smtClean="0"/>
              <a:t>:</a:t>
            </a:r>
          </a:p>
          <a:p>
            <a:pPr>
              <a:buFont typeface="Wingdings" panose="05000000000000000000" pitchFamily="2" charset="2"/>
              <a:buChar char="ü"/>
            </a:pPr>
            <a:r>
              <a:rPr lang="ro-RO" dirty="0" smtClean="0"/>
              <a:t>Familiarizarea preșcolarilor </a:t>
            </a:r>
            <a:r>
              <a:rPr lang="ro-RO" dirty="0">
                <a:solidFill>
                  <a:srgbClr val="000000"/>
                </a:solidFill>
                <a:latin typeface="Helvetica Neue"/>
              </a:rPr>
              <a:t> </a:t>
            </a:r>
            <a:r>
              <a:rPr lang="ro-RO" dirty="0" smtClean="0">
                <a:solidFill>
                  <a:srgbClr val="000000"/>
                </a:solidFill>
                <a:latin typeface="Helvetica Neue"/>
              </a:rPr>
              <a:t>cu </a:t>
            </a:r>
            <a:r>
              <a:rPr lang="vi-VN" dirty="0" smtClean="0">
                <a:solidFill>
                  <a:srgbClr val="000000"/>
                </a:solidFill>
                <a:latin typeface="Helvetica Neue"/>
              </a:rPr>
              <a:t>mijloace </a:t>
            </a:r>
            <a:r>
              <a:rPr lang="vi-VN" dirty="0">
                <a:solidFill>
                  <a:srgbClr val="000000"/>
                </a:solidFill>
                <a:latin typeface="Helvetica Neue"/>
              </a:rPr>
              <a:t>și </a:t>
            </a:r>
            <a:r>
              <a:rPr lang="vi-VN" dirty="0" smtClean="0">
                <a:solidFill>
                  <a:srgbClr val="000000"/>
                </a:solidFill>
                <a:latin typeface="Helvetica Neue"/>
              </a:rPr>
              <a:t>tehnici </a:t>
            </a:r>
            <a:r>
              <a:rPr lang="vi-VN" dirty="0">
                <a:solidFill>
                  <a:srgbClr val="000000"/>
                </a:solidFill>
                <a:latin typeface="Helvetica Neue"/>
              </a:rPr>
              <a:t>bancare (bani, carduri, </a:t>
            </a:r>
            <a:r>
              <a:rPr lang="vi-VN" dirty="0" smtClean="0">
                <a:solidFill>
                  <a:srgbClr val="000000"/>
                </a:solidFill>
                <a:latin typeface="Helvetica Neue"/>
              </a:rPr>
              <a:t>bancomat</a:t>
            </a:r>
            <a:r>
              <a:rPr lang="ro-RO" dirty="0" smtClean="0">
                <a:solidFill>
                  <a:srgbClr val="000000"/>
                </a:solidFill>
                <a:latin typeface="Helvetica Neue"/>
              </a:rPr>
              <a:t>, schimb valutar, moneda europeană</a:t>
            </a:r>
            <a:r>
              <a:rPr lang="vi-VN" dirty="0" smtClean="0">
                <a:solidFill>
                  <a:srgbClr val="000000"/>
                </a:solidFill>
                <a:latin typeface="Helvetica Neue"/>
              </a:rPr>
              <a:t>)</a:t>
            </a:r>
            <a:r>
              <a:rPr lang="ro-RO" dirty="0" smtClean="0">
                <a:solidFill>
                  <a:srgbClr val="000000"/>
                </a:solidFill>
                <a:latin typeface="Helvetica Neue"/>
              </a:rPr>
              <a:t>;</a:t>
            </a:r>
          </a:p>
          <a:p>
            <a:pPr>
              <a:buFont typeface="Wingdings" panose="05000000000000000000" pitchFamily="2" charset="2"/>
              <a:buChar char="ü"/>
            </a:pPr>
            <a:r>
              <a:rPr lang="ro-RO" dirty="0" smtClean="0">
                <a:solidFill>
                  <a:srgbClr val="000000"/>
                </a:solidFill>
                <a:latin typeface="Helvetica Neue"/>
              </a:rPr>
              <a:t>Conștientizarea preșcolarilor privind valoarea banilor și gestionarea corectă a acestora;</a:t>
            </a:r>
          </a:p>
          <a:p>
            <a:pPr>
              <a:buFont typeface="Wingdings" panose="05000000000000000000" pitchFamily="2" charset="2"/>
              <a:buChar char="ü"/>
            </a:pPr>
            <a:r>
              <a:rPr lang="ro-RO" dirty="0" smtClean="0">
                <a:solidFill>
                  <a:srgbClr val="000000"/>
                </a:solidFill>
                <a:latin typeface="Helvetica Neue"/>
              </a:rPr>
              <a:t>Copiii au fost încurajați să facă economii, să înțeleagă importanța acestora (achiziționarea unor bunuri necesare);</a:t>
            </a:r>
          </a:p>
          <a:p>
            <a:pPr>
              <a:buFont typeface="Wingdings" panose="05000000000000000000" pitchFamily="2" charset="2"/>
              <a:buChar char="ü"/>
            </a:pPr>
            <a:r>
              <a:rPr lang="ro-RO" dirty="0" smtClean="0">
                <a:solidFill>
                  <a:srgbClr val="000000"/>
                </a:solidFill>
                <a:latin typeface="Helvetica Neue"/>
              </a:rPr>
              <a:t>Au deprins faptul că nu toate dorințele sunt realizabile și că toți suntem responsabili de suma de bani pe care o avem la dispoziție;</a:t>
            </a:r>
          </a:p>
          <a:p>
            <a:pPr>
              <a:buFont typeface="Wingdings" panose="05000000000000000000" pitchFamily="2" charset="2"/>
              <a:buChar char="ü"/>
            </a:pPr>
            <a:r>
              <a:rPr lang="ro-RO" dirty="0" smtClean="0">
                <a:solidFill>
                  <a:srgbClr val="000000"/>
                </a:solidFill>
                <a:latin typeface="Helvetica Neue"/>
              </a:rPr>
              <a:t>Mânuirea banilor le induce copiilor sentimentul autonomiei și responsabilității;</a:t>
            </a:r>
          </a:p>
          <a:p>
            <a:pPr>
              <a:buFont typeface="Wingdings" panose="05000000000000000000" pitchFamily="2" charset="2"/>
              <a:buChar char="ü"/>
            </a:pPr>
            <a:r>
              <a:rPr lang="ro-RO" dirty="0" smtClean="0">
                <a:solidFill>
                  <a:srgbClr val="000000"/>
                </a:solidFill>
                <a:latin typeface="Helvetica Neue"/>
              </a:rPr>
              <a:t>Determină dobândirea unor cunoștințe, aptitudini și abilități care vizează gestionarea resurselor financiare;</a:t>
            </a:r>
          </a:p>
          <a:p>
            <a:pPr>
              <a:buFont typeface="Wingdings" panose="05000000000000000000" pitchFamily="2" charset="2"/>
              <a:buChar char="ü"/>
            </a:pPr>
            <a:r>
              <a:rPr lang="ro-RO" dirty="0" smtClean="0">
                <a:solidFill>
                  <a:srgbClr val="000000"/>
                </a:solidFill>
                <a:latin typeface="Helvetica Neue"/>
              </a:rPr>
              <a:t>Ne învață să înțelegem cum să câștigăm bani, să facem economii;</a:t>
            </a:r>
          </a:p>
          <a:p>
            <a:pPr>
              <a:buFont typeface="Wingdings" panose="05000000000000000000" pitchFamily="2" charset="2"/>
              <a:buChar char="ü"/>
            </a:pPr>
            <a:endParaRPr lang="ro-RO" dirty="0" smtClean="0">
              <a:solidFill>
                <a:srgbClr val="000000"/>
              </a:solidFill>
              <a:latin typeface="Helvetica Neue"/>
            </a:endParaRPr>
          </a:p>
          <a:p>
            <a:pPr marL="45720" indent="0">
              <a:buNone/>
            </a:pPr>
            <a:endParaRPr lang="ro-RO" dirty="0"/>
          </a:p>
        </p:txBody>
      </p:sp>
    </p:spTree>
    <p:extLst>
      <p:ext uri="{BB962C8B-B14F-4D97-AF65-F5344CB8AC3E}">
        <p14:creationId xmlns:p14="http://schemas.microsoft.com/office/powerpoint/2010/main" xmlns="" val="421112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04800"/>
            <a:ext cx="8534400" cy="5943600"/>
          </a:xfrm>
        </p:spPr>
        <p:txBody>
          <a:bodyPr>
            <a:normAutofit/>
          </a:bodyPr>
          <a:lstStyle/>
          <a:p>
            <a:pPr marL="45720" indent="0">
              <a:buNone/>
            </a:pPr>
            <a:r>
              <a:rPr lang="ro-RO" dirty="0" smtClean="0"/>
              <a:t>Scopul priectului:</a:t>
            </a:r>
          </a:p>
          <a:p>
            <a:pPr marL="45720" indent="0" algn="just">
              <a:buNone/>
            </a:pPr>
            <a:r>
              <a:rPr lang="ro-RO" sz="2400" i="1" dirty="0" smtClean="0">
                <a:latin typeface="Times New Roman"/>
                <a:ea typeface="Times New Roman"/>
              </a:rPr>
              <a:t>	</a:t>
            </a:r>
            <a:r>
              <a:rPr lang="en-US" sz="1800" i="1" dirty="0" err="1" smtClean="0">
                <a:latin typeface="Times New Roman"/>
                <a:ea typeface="Times New Roman"/>
              </a:rPr>
              <a:t>Optimizarea</a:t>
            </a:r>
            <a:r>
              <a:rPr lang="en-US" sz="1800" i="1" dirty="0" smtClean="0">
                <a:latin typeface="Times New Roman"/>
                <a:ea typeface="Times New Roman"/>
              </a:rPr>
              <a:t> </a:t>
            </a:r>
            <a:r>
              <a:rPr lang="en-US" sz="1800" i="1" dirty="0" err="1">
                <a:latin typeface="Times New Roman"/>
                <a:ea typeface="Times New Roman"/>
              </a:rPr>
              <a:t>capacității</a:t>
            </a:r>
            <a:r>
              <a:rPr lang="en-US" sz="1800" i="1" dirty="0">
                <a:latin typeface="Times New Roman"/>
                <a:ea typeface="Times New Roman"/>
              </a:rPr>
              <a:t> </a:t>
            </a:r>
            <a:r>
              <a:rPr lang="en-US" sz="1800" i="1" dirty="0" err="1">
                <a:latin typeface="Times New Roman"/>
                <a:ea typeface="Times New Roman"/>
              </a:rPr>
              <a:t>copiilor</a:t>
            </a:r>
            <a:r>
              <a:rPr lang="en-US" sz="1800" i="1" dirty="0">
                <a:latin typeface="Times New Roman"/>
                <a:ea typeface="Times New Roman"/>
              </a:rPr>
              <a:t> de </a:t>
            </a:r>
            <a:r>
              <a:rPr lang="en-US" sz="1800" i="1" dirty="0" err="1">
                <a:latin typeface="Times New Roman"/>
                <a:ea typeface="Times New Roman"/>
              </a:rPr>
              <a:t>adaptare</a:t>
            </a:r>
            <a:r>
              <a:rPr lang="en-US" sz="1800" i="1" dirty="0">
                <a:latin typeface="Times New Roman"/>
                <a:ea typeface="Times New Roman"/>
              </a:rPr>
              <a:t> </a:t>
            </a:r>
            <a:r>
              <a:rPr lang="en-US" sz="1800" i="1" dirty="0" err="1">
                <a:latin typeface="Times New Roman"/>
                <a:ea typeface="Times New Roman"/>
              </a:rPr>
              <a:t>continuă</a:t>
            </a:r>
            <a:r>
              <a:rPr lang="en-US" sz="1800" i="1" dirty="0">
                <a:latin typeface="Times New Roman"/>
                <a:ea typeface="Times New Roman"/>
              </a:rPr>
              <a:t> la </a:t>
            </a:r>
            <a:r>
              <a:rPr lang="en-US" sz="1800" i="1" dirty="0" err="1">
                <a:latin typeface="Times New Roman"/>
                <a:ea typeface="Times New Roman"/>
              </a:rPr>
              <a:t>schimbare</a:t>
            </a:r>
            <a:r>
              <a:rPr lang="en-US" sz="1800" i="1" dirty="0">
                <a:latin typeface="Times New Roman"/>
                <a:ea typeface="Times New Roman"/>
              </a:rPr>
              <a:t> </a:t>
            </a:r>
            <a:r>
              <a:rPr lang="en-US" sz="1800" i="1" dirty="0" err="1">
                <a:latin typeface="Times New Roman"/>
                <a:ea typeface="Times New Roman"/>
              </a:rPr>
              <a:t>printr</a:t>
            </a:r>
            <a:r>
              <a:rPr lang="en-US" sz="1800" i="1" dirty="0">
                <a:latin typeface="Times New Roman"/>
                <a:ea typeface="Times New Roman"/>
              </a:rPr>
              <a:t>-o </a:t>
            </a:r>
            <a:r>
              <a:rPr lang="en-US" sz="1800" i="1" dirty="0" err="1">
                <a:latin typeface="Times New Roman"/>
                <a:ea typeface="Times New Roman"/>
              </a:rPr>
              <a:t>educație</a:t>
            </a:r>
            <a:r>
              <a:rPr lang="en-US" sz="1800" i="1" dirty="0">
                <a:latin typeface="Times New Roman"/>
                <a:ea typeface="Times New Roman"/>
              </a:rPr>
              <a:t> </a:t>
            </a:r>
            <a:r>
              <a:rPr lang="en-US" sz="1800" i="1" dirty="0" err="1">
                <a:latin typeface="Times New Roman"/>
                <a:ea typeface="Times New Roman"/>
              </a:rPr>
              <a:t>modernă</a:t>
            </a:r>
            <a:r>
              <a:rPr lang="en-US" sz="1800" i="1" dirty="0">
                <a:latin typeface="Times New Roman"/>
                <a:ea typeface="Times New Roman"/>
              </a:rPr>
              <a:t> </a:t>
            </a:r>
            <a:r>
              <a:rPr lang="en-US" sz="1800" i="1" dirty="0" err="1">
                <a:latin typeface="Times New Roman"/>
                <a:ea typeface="Times New Roman"/>
              </a:rPr>
              <a:t>bazată</a:t>
            </a:r>
            <a:r>
              <a:rPr lang="en-US" sz="1800" i="1" dirty="0">
                <a:latin typeface="Times New Roman"/>
                <a:ea typeface="Times New Roman"/>
              </a:rPr>
              <a:t> </a:t>
            </a:r>
            <a:r>
              <a:rPr lang="en-US" sz="1800" i="1" dirty="0" err="1">
                <a:latin typeface="Times New Roman"/>
                <a:ea typeface="Times New Roman"/>
              </a:rPr>
              <a:t>pe</a:t>
            </a:r>
            <a:r>
              <a:rPr lang="en-US" sz="1800" i="1" dirty="0">
                <a:latin typeface="Times New Roman"/>
                <a:ea typeface="Times New Roman"/>
              </a:rPr>
              <a:t> </a:t>
            </a:r>
            <a:r>
              <a:rPr lang="en-US" sz="1800" i="1" dirty="0" err="1">
                <a:latin typeface="Times New Roman"/>
                <a:ea typeface="Times New Roman"/>
              </a:rPr>
              <a:t>învățare</a:t>
            </a:r>
            <a:r>
              <a:rPr lang="en-US" sz="1800" i="1" dirty="0">
                <a:latin typeface="Times New Roman"/>
                <a:ea typeface="Times New Roman"/>
              </a:rPr>
              <a:t> </a:t>
            </a:r>
            <a:r>
              <a:rPr lang="en-US" sz="1800" i="1" dirty="0" err="1" smtClean="0">
                <a:latin typeface="Times New Roman"/>
                <a:ea typeface="Times New Roman"/>
              </a:rPr>
              <a:t>inovatoare</a:t>
            </a:r>
            <a:r>
              <a:rPr lang="ro-RO" sz="1800" i="1" dirty="0" smtClean="0">
                <a:latin typeface="Times New Roman"/>
                <a:ea typeface="Times New Roman"/>
              </a:rPr>
              <a:t>, prin valorificarea  conceptului de educație financiară cu  activități în triada părinte- copil- educator.</a:t>
            </a:r>
          </a:p>
          <a:p>
            <a:pPr marL="45720" indent="0">
              <a:buNone/>
            </a:pPr>
            <a:endParaRPr lang="ro-RO" dirty="0" smtClean="0"/>
          </a:p>
          <a:p>
            <a:pPr marL="45720" indent="0">
              <a:buNone/>
            </a:pPr>
            <a:r>
              <a:rPr lang="ro-RO" dirty="0" smtClean="0"/>
              <a:t>Obiectivele specifice ale proiectului:</a:t>
            </a:r>
          </a:p>
          <a:p>
            <a:pPr marL="0" marR="0" indent="457200" algn="just">
              <a:lnSpc>
                <a:spcPct val="150000"/>
              </a:lnSpc>
              <a:spcBef>
                <a:spcPts val="0"/>
              </a:spcBef>
              <a:spcAft>
                <a:spcPts val="0"/>
              </a:spcAft>
            </a:pPr>
            <a:r>
              <a:rPr lang="ro-RO" sz="1800" i="1" dirty="0" smtClean="0">
                <a:latin typeface="Times New Roman"/>
                <a:ea typeface="Times New Roman"/>
              </a:rPr>
              <a:t>Promovarea conceptului de educație financiară pentru copii, cu activități în triada părinte- copil- educatori;</a:t>
            </a:r>
          </a:p>
          <a:p>
            <a:pPr marL="0" marR="0" indent="457200" algn="just">
              <a:lnSpc>
                <a:spcPct val="150000"/>
              </a:lnSpc>
              <a:spcBef>
                <a:spcPts val="0"/>
              </a:spcBef>
              <a:spcAft>
                <a:spcPts val="0"/>
              </a:spcAft>
            </a:pPr>
            <a:r>
              <a:rPr lang="en-US" sz="1800" i="1" dirty="0" err="1" smtClean="0">
                <a:latin typeface="Times New Roman"/>
                <a:ea typeface="Times New Roman"/>
              </a:rPr>
              <a:t>Dezvoltarea</a:t>
            </a:r>
            <a:r>
              <a:rPr lang="en-US" sz="1800" i="1" dirty="0" smtClean="0">
                <a:latin typeface="Times New Roman"/>
                <a:ea typeface="Times New Roman"/>
              </a:rPr>
              <a:t> </a:t>
            </a:r>
            <a:r>
              <a:rPr lang="en-US" sz="1800" i="1" dirty="0" err="1">
                <a:latin typeface="Times New Roman"/>
                <a:ea typeface="Times New Roman"/>
              </a:rPr>
              <a:t>abilităţilor</a:t>
            </a:r>
            <a:r>
              <a:rPr lang="en-US" sz="1800" i="1" dirty="0">
                <a:latin typeface="Times New Roman"/>
                <a:ea typeface="Times New Roman"/>
              </a:rPr>
              <a:t> socio-</a:t>
            </a:r>
            <a:r>
              <a:rPr lang="en-US" sz="1800" i="1" dirty="0" err="1">
                <a:latin typeface="Times New Roman"/>
                <a:ea typeface="Times New Roman"/>
              </a:rPr>
              <a:t>personale</a:t>
            </a:r>
            <a:r>
              <a:rPr lang="en-US" sz="1800" i="1" dirty="0">
                <a:latin typeface="Times New Roman"/>
                <a:ea typeface="Times New Roman"/>
              </a:rPr>
              <a:t>: </a:t>
            </a:r>
            <a:r>
              <a:rPr lang="en-US" sz="1800" i="1" dirty="0" err="1">
                <a:latin typeface="Times New Roman"/>
                <a:ea typeface="Times New Roman"/>
              </a:rPr>
              <a:t>îmbunătăţirea</a:t>
            </a:r>
            <a:r>
              <a:rPr lang="en-US" sz="1800" i="1" dirty="0">
                <a:latin typeface="Times New Roman"/>
                <a:ea typeface="Times New Roman"/>
              </a:rPr>
              <a:t> </a:t>
            </a:r>
            <a:r>
              <a:rPr lang="en-US" sz="1800" i="1" dirty="0" err="1">
                <a:latin typeface="Times New Roman"/>
                <a:ea typeface="Times New Roman"/>
              </a:rPr>
              <a:t>muncii</a:t>
            </a:r>
            <a:r>
              <a:rPr lang="en-US" sz="1800" i="1" dirty="0">
                <a:latin typeface="Times New Roman"/>
                <a:ea typeface="Times New Roman"/>
              </a:rPr>
              <a:t> </a:t>
            </a:r>
            <a:r>
              <a:rPr lang="en-US" sz="1800" i="1" dirty="0" err="1">
                <a:latin typeface="Times New Roman"/>
                <a:ea typeface="Times New Roman"/>
              </a:rPr>
              <a:t>în</a:t>
            </a:r>
            <a:r>
              <a:rPr lang="en-US" sz="1800" i="1" dirty="0">
                <a:latin typeface="Times New Roman"/>
                <a:ea typeface="Times New Roman"/>
              </a:rPr>
              <a:t> </a:t>
            </a:r>
            <a:r>
              <a:rPr lang="en-US" sz="1800" i="1" dirty="0" err="1">
                <a:latin typeface="Times New Roman"/>
                <a:ea typeface="Times New Roman"/>
              </a:rPr>
              <a:t>echipă</a:t>
            </a:r>
            <a:r>
              <a:rPr lang="en-US" sz="1800" i="1" dirty="0">
                <a:latin typeface="Times New Roman"/>
                <a:ea typeface="Times New Roman"/>
              </a:rPr>
              <a:t>, </a:t>
            </a:r>
            <a:r>
              <a:rPr lang="en-US" sz="1800" i="1" dirty="0" err="1">
                <a:latin typeface="Times New Roman"/>
                <a:ea typeface="Times New Roman"/>
              </a:rPr>
              <a:t>îmbunătăţirea</a:t>
            </a:r>
            <a:r>
              <a:rPr lang="en-US" sz="1800" i="1" dirty="0">
                <a:latin typeface="Times New Roman"/>
                <a:ea typeface="Times New Roman"/>
              </a:rPr>
              <a:t> </a:t>
            </a:r>
            <a:r>
              <a:rPr lang="en-US" sz="1800" i="1" dirty="0" err="1">
                <a:latin typeface="Times New Roman"/>
                <a:ea typeface="Times New Roman"/>
              </a:rPr>
              <a:t>relaţiilor</a:t>
            </a:r>
            <a:r>
              <a:rPr lang="en-US" sz="1800" i="1" dirty="0">
                <a:latin typeface="Times New Roman"/>
                <a:ea typeface="Times New Roman"/>
              </a:rPr>
              <a:t> </a:t>
            </a:r>
            <a:r>
              <a:rPr lang="en-US" sz="1800" i="1" dirty="0" err="1">
                <a:latin typeface="Times New Roman"/>
                <a:ea typeface="Times New Roman"/>
              </a:rPr>
              <a:t>sociale</a:t>
            </a:r>
            <a:r>
              <a:rPr lang="en-US" sz="1800" i="1" dirty="0">
                <a:latin typeface="Times New Roman"/>
                <a:ea typeface="Times New Roman"/>
              </a:rPr>
              <a:t>, </a:t>
            </a:r>
            <a:r>
              <a:rPr lang="en-US" sz="1800" i="1" dirty="0" err="1">
                <a:latin typeface="Times New Roman"/>
                <a:ea typeface="Times New Roman"/>
              </a:rPr>
              <a:t>dezvoltarea</a:t>
            </a:r>
            <a:r>
              <a:rPr lang="en-US" sz="1800" i="1" dirty="0">
                <a:latin typeface="Times New Roman"/>
                <a:ea typeface="Times New Roman"/>
              </a:rPr>
              <a:t> </a:t>
            </a:r>
            <a:r>
              <a:rPr lang="en-US" sz="1800" i="1" dirty="0" err="1">
                <a:latin typeface="Times New Roman"/>
                <a:ea typeface="Times New Roman"/>
              </a:rPr>
              <a:t>competenţelor</a:t>
            </a:r>
            <a:r>
              <a:rPr lang="en-US" sz="1800" i="1" dirty="0">
                <a:latin typeface="Times New Roman"/>
                <a:ea typeface="Times New Roman"/>
              </a:rPr>
              <a:t> de </a:t>
            </a:r>
            <a:r>
              <a:rPr lang="en-US" sz="1800" i="1" dirty="0" err="1">
                <a:latin typeface="Times New Roman"/>
                <a:ea typeface="Times New Roman"/>
              </a:rPr>
              <a:t>conducere</a:t>
            </a:r>
            <a:r>
              <a:rPr lang="en-US" sz="1800" i="1" dirty="0">
                <a:latin typeface="Times New Roman"/>
                <a:ea typeface="Times New Roman"/>
              </a:rPr>
              <a:t>, </a:t>
            </a:r>
            <a:r>
              <a:rPr lang="en-US" sz="1800" i="1" dirty="0" err="1" smtClean="0">
                <a:latin typeface="Times New Roman"/>
                <a:ea typeface="Times New Roman"/>
              </a:rPr>
              <a:t>etc</a:t>
            </a:r>
            <a:r>
              <a:rPr lang="ro-RO" sz="1800" i="1" dirty="0" smtClean="0">
                <a:latin typeface="Times New Roman"/>
                <a:ea typeface="Times New Roman"/>
              </a:rPr>
              <a:t>;</a:t>
            </a:r>
            <a:endParaRPr lang="ro-RO" sz="1800" dirty="0">
              <a:latin typeface="Times New Roman"/>
              <a:ea typeface="Times New Roman"/>
            </a:endParaRPr>
          </a:p>
          <a:p>
            <a:pPr marL="0" marR="0" indent="457200" algn="just">
              <a:lnSpc>
                <a:spcPct val="150000"/>
              </a:lnSpc>
              <a:spcBef>
                <a:spcPts val="0"/>
              </a:spcBef>
              <a:spcAft>
                <a:spcPts val="0"/>
              </a:spcAft>
            </a:pPr>
            <a:r>
              <a:rPr lang="en-US" sz="1800" i="1" dirty="0" err="1" smtClean="0">
                <a:latin typeface="Times New Roman"/>
                <a:ea typeface="Times New Roman"/>
              </a:rPr>
              <a:t>Dezvoltarea</a:t>
            </a:r>
            <a:r>
              <a:rPr lang="en-US" sz="1800" i="1" dirty="0" smtClean="0">
                <a:latin typeface="Times New Roman"/>
                <a:ea typeface="Times New Roman"/>
              </a:rPr>
              <a:t> </a:t>
            </a:r>
            <a:r>
              <a:rPr lang="en-US" sz="1800" i="1" dirty="0" err="1">
                <a:latin typeface="Times New Roman"/>
                <a:ea typeface="Times New Roman"/>
              </a:rPr>
              <a:t>abilităţilor</a:t>
            </a:r>
            <a:r>
              <a:rPr lang="en-US" sz="1800" i="1" dirty="0">
                <a:latin typeface="Times New Roman"/>
                <a:ea typeface="Times New Roman"/>
              </a:rPr>
              <a:t> de management: </a:t>
            </a:r>
            <a:r>
              <a:rPr lang="en-US" sz="1800" i="1" dirty="0" err="1">
                <a:latin typeface="Times New Roman"/>
                <a:ea typeface="Times New Roman"/>
              </a:rPr>
              <a:t>organizare</a:t>
            </a:r>
            <a:r>
              <a:rPr lang="en-US" sz="1800" i="1" dirty="0">
                <a:latin typeface="Times New Roman"/>
                <a:ea typeface="Times New Roman"/>
              </a:rPr>
              <a:t>, </a:t>
            </a:r>
            <a:r>
              <a:rPr lang="en-US" sz="1800" i="1" dirty="0" err="1">
                <a:latin typeface="Times New Roman"/>
                <a:ea typeface="Times New Roman"/>
              </a:rPr>
              <a:t>coordonare</a:t>
            </a:r>
            <a:r>
              <a:rPr lang="en-US" sz="1800" i="1" dirty="0">
                <a:latin typeface="Times New Roman"/>
                <a:ea typeface="Times New Roman"/>
              </a:rPr>
              <a:t>, </a:t>
            </a:r>
            <a:r>
              <a:rPr lang="en-US" sz="1800" i="1" dirty="0" err="1" smtClean="0">
                <a:latin typeface="Times New Roman"/>
                <a:ea typeface="Times New Roman"/>
              </a:rPr>
              <a:t>evaluare</a:t>
            </a:r>
            <a:r>
              <a:rPr lang="ro-RO" sz="1800" i="1" dirty="0" smtClean="0">
                <a:latin typeface="Times New Roman"/>
                <a:ea typeface="Times New Roman"/>
              </a:rPr>
              <a:t>;</a:t>
            </a:r>
          </a:p>
          <a:p>
            <a:pPr marL="0" marR="0" indent="457200" algn="just">
              <a:lnSpc>
                <a:spcPct val="150000"/>
              </a:lnSpc>
              <a:spcBef>
                <a:spcPts val="0"/>
              </a:spcBef>
              <a:spcAft>
                <a:spcPts val="0"/>
              </a:spcAft>
            </a:pPr>
            <a:r>
              <a:rPr lang="en-US" sz="1800" i="1" dirty="0" smtClean="0">
                <a:latin typeface="Times New Roman"/>
                <a:ea typeface="Times New Roman"/>
              </a:rPr>
              <a:t> </a:t>
            </a:r>
            <a:r>
              <a:rPr lang="ro-RO" sz="1800" i="1" dirty="0" smtClean="0">
                <a:latin typeface="Times New Roman"/>
                <a:ea typeface="Times New Roman"/>
              </a:rPr>
              <a:t>Asigurarea transmiterii unor informații , deprinderi sănătoase și bune practici legate de educația financiară, care pot duce la schimbarea mentalității adulților din jurul copilului;</a:t>
            </a:r>
          </a:p>
          <a:p>
            <a:pPr marL="0" marR="0" indent="457200" algn="just">
              <a:lnSpc>
                <a:spcPct val="150000"/>
              </a:lnSpc>
              <a:spcBef>
                <a:spcPts val="0"/>
              </a:spcBef>
              <a:spcAft>
                <a:spcPts val="0"/>
              </a:spcAft>
            </a:pPr>
            <a:endParaRPr lang="ro-RO" sz="2400" i="1" dirty="0" smtClean="0">
              <a:latin typeface="Times New Roman"/>
              <a:ea typeface="Times New Roman"/>
            </a:endParaRPr>
          </a:p>
          <a:p>
            <a:pPr marL="0" marR="0" indent="457200" algn="just">
              <a:lnSpc>
                <a:spcPct val="150000"/>
              </a:lnSpc>
              <a:spcBef>
                <a:spcPts val="0"/>
              </a:spcBef>
              <a:spcAft>
                <a:spcPts val="0"/>
              </a:spcAft>
            </a:pPr>
            <a:endParaRPr lang="ro-RO" sz="2400" dirty="0">
              <a:latin typeface="Times New Roman"/>
              <a:ea typeface="Times New Roman"/>
            </a:endParaRPr>
          </a:p>
          <a:p>
            <a:pPr>
              <a:buFont typeface="Wingdings" panose="05000000000000000000" pitchFamily="2" charset="2"/>
              <a:buChar char="ü"/>
            </a:pPr>
            <a:endParaRPr lang="ro-RO" dirty="0"/>
          </a:p>
        </p:txBody>
      </p:sp>
    </p:spTree>
    <p:extLst>
      <p:ext uri="{BB962C8B-B14F-4D97-AF65-F5344CB8AC3E}">
        <p14:creationId xmlns:p14="http://schemas.microsoft.com/office/powerpoint/2010/main" xmlns="" val="3550786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28600"/>
            <a:ext cx="8610600" cy="6400800"/>
          </a:xfrm>
        </p:spPr>
        <p:txBody>
          <a:bodyPr/>
          <a:lstStyle/>
          <a:p>
            <a:pPr algn="just" fontAlgn="base"/>
            <a:r>
              <a:rPr lang="vi-VN" dirty="0">
                <a:solidFill>
                  <a:srgbClr val="000000"/>
                </a:solidFill>
                <a:latin typeface="Helvetica Neue"/>
              </a:rPr>
              <a:t>Educația financiară în grădiniță reprezintă o formă de activitate educațională al cărui scop este să pregătească copiii pentru dobândirea unor deprinderi și abilități de management al banilor și de adoptare al deciziilor care au consecințe financiare, utilizând forme și activități de învățare diversificate</a:t>
            </a:r>
            <a:r>
              <a:rPr lang="vi-VN" dirty="0" smtClean="0">
                <a:solidFill>
                  <a:srgbClr val="000000"/>
                </a:solidFill>
                <a:latin typeface="Helvetica Neue"/>
              </a:rPr>
              <a:t>.</a:t>
            </a:r>
            <a:endParaRPr lang="ro-RO" dirty="0" smtClean="0">
              <a:solidFill>
                <a:srgbClr val="000000"/>
              </a:solidFill>
              <a:latin typeface="Helvetica Neue"/>
            </a:endParaRPr>
          </a:p>
          <a:p>
            <a:pPr algn="just" fontAlgn="base"/>
            <a:endParaRPr lang="vi-VN" dirty="0">
              <a:solidFill>
                <a:srgbClr val="000000"/>
              </a:solidFill>
              <a:latin typeface="Helvetica Neue"/>
            </a:endParaRPr>
          </a:p>
          <a:p>
            <a:pPr algn="just" fontAlgn="base"/>
            <a:r>
              <a:rPr lang="vi-VN" dirty="0">
                <a:solidFill>
                  <a:srgbClr val="000000"/>
                </a:solidFill>
                <a:latin typeface="Helvetica Neue"/>
              </a:rPr>
              <a:t>Prin activitățile desfășurate cu preșcolarii s-a urmărit formarea unor deprinderi și abilități de utilizare a mijloacelor și tehnicilor bancare (bani, carduri, bancomat) precum și conturarea unei imagini a modului în care banii sunt percepuți, cheltuiți și economisiți</a:t>
            </a:r>
            <a:r>
              <a:rPr lang="vi-VN" dirty="0" smtClean="0">
                <a:solidFill>
                  <a:srgbClr val="000000"/>
                </a:solidFill>
                <a:latin typeface="Helvetica Neue"/>
              </a:rPr>
              <a:t>.</a:t>
            </a:r>
            <a:endParaRPr lang="ro-RO" dirty="0" smtClean="0">
              <a:solidFill>
                <a:srgbClr val="000000"/>
              </a:solidFill>
              <a:latin typeface="Helvetica Neue"/>
            </a:endParaRPr>
          </a:p>
          <a:p>
            <a:pPr algn="just" fontAlgn="base"/>
            <a:endParaRPr lang="vi-VN" dirty="0">
              <a:solidFill>
                <a:srgbClr val="000000"/>
              </a:solidFill>
              <a:latin typeface="Helvetica Neue"/>
            </a:endParaRPr>
          </a:p>
          <a:p>
            <a:pPr algn="just" fontAlgn="base"/>
            <a:r>
              <a:rPr lang="vi-VN" dirty="0">
                <a:solidFill>
                  <a:srgbClr val="000000"/>
                </a:solidFill>
                <a:latin typeface="Helvetica Neue"/>
              </a:rPr>
              <a:t>Prin jocuri </a:t>
            </a:r>
            <a:r>
              <a:rPr lang="vi-VN" dirty="0" smtClean="0">
                <a:solidFill>
                  <a:srgbClr val="000000"/>
                </a:solidFill>
                <a:latin typeface="Helvetica Neue"/>
              </a:rPr>
              <a:t>atractive</a:t>
            </a:r>
            <a:r>
              <a:rPr lang="ro-RO" dirty="0" smtClean="0">
                <a:solidFill>
                  <a:srgbClr val="000000"/>
                </a:solidFill>
                <a:latin typeface="Helvetica Neue"/>
              </a:rPr>
              <a:t>,</a:t>
            </a:r>
            <a:r>
              <a:rPr lang="vi-VN" dirty="0" smtClean="0">
                <a:solidFill>
                  <a:srgbClr val="000000"/>
                </a:solidFill>
                <a:latin typeface="Helvetica Neue"/>
              </a:rPr>
              <a:t> </a:t>
            </a:r>
            <a:r>
              <a:rPr lang="vi-VN" dirty="0">
                <a:solidFill>
                  <a:srgbClr val="000000"/>
                </a:solidFill>
                <a:latin typeface="Helvetica Neue"/>
              </a:rPr>
              <a:t>precum jocuri exercițiu, jocuri de rol, jocuri folosind softuri educaționale, activități desfășurate folosind caietele de lucru, discuții libere s-a urmărit dezvoltarea capacităților cognitive, afective </a:t>
            </a:r>
            <a:r>
              <a:rPr lang="vi-VN" dirty="0" smtClean="0">
                <a:solidFill>
                  <a:srgbClr val="000000"/>
                </a:solidFill>
                <a:latin typeface="Helvetica Neue"/>
              </a:rPr>
              <a:t>ale </a:t>
            </a:r>
            <a:r>
              <a:rPr lang="vi-VN" dirty="0">
                <a:solidFill>
                  <a:srgbClr val="000000"/>
                </a:solidFill>
                <a:latin typeface="Helvetica Neue"/>
              </a:rPr>
              <a:t>copiilor preșcolari precum și formarea unui comportament responsabil față de bani.</a:t>
            </a:r>
          </a:p>
          <a:p>
            <a:pPr marL="45720" indent="0">
              <a:buNone/>
            </a:pPr>
            <a:endParaRPr lang="ro-RO" dirty="0"/>
          </a:p>
        </p:txBody>
      </p:sp>
    </p:spTree>
    <p:extLst>
      <p:ext uri="{BB962C8B-B14F-4D97-AF65-F5344CB8AC3E}">
        <p14:creationId xmlns:p14="http://schemas.microsoft.com/office/powerpoint/2010/main" xmlns="" val="3762098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391400" cy="3474720"/>
          </a:xfrm>
        </p:spPr>
        <p:txBody>
          <a:bodyPr/>
          <a:lstStyle/>
          <a:p>
            <a:r>
              <a:rPr lang="ro-RO" dirty="0" smtClean="0"/>
              <a:t>Încântat de cunoștință!- familiarizarea preșcolarilor cu personajele cărților de educație financiară.</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60634"/>
            <a:ext cx="2362200" cy="4769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1648809"/>
            <a:ext cx="2431339" cy="4792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0" y="1660634"/>
            <a:ext cx="2443163" cy="4755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1458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ro-RO" dirty="0" smtClean="0"/>
              <a:t>Știință: Monede mari și mici- sortăm monede de același fel.....</a:t>
            </a:r>
            <a:endParaRPr lang="ro-RO"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600200"/>
            <a:ext cx="2657475"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1600201"/>
            <a:ext cx="251263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1600200"/>
            <a:ext cx="2314575"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7352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ro-RO" dirty="0" smtClean="0"/>
              <a:t>Joc de rol: Magazinul de jucării- cumpărăm jucării, utilizarea bancnotelor....</a:t>
            </a:r>
            <a:endParaRPr lang="ro-RO"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600200"/>
            <a:ext cx="4114800" cy="2290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10653" y="4114800"/>
            <a:ext cx="4538134" cy="255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1600199"/>
            <a:ext cx="4063418" cy="2290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7760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ro-RO" dirty="0" smtClean="0"/>
              <a:t>Joc de rol: Trocul</a:t>
            </a:r>
            <a:endParaRPr lang="ro-RO"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600200"/>
            <a:ext cx="32766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1600200"/>
            <a:ext cx="344805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2835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04800"/>
            <a:ext cx="2606277" cy="3475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316606"/>
            <a:ext cx="257175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316606"/>
            <a:ext cx="2394585"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09600" y="3886200"/>
            <a:ext cx="8109585"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smtClean="0">
                <a:solidFill>
                  <a:srgbClr val="002060"/>
                </a:solidFill>
              </a:rPr>
              <a:t>Vizită la BCR </a:t>
            </a:r>
          </a:p>
          <a:p>
            <a:pPr algn="just"/>
            <a:r>
              <a:rPr lang="ro-RO" dirty="0" smtClean="0">
                <a:solidFill>
                  <a:srgbClr val="002060"/>
                </a:solidFill>
              </a:rPr>
              <a:t>- În cadrul vizitei la BCR, preșcolarii s-au familizarizat cu noțiunea de bancă, monedă, bancomat, card, operațiuni bancare,economii toate acestea fiindu- le explicate de către operatorul bancar.</a:t>
            </a:r>
            <a:endParaRPr lang="ro-RO" dirty="0">
              <a:solidFill>
                <a:srgbClr val="002060"/>
              </a:solidFill>
            </a:endParaRPr>
          </a:p>
        </p:txBody>
      </p:sp>
    </p:spTree>
    <p:extLst>
      <p:ext uri="{BB962C8B-B14F-4D97-AF65-F5344CB8AC3E}">
        <p14:creationId xmlns:p14="http://schemas.microsoft.com/office/powerpoint/2010/main" xmlns="" val="3832263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731520"/>
            <a:ext cx="8305800" cy="3474720"/>
          </a:xfrm>
        </p:spPr>
        <p:txBody>
          <a:bodyPr/>
          <a:lstStyle/>
          <a:p>
            <a:pPr marL="45720" indent="0">
              <a:buNone/>
            </a:pPr>
            <a:r>
              <a:rPr lang="ro-RO" dirty="0" smtClean="0"/>
              <a:t>Vizită BCR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371600"/>
            <a:ext cx="3810000"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1371600"/>
            <a:ext cx="4197627"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descr="C:\Users\Gabi\Desktop\educatie financiara\Gmail (1)\SANDA (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62200" y="4267200"/>
            <a:ext cx="4168311" cy="23497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6641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149</TotalTime>
  <Words>438</Words>
  <Application>Microsoft Office PowerPoint</Application>
  <PresentationFormat>On-screen Show (4:3)</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Slipstream</vt:lpstr>
      <vt:lpstr>De la Joc la Educație Financiară</vt:lpstr>
      <vt:lpstr>Slide 2</vt:lpstr>
      <vt:lpstr>Slide 3</vt:lpstr>
      <vt:lpstr>Slide 4</vt:lpstr>
      <vt:lpstr>Slide 5</vt:lpstr>
      <vt:lpstr>Slide 6</vt:lpstr>
      <vt:lpstr>Slide 7</vt:lpstr>
      <vt:lpstr>Slide 8</vt:lpstr>
      <vt:lpstr>Slide 9</vt:lpstr>
      <vt:lpstr>Slide 10</vt:lpstr>
      <vt:lpstr>Slide 11</vt:lpstr>
      <vt:lpstr>Bibliotecă:Bancnote –masa luminoasă sortare bancnote, observare simboluri, serie bancnotă</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Joc la Educație Financiară</dc:title>
  <dc:creator>Gabi</dc:creator>
  <cp:lastModifiedBy>user</cp:lastModifiedBy>
  <cp:revision>13</cp:revision>
  <dcterms:created xsi:type="dcterms:W3CDTF">2016-07-13T18:27:59Z</dcterms:created>
  <dcterms:modified xsi:type="dcterms:W3CDTF">2016-09-08T10:57:49Z</dcterms:modified>
</cp:coreProperties>
</file>