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6"/>
  </p:notesMasterIdLst>
  <p:handoutMasterIdLst>
    <p:handoutMasterId r:id="rId17"/>
  </p:handoutMasterIdLst>
  <p:sldIdLst>
    <p:sldId id="256" r:id="rId2"/>
    <p:sldId id="547" r:id="rId3"/>
    <p:sldId id="355" r:id="rId4"/>
    <p:sldId id="539" r:id="rId5"/>
    <p:sldId id="540" r:id="rId6"/>
    <p:sldId id="541" r:id="rId7"/>
    <p:sldId id="551" r:id="rId8"/>
    <p:sldId id="549" r:id="rId9"/>
    <p:sldId id="554" r:id="rId10"/>
    <p:sldId id="555" r:id="rId11"/>
    <p:sldId id="544" r:id="rId12"/>
    <p:sldId id="550" r:id="rId13"/>
    <p:sldId id="556" r:id="rId14"/>
    <p:sldId id="55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992"/>
    <a:srgbClr val="CF2A3B"/>
    <a:srgbClr val="D32E3F"/>
    <a:srgbClr val="E54D3C"/>
    <a:srgbClr val="7C4E8F"/>
    <a:srgbClr val="F15549"/>
    <a:srgbClr val="E64F3B"/>
    <a:srgbClr val="BF2446"/>
    <a:srgbClr val="9FB835"/>
    <a:srgbClr val="E03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73021" autoAdjust="0"/>
  </p:normalViewPr>
  <p:slideViewPr>
    <p:cSldViewPr snapToGrid="0">
      <p:cViewPr varScale="1">
        <p:scale>
          <a:sx n="66" d="100"/>
          <a:sy n="66" d="100"/>
        </p:scale>
        <p:origin x="1380" y="78"/>
      </p:cViewPr>
      <p:guideLst>
        <p:guide orient="horz" pos="2160"/>
        <p:guide pos="3840"/>
      </p:guideLst>
    </p:cSldViewPr>
  </p:slideViewPr>
  <p:outlineViewPr>
    <p:cViewPr>
      <p:scale>
        <a:sx n="33" d="100"/>
        <a:sy n="33" d="100"/>
      </p:scale>
      <p:origin x="0" y="30324"/>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70" d="100"/>
          <a:sy n="70" d="100"/>
        </p:scale>
        <p:origin x="23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Ed. Financiară - Proiect „Băncile de lângă școala mea”</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ro-RO" smtClean="0"/>
              <a:t>luni, 11 aprilie 2016</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Colegiul Național „Ferdinand I" Bacău, clasa a III-a 2016</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43B36-27C5-48D4-82EE-1185A4B099E5}" type="slidenum">
              <a:rPr lang="en-US" smtClean="0"/>
              <a:pPr/>
              <a:t>‹#›</a:t>
            </a:fld>
            <a:endParaRPr lang="en-US"/>
          </a:p>
        </p:txBody>
      </p:sp>
    </p:spTree>
    <p:extLst>
      <p:ext uri="{BB962C8B-B14F-4D97-AF65-F5344CB8AC3E}">
        <p14:creationId xmlns:p14="http://schemas.microsoft.com/office/powerpoint/2010/main" val="65839713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Ed. Financiară - Proiect „Băncile de lângă școala mea”</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ro-RO" smtClean="0"/>
              <a:t>luni, 11 aprilie 2016</a:t>
            </a:r>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Colegiul Național „Ferdinand I" Bacău, clasa a III-a 2016</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514050-4C25-42D1-AC0D-4A6E1983987E}" type="slidenum">
              <a:rPr lang="en-US" smtClean="0"/>
              <a:pPr/>
              <a:t>‹#›</a:t>
            </a:fld>
            <a:endParaRPr lang="en-US"/>
          </a:p>
        </p:txBody>
      </p:sp>
    </p:spTree>
    <p:extLst>
      <p:ext uri="{BB962C8B-B14F-4D97-AF65-F5344CB8AC3E}">
        <p14:creationId xmlns:p14="http://schemas.microsoft.com/office/powerpoint/2010/main" val="3475932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2000" noProof="0" dirty="0" smtClean="0"/>
              <a:t>Bună</a:t>
            </a:r>
            <a:r>
              <a:rPr lang="ro-RO" sz="2000" baseline="0" noProof="0" dirty="0" smtClean="0"/>
              <a:t> ziua,</a:t>
            </a:r>
          </a:p>
          <a:p>
            <a:pPr marL="0" marR="0" indent="0" algn="l" defTabSz="914400" rtl="0" eaLnBrk="1" fontAlgn="auto" latinLnBrk="0" hangingPunct="1">
              <a:lnSpc>
                <a:spcPct val="100000"/>
              </a:lnSpc>
              <a:spcBef>
                <a:spcPts val="0"/>
              </a:spcBef>
              <a:spcAft>
                <a:spcPts val="0"/>
              </a:spcAft>
              <a:buClrTx/>
              <a:buSzTx/>
              <a:buFontTx/>
              <a:buNone/>
              <a:tabLst/>
              <a:defRPr/>
            </a:pPr>
            <a:r>
              <a:rPr lang="ro-RO" sz="2000" baseline="0" noProof="0" dirty="0" smtClean="0"/>
              <a:t>Bine ați venit la prezentarea și evaluarea proiectului nostru de Educație Financiară!</a:t>
            </a:r>
          </a:p>
          <a:p>
            <a:pPr marL="0" marR="0" indent="0" algn="l" defTabSz="914400" rtl="0" eaLnBrk="1" fontAlgn="auto" latinLnBrk="0" hangingPunct="1">
              <a:lnSpc>
                <a:spcPct val="100000"/>
              </a:lnSpc>
              <a:spcBef>
                <a:spcPts val="0"/>
              </a:spcBef>
              <a:spcAft>
                <a:spcPts val="0"/>
              </a:spcAft>
              <a:buClrTx/>
              <a:buSzTx/>
              <a:buFontTx/>
              <a:buNone/>
              <a:tabLst/>
              <a:defRPr/>
            </a:pPr>
            <a:endParaRPr lang="ro-RO" sz="20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o-RO" sz="2000" noProof="0" dirty="0" smtClean="0"/>
              <a:t>Odată cu încheierea primei etape a </a:t>
            </a:r>
            <a:r>
              <a:rPr lang="ro-RO" sz="2000" baseline="0" noProof="0" dirty="0" smtClean="0"/>
              <a:t>Olimpiadei Micilor Bancheri </a:t>
            </a:r>
            <a:r>
              <a:rPr lang="ro-RO" sz="2000" noProof="0" dirty="0" smtClean="0"/>
              <a:t>din săptămâna „Global Money </a:t>
            </a:r>
            <a:r>
              <a:rPr lang="ro-RO" sz="2000" noProof="0" dirty="0" err="1" smtClean="0"/>
              <a:t>Week</a:t>
            </a:r>
            <a:r>
              <a:rPr lang="ro-RO" sz="2000" noProof="0" dirty="0" smtClean="0"/>
              <a:t>” elevii clasei a III-a</a:t>
            </a:r>
            <a:r>
              <a:rPr lang="ro-RO" sz="2000" baseline="0" noProof="0" dirty="0" smtClean="0"/>
              <a:t> de la Colegiul Național „Ferdinand I” din Bacău au demarat sub îndrumarea doamnei învățătoare </a:t>
            </a:r>
            <a:r>
              <a:rPr lang="ro-RO" sz="2000" baseline="0" noProof="0" dirty="0" err="1" smtClean="0"/>
              <a:t>Antonina</a:t>
            </a:r>
            <a:r>
              <a:rPr lang="ro-RO" sz="2000" baseline="0" noProof="0" dirty="0" smtClean="0"/>
              <a:t> Gheorghiu proiectul de Educație Financiară „Băncile de lângă școala mea”. În echipa de implementare a proiectului au fost elevii </a:t>
            </a:r>
            <a:r>
              <a:rPr lang="ro-RO" sz="2000" noProof="0" dirty="0" smtClean="0"/>
              <a:t>calificați</a:t>
            </a:r>
            <a:r>
              <a:rPr lang="ro-RO" sz="2000" baseline="0" noProof="0" dirty="0" smtClean="0"/>
              <a:t> la faza locală și anume: Alexia Adam, </a:t>
            </a:r>
            <a:r>
              <a:rPr lang="ro-RO" sz="2000" noProof="0" dirty="0" smtClean="0"/>
              <a:t>Dan Alexandru și Matei-George Ciubotaru. Toți elevii clasei am fost implicați în proiect, </a:t>
            </a:r>
            <a:r>
              <a:rPr lang="ro-RO" sz="2000" baseline="0" noProof="0" dirty="0" smtClean="0"/>
              <a:t> </a:t>
            </a:r>
            <a:r>
              <a:rPr lang="ro-RO" sz="2000" noProof="0" dirty="0" smtClean="0"/>
              <a:t>în realizarea materialelor</a:t>
            </a:r>
            <a:r>
              <a:rPr lang="ro-RO" sz="2000" baseline="0" noProof="0" dirty="0" smtClean="0"/>
              <a:t> necesare, </a:t>
            </a:r>
            <a:r>
              <a:rPr lang="ro-RO" sz="2000" noProof="0" dirty="0" smtClean="0"/>
              <a:t>formând grupe pe bănci </a:t>
            </a:r>
            <a:r>
              <a:rPr lang="ro-RO" sz="2000" baseline="0" noProof="0" dirty="0" smtClean="0"/>
              <a:t>și participând cu toții prin idei și răspunsuri foarte bune.</a:t>
            </a:r>
            <a:endParaRPr lang="ro-RO" sz="2000" noProof="0" dirty="0" smtClean="0"/>
          </a:p>
        </p:txBody>
      </p:sp>
      <p:sp>
        <p:nvSpPr>
          <p:cNvPr id="4" name="Date Placeholder 3"/>
          <p:cNvSpPr>
            <a:spLocks noGrp="1"/>
          </p:cNvSpPr>
          <p:nvPr>
            <p:ph type="dt" idx="10"/>
          </p:nvPr>
        </p:nvSpPr>
        <p:spPr/>
        <p:txBody>
          <a:bodyPr/>
          <a:lstStyle/>
          <a:p>
            <a:r>
              <a:rPr lang="ro-RO" smtClean="0"/>
              <a:t>luni, 11 aprilie 2016</a:t>
            </a:r>
            <a:endParaRPr lang="en-US"/>
          </a:p>
        </p:txBody>
      </p:sp>
      <p:sp>
        <p:nvSpPr>
          <p:cNvPr id="5" name="Footer Placeholder 4"/>
          <p:cNvSpPr>
            <a:spLocks noGrp="1"/>
          </p:cNvSpPr>
          <p:nvPr>
            <p:ph type="ftr" sz="quarter" idx="11"/>
          </p:nvPr>
        </p:nvSpPr>
        <p:spPr/>
        <p:txBody>
          <a:bodyPr/>
          <a:lstStyle/>
          <a:p>
            <a:r>
              <a:rPr lang="en-US" smtClean="0"/>
              <a:t>Colegiul Național „Ferdinand I" Bacău, clasa a III-a 2016</a:t>
            </a:r>
            <a:endParaRPr lang="en-US"/>
          </a:p>
        </p:txBody>
      </p:sp>
      <p:sp>
        <p:nvSpPr>
          <p:cNvPr id="6" name="Slide Number Placeholder 5"/>
          <p:cNvSpPr>
            <a:spLocks noGrp="1"/>
          </p:cNvSpPr>
          <p:nvPr>
            <p:ph type="sldNum" sz="quarter" idx="12"/>
          </p:nvPr>
        </p:nvSpPr>
        <p:spPr/>
        <p:txBody>
          <a:bodyPr/>
          <a:lstStyle/>
          <a:p>
            <a:fld id="{0B514050-4C25-42D1-AC0D-4A6E1983987E}" type="slidenum">
              <a:rPr lang="en-US" smtClean="0"/>
              <a:pPr/>
              <a:t>1</a:t>
            </a:fld>
            <a:endParaRPr lang="en-US"/>
          </a:p>
        </p:txBody>
      </p:sp>
      <p:sp>
        <p:nvSpPr>
          <p:cNvPr id="7" name="Header Placeholder 6"/>
          <p:cNvSpPr>
            <a:spLocks noGrp="1"/>
          </p:cNvSpPr>
          <p:nvPr>
            <p:ph type="hdr" sz="quarter" idx="13"/>
          </p:nvPr>
        </p:nvSpPr>
        <p:spPr/>
        <p:txBody>
          <a:bodyPr/>
          <a:lstStyle/>
          <a:p>
            <a:r>
              <a:rPr lang="en-US" smtClean="0"/>
              <a:t>Ed. Financiară - Proiect „Băncile de lângă școala mea”</a:t>
            </a:r>
            <a:endParaRPr lang="en-US"/>
          </a:p>
        </p:txBody>
      </p:sp>
    </p:spTree>
    <p:extLst>
      <p:ext uri="{BB962C8B-B14F-4D97-AF65-F5344CB8AC3E}">
        <p14:creationId xmlns:p14="http://schemas.microsoft.com/office/powerpoint/2010/main" val="2253570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ro-RO" dirty="0" smtClean="0"/>
              <a:t>Cu ocazia Zilelor Primăverii a</a:t>
            </a:r>
            <a:r>
              <a:rPr lang="en-US" dirty="0" smtClean="0"/>
              <a:t>m pus </a:t>
            </a:r>
            <a:r>
              <a:rPr lang="ro-RO" dirty="0" smtClean="0"/>
              <a:t>î</a:t>
            </a:r>
            <a:r>
              <a:rPr lang="en-US" dirty="0" smtClean="0"/>
              <a:t>n </a:t>
            </a:r>
            <a:r>
              <a:rPr lang="ro-RO" dirty="0" smtClean="0"/>
              <a:t>vânzare în fața amfiteatrului de la  Colegiul Național Ferdinand I produse artizanale realizate în parteneriat cu copiii de la Centrul</a:t>
            </a:r>
            <a:r>
              <a:rPr lang="ro-RO" baseline="0" dirty="0" smtClean="0"/>
              <a:t> „</a:t>
            </a:r>
            <a:r>
              <a:rPr lang="ro-RO" dirty="0" smtClean="0"/>
              <a:t>Henry Coandă” din Bacău.</a:t>
            </a:r>
            <a:endParaRPr lang="en-US" dirty="0" smtClean="0"/>
          </a:p>
          <a:p>
            <a:pPr algn="l"/>
            <a:r>
              <a:rPr lang="ro-RO" dirty="0" smtClean="0"/>
              <a:t>Preocuparea clasei noastre pentru ceilalți este una constantă și de mult timp. Spre exemplu </a:t>
            </a:r>
            <a:r>
              <a:rPr lang="en-US" dirty="0" smtClean="0"/>
              <a:t>cu </a:t>
            </a:r>
            <a:r>
              <a:rPr lang="ro-RO" dirty="0" smtClean="0"/>
              <a:t>ocazia sărbătorilor de Anul Nou a</a:t>
            </a:r>
            <a:r>
              <a:rPr lang="en-US" dirty="0" smtClean="0"/>
              <a:t>m p</a:t>
            </a:r>
            <a:r>
              <a:rPr lang="ro-RO" dirty="0" err="1" smtClean="0"/>
              <a:t>regăti</a:t>
            </a:r>
            <a:r>
              <a:rPr lang="en-US" dirty="0" smtClean="0"/>
              <a:t>t </a:t>
            </a:r>
            <a:r>
              <a:rPr lang="ro-RO" dirty="0" smtClean="0"/>
              <a:t>și dona</a:t>
            </a:r>
            <a:r>
              <a:rPr lang="en-US" dirty="0" smtClean="0"/>
              <a:t>t</a:t>
            </a:r>
            <a:r>
              <a:rPr lang="ro-RO" dirty="0" smtClean="0"/>
              <a:t> 24 de pachete cadou cu obiecte și lucruri noi și de calitate alături de mesaje de susținere pentru copii în parteneriat cu Direcția de Asistență Socială Bacău și ShoeBox.ro către copii de la Centrul Rezidențial „Henry Coandă” din Bacău</a:t>
            </a:r>
          </a:p>
          <a:p>
            <a:endParaRPr lang="ro-RO" dirty="0"/>
          </a:p>
        </p:txBody>
      </p:sp>
      <p:sp>
        <p:nvSpPr>
          <p:cNvPr id="4" name="Date Placeholder 3"/>
          <p:cNvSpPr>
            <a:spLocks noGrp="1"/>
          </p:cNvSpPr>
          <p:nvPr>
            <p:ph type="dt" idx="10"/>
          </p:nvPr>
        </p:nvSpPr>
        <p:spPr/>
        <p:txBody>
          <a:bodyPr/>
          <a:lstStyle/>
          <a:p>
            <a:r>
              <a:rPr lang="ro-RO" smtClean="0"/>
              <a:t>luni, 11 aprilie 2016</a:t>
            </a:r>
            <a:endParaRPr lang="en-US"/>
          </a:p>
        </p:txBody>
      </p:sp>
      <p:sp>
        <p:nvSpPr>
          <p:cNvPr id="5" name="Footer Placeholder 4"/>
          <p:cNvSpPr>
            <a:spLocks noGrp="1"/>
          </p:cNvSpPr>
          <p:nvPr>
            <p:ph type="ftr" sz="quarter" idx="11"/>
          </p:nvPr>
        </p:nvSpPr>
        <p:spPr/>
        <p:txBody>
          <a:bodyPr/>
          <a:lstStyle/>
          <a:p>
            <a:r>
              <a:rPr lang="en-US" smtClean="0"/>
              <a:t>Colegiul Național „Ferdinand I" Bacău, clasa a III-a 2016</a:t>
            </a:r>
            <a:endParaRPr lang="en-US"/>
          </a:p>
        </p:txBody>
      </p:sp>
      <p:sp>
        <p:nvSpPr>
          <p:cNvPr id="6" name="Slide Number Placeholder 5"/>
          <p:cNvSpPr>
            <a:spLocks noGrp="1"/>
          </p:cNvSpPr>
          <p:nvPr>
            <p:ph type="sldNum" sz="quarter" idx="12"/>
          </p:nvPr>
        </p:nvSpPr>
        <p:spPr/>
        <p:txBody>
          <a:bodyPr/>
          <a:lstStyle/>
          <a:p>
            <a:fld id="{0B514050-4C25-42D1-AC0D-4A6E1983987E}" type="slidenum">
              <a:rPr lang="en-US" smtClean="0"/>
              <a:pPr/>
              <a:t>10</a:t>
            </a:fld>
            <a:endParaRPr lang="en-US"/>
          </a:p>
        </p:txBody>
      </p:sp>
      <p:sp>
        <p:nvSpPr>
          <p:cNvPr id="7" name="Header Placeholder 6"/>
          <p:cNvSpPr>
            <a:spLocks noGrp="1"/>
          </p:cNvSpPr>
          <p:nvPr>
            <p:ph type="hdr" sz="quarter" idx="13"/>
          </p:nvPr>
        </p:nvSpPr>
        <p:spPr/>
        <p:txBody>
          <a:bodyPr/>
          <a:lstStyle/>
          <a:p>
            <a:r>
              <a:rPr lang="en-US" smtClean="0"/>
              <a:t>Ed. Financiară - Proiect „Băncile de lângă școala mea”</a:t>
            </a:r>
            <a:endParaRPr lang="en-US"/>
          </a:p>
        </p:txBody>
      </p:sp>
    </p:spTree>
    <p:extLst>
      <p:ext uri="{BB962C8B-B14F-4D97-AF65-F5344CB8AC3E}">
        <p14:creationId xmlns:p14="http://schemas.microsoft.com/office/powerpoint/2010/main" val="155043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ro-RO" noProof="0" dirty="0" smtClean="0"/>
              <a:t>Pentru îndeplinirea obiectivului șase am creat un cadru deschis promovării parteneriatului dintre școală și bancă prin organizarea Expoziției de Educație Financiară „Băncile de lângă școala mea!” </a:t>
            </a:r>
          </a:p>
          <a:p>
            <a:pPr algn="l"/>
            <a:r>
              <a:rPr lang="ro-RO" noProof="0" dirty="0" smtClean="0"/>
              <a:t>Biblioteca Colegiului Național  „Ferdinand I</a:t>
            </a:r>
            <a:r>
              <a:rPr lang="en-US" noProof="0" dirty="0" smtClean="0"/>
              <a:t>”</a:t>
            </a:r>
            <a:r>
              <a:rPr lang="ro-RO" noProof="0" dirty="0" smtClean="0"/>
              <a:t> din Bacău a susținut proiectul „Băncile de lângă școala mea” prin prezentarea a  32 de exponate grafice privind gestionarea inteligentă a banilor, istoria banilor, importanța activităților financiare, drumul banilor, investițiile, dăruirea și economisirea. </a:t>
            </a:r>
          </a:p>
          <a:p>
            <a:pPr algn="l"/>
            <a:r>
              <a:rPr lang="ro-RO" noProof="0" dirty="0" smtClean="0"/>
              <a:t>Totodată în grupe de câte 6-7 elevi am creat pentru expoziția de la biblioteca școlii macheta unui mic orășel cu patru bănci, o piațetă centrală cu alei, părculeț, </a:t>
            </a:r>
            <a:r>
              <a:rPr lang="en-US" noProof="0" dirty="0" smtClean="0"/>
              <a:t>o </a:t>
            </a:r>
            <a:r>
              <a:rPr lang="ro-RO" noProof="0" dirty="0" smtClean="0"/>
              <a:t>fântână arteziană</a:t>
            </a:r>
            <a:r>
              <a:rPr lang="en-US" noProof="0" dirty="0" smtClean="0"/>
              <a:t> </a:t>
            </a:r>
            <a:r>
              <a:rPr lang="ro-RO" noProof="0" dirty="0" smtClean="0"/>
              <a:t>și o bisericuță.</a:t>
            </a:r>
          </a:p>
          <a:p>
            <a:pPr algn="l"/>
            <a:r>
              <a:rPr lang="ro-RO" noProof="0" dirty="0" smtClean="0"/>
              <a:t>Invitarea unui reprezentant bancar care să răspundă întrebărilor noastre a dat farmec și culoare muncii noastre.</a:t>
            </a:r>
          </a:p>
          <a:p>
            <a:endParaRPr lang="ro-RO" noProof="0" dirty="0"/>
          </a:p>
        </p:txBody>
      </p:sp>
      <p:sp>
        <p:nvSpPr>
          <p:cNvPr id="4" name="Date Placeholder 3"/>
          <p:cNvSpPr>
            <a:spLocks noGrp="1"/>
          </p:cNvSpPr>
          <p:nvPr>
            <p:ph type="dt" idx="10"/>
          </p:nvPr>
        </p:nvSpPr>
        <p:spPr/>
        <p:txBody>
          <a:bodyPr/>
          <a:lstStyle/>
          <a:p>
            <a:r>
              <a:rPr lang="ro-RO" smtClean="0"/>
              <a:t>luni, 11 aprilie 2016</a:t>
            </a:r>
            <a:endParaRPr lang="en-US"/>
          </a:p>
        </p:txBody>
      </p:sp>
      <p:sp>
        <p:nvSpPr>
          <p:cNvPr id="5" name="Footer Placeholder 4"/>
          <p:cNvSpPr>
            <a:spLocks noGrp="1"/>
          </p:cNvSpPr>
          <p:nvPr>
            <p:ph type="ftr" sz="quarter" idx="11"/>
          </p:nvPr>
        </p:nvSpPr>
        <p:spPr/>
        <p:txBody>
          <a:bodyPr/>
          <a:lstStyle/>
          <a:p>
            <a:r>
              <a:rPr lang="en-US" smtClean="0"/>
              <a:t>Colegiul Național „Ferdinand I" Bacău, clasa a III-a 2016</a:t>
            </a:r>
            <a:endParaRPr lang="en-US"/>
          </a:p>
        </p:txBody>
      </p:sp>
      <p:sp>
        <p:nvSpPr>
          <p:cNvPr id="6" name="Slide Number Placeholder 5"/>
          <p:cNvSpPr>
            <a:spLocks noGrp="1"/>
          </p:cNvSpPr>
          <p:nvPr>
            <p:ph type="sldNum" sz="quarter" idx="12"/>
          </p:nvPr>
        </p:nvSpPr>
        <p:spPr/>
        <p:txBody>
          <a:bodyPr/>
          <a:lstStyle/>
          <a:p>
            <a:fld id="{0B514050-4C25-42D1-AC0D-4A6E1983987E}" type="slidenum">
              <a:rPr lang="en-US" smtClean="0"/>
              <a:pPr/>
              <a:t>11</a:t>
            </a:fld>
            <a:endParaRPr lang="en-US"/>
          </a:p>
        </p:txBody>
      </p:sp>
      <p:sp>
        <p:nvSpPr>
          <p:cNvPr id="7" name="Header Placeholder 6"/>
          <p:cNvSpPr>
            <a:spLocks noGrp="1"/>
          </p:cNvSpPr>
          <p:nvPr>
            <p:ph type="hdr" sz="quarter" idx="13"/>
          </p:nvPr>
        </p:nvSpPr>
        <p:spPr/>
        <p:txBody>
          <a:bodyPr/>
          <a:lstStyle/>
          <a:p>
            <a:r>
              <a:rPr lang="en-US" smtClean="0"/>
              <a:t>Ed. Financiară - Proiect „Băncile de lângă școala mea”</a:t>
            </a:r>
            <a:endParaRPr lang="en-US"/>
          </a:p>
        </p:txBody>
      </p:sp>
    </p:spTree>
    <p:extLst>
      <p:ext uri="{BB962C8B-B14F-4D97-AF65-F5344CB8AC3E}">
        <p14:creationId xmlns:p14="http://schemas.microsoft.com/office/powerpoint/2010/main" val="1458958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ro-RO" noProof="0" dirty="0" smtClean="0"/>
              <a:t>Obiectivul șapte a fost evaluarea rezultatelor</a:t>
            </a:r>
            <a:r>
              <a:rPr lang="ro-RO" baseline="0" noProof="0" dirty="0" smtClean="0"/>
              <a:t>. </a:t>
            </a:r>
            <a:r>
              <a:rPr lang="ro-RO" noProof="0" dirty="0" smtClean="0"/>
              <a:t>Datorită modului în care proiectul nostru a contribuit la punerea în practică a noțiunilor de educație financiară din manualul cu același nume ne considerăm azi mai împliniți. Activitățile din proiectul „Băncile de lângă școala mea” ne-au îmbogățit cultura generală și a contribuit la crearea primilor pași către un parteneriat între bancă și școală.</a:t>
            </a:r>
          </a:p>
          <a:p>
            <a:pPr algn="l"/>
            <a:endParaRPr lang="ro-RO" noProof="0" dirty="0" smtClean="0"/>
          </a:p>
          <a:p>
            <a:pPr algn="l"/>
            <a:r>
              <a:rPr lang="ro-RO" noProof="0" dirty="0" smtClean="0"/>
              <a:t>Reacțiile părinților noștri au fost:</a:t>
            </a:r>
          </a:p>
          <a:p>
            <a:pPr algn="l"/>
            <a:r>
              <a:rPr lang="ro-RO" i="1" noProof="0" dirty="0" smtClean="0"/>
              <a:t>„Proiectul a constituit o oportunitate reală și o pârghie de transformare pozitivă pe termen lung a mediului educativ din Colegiul Național </a:t>
            </a:r>
            <a:r>
              <a:rPr lang="en-US" i="1" noProof="0" dirty="0" smtClean="0"/>
              <a:t>“</a:t>
            </a:r>
            <a:r>
              <a:rPr lang="ro-RO" i="1" noProof="0" dirty="0" smtClean="0"/>
              <a:t>Ferdinand I</a:t>
            </a:r>
            <a:r>
              <a:rPr lang="en-US" i="1" noProof="0" dirty="0" smtClean="0"/>
              <a:t>”</a:t>
            </a:r>
            <a:r>
              <a:rPr lang="ro-RO" i="1" noProof="0" dirty="0" smtClean="0"/>
              <a:t> Bacău.</a:t>
            </a:r>
            <a:r>
              <a:rPr lang="en-US" i="1" noProof="0" dirty="0" smtClean="0"/>
              <a:t>”</a:t>
            </a:r>
            <a:r>
              <a:rPr lang="ro-RO" i="1" noProof="0" dirty="0" smtClean="0"/>
              <a:t> </a:t>
            </a:r>
            <a:endParaRPr lang="ro-RO" noProof="0" dirty="0" smtClean="0"/>
          </a:p>
          <a:p>
            <a:pPr algn="l"/>
            <a:r>
              <a:rPr lang="ro-RO" i="1" noProof="0" dirty="0" smtClean="0"/>
              <a:t>„Prin campania de susținere a educației financiare credem că am creat perspective frumoase, pozitive… atât pentru elevi, pentru familiile noastre</a:t>
            </a:r>
            <a:r>
              <a:rPr lang="en-US" i="1" noProof="0" dirty="0" smtClean="0"/>
              <a:t>,</a:t>
            </a:r>
            <a:r>
              <a:rPr lang="ro-RO" i="1" noProof="0" dirty="0" smtClean="0"/>
              <a:t> cât și pentru comunitățile din care facem parte.</a:t>
            </a:r>
            <a:r>
              <a:rPr lang="en-US" i="1" noProof="0" dirty="0" smtClean="0"/>
              <a:t>”</a:t>
            </a:r>
            <a:endParaRPr lang="ro-RO" noProof="0" dirty="0" smtClean="0"/>
          </a:p>
          <a:p>
            <a:endParaRPr lang="ro-RO" noProof="0" dirty="0" smtClean="0"/>
          </a:p>
        </p:txBody>
      </p:sp>
      <p:sp>
        <p:nvSpPr>
          <p:cNvPr id="4" name="Date Placeholder 3"/>
          <p:cNvSpPr>
            <a:spLocks noGrp="1"/>
          </p:cNvSpPr>
          <p:nvPr>
            <p:ph type="dt" idx="10"/>
          </p:nvPr>
        </p:nvSpPr>
        <p:spPr/>
        <p:txBody>
          <a:bodyPr/>
          <a:lstStyle/>
          <a:p>
            <a:r>
              <a:rPr lang="ro-RO" smtClean="0"/>
              <a:t>luni, 11 aprilie 2016</a:t>
            </a:r>
            <a:endParaRPr lang="en-US"/>
          </a:p>
        </p:txBody>
      </p:sp>
      <p:sp>
        <p:nvSpPr>
          <p:cNvPr id="5" name="Footer Placeholder 4"/>
          <p:cNvSpPr>
            <a:spLocks noGrp="1"/>
          </p:cNvSpPr>
          <p:nvPr>
            <p:ph type="ftr" sz="quarter" idx="11"/>
          </p:nvPr>
        </p:nvSpPr>
        <p:spPr/>
        <p:txBody>
          <a:bodyPr/>
          <a:lstStyle/>
          <a:p>
            <a:r>
              <a:rPr lang="en-US" smtClean="0"/>
              <a:t>Colegiul Național „Ferdinand I" Bacău, clasa a III-a 2016</a:t>
            </a:r>
            <a:endParaRPr lang="en-US"/>
          </a:p>
        </p:txBody>
      </p:sp>
      <p:sp>
        <p:nvSpPr>
          <p:cNvPr id="6" name="Slide Number Placeholder 5"/>
          <p:cNvSpPr>
            <a:spLocks noGrp="1"/>
          </p:cNvSpPr>
          <p:nvPr>
            <p:ph type="sldNum" sz="quarter" idx="12"/>
          </p:nvPr>
        </p:nvSpPr>
        <p:spPr/>
        <p:txBody>
          <a:bodyPr/>
          <a:lstStyle/>
          <a:p>
            <a:fld id="{0B514050-4C25-42D1-AC0D-4A6E1983987E}" type="slidenum">
              <a:rPr lang="en-US" smtClean="0"/>
              <a:pPr/>
              <a:t>12</a:t>
            </a:fld>
            <a:endParaRPr lang="en-US"/>
          </a:p>
        </p:txBody>
      </p:sp>
      <p:sp>
        <p:nvSpPr>
          <p:cNvPr id="7" name="Header Placeholder 6"/>
          <p:cNvSpPr>
            <a:spLocks noGrp="1"/>
          </p:cNvSpPr>
          <p:nvPr>
            <p:ph type="hdr" sz="quarter" idx="13"/>
          </p:nvPr>
        </p:nvSpPr>
        <p:spPr/>
        <p:txBody>
          <a:bodyPr/>
          <a:lstStyle/>
          <a:p>
            <a:r>
              <a:rPr lang="en-US" smtClean="0"/>
              <a:t>Ed. Financiară - Proiect „Băncile de lângă școala mea”</a:t>
            </a:r>
            <a:endParaRPr lang="en-US"/>
          </a:p>
        </p:txBody>
      </p:sp>
    </p:spTree>
    <p:extLst>
      <p:ext uri="{BB962C8B-B14F-4D97-AF65-F5344CB8AC3E}">
        <p14:creationId xmlns:p14="http://schemas.microsoft.com/office/powerpoint/2010/main" val="240423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ro-RO" noProof="0" dirty="0" smtClean="0"/>
              <a:t>În continuarea</a:t>
            </a:r>
            <a:r>
              <a:rPr lang="ro-RO" baseline="0" noProof="0" dirty="0" smtClean="0"/>
              <a:t> proiectului…</a:t>
            </a:r>
            <a:endParaRPr lang="ro-RO" noProof="0" dirty="0" smtClean="0"/>
          </a:p>
          <a:p>
            <a:pPr algn="l"/>
            <a:r>
              <a:rPr lang="ro-RO" noProof="0" dirty="0" smtClean="0"/>
              <a:t>În săptămâna „Să știi mai multe, să fii mai bun!” 2016 am fost invitați să vizităm CEC Bank, Banca Comercială Română și Banca Transilvania. </a:t>
            </a:r>
          </a:p>
          <a:p>
            <a:pPr algn="l"/>
            <a:endParaRPr lang="ro-RO" noProof="0" dirty="0" smtClean="0"/>
          </a:p>
          <a:p>
            <a:pPr algn="l"/>
            <a:r>
              <a:rPr lang="ro-RO" noProof="0" dirty="0" smtClean="0"/>
              <a:t>Pe 21 aprilie 2016 vom sărbători la școală 136 de ani de la înființarea băncii „de scont și circulațiune”: Banca Națională a României. </a:t>
            </a:r>
          </a:p>
          <a:p>
            <a:r>
              <a:rPr lang="ro-RO" noProof="0" dirty="0" smtClean="0"/>
              <a:t>La eveniment: </a:t>
            </a:r>
          </a:p>
          <a:p>
            <a:pPr lvl="1"/>
            <a:r>
              <a:rPr lang="ro-RO" baseline="0" noProof="0" dirty="0" smtClean="0"/>
              <a:t>vom avea invitați ai BNR, </a:t>
            </a:r>
          </a:p>
          <a:p>
            <a:pPr lvl="1"/>
            <a:r>
              <a:rPr lang="ro-RO" noProof="0" dirty="0" smtClean="0"/>
              <a:t>vom prezenta un documentar video privind realizarea proiectului nostru „Băncile de lângă școala mea”, inclusiv</a:t>
            </a:r>
            <a:r>
              <a:rPr lang="ro-RO" baseline="0" noProof="0" dirty="0" smtClean="0"/>
              <a:t> secvențe din dezbatere, </a:t>
            </a:r>
          </a:p>
          <a:p>
            <a:pPr lvl="1"/>
            <a:r>
              <a:rPr lang="ro-RO" baseline="0" noProof="0" dirty="0" smtClean="0"/>
              <a:t>vom oferi diplome participanților în proiect,</a:t>
            </a:r>
          </a:p>
          <a:p>
            <a:pPr lvl="1"/>
            <a:r>
              <a:rPr lang="ro-RO" baseline="0" noProof="0" dirty="0" smtClean="0"/>
              <a:t>și vom avea un nou început pentru proiecte viitoare.</a:t>
            </a:r>
          </a:p>
          <a:p>
            <a:pPr algn="l"/>
            <a:endParaRPr lang="ro-RO" noProof="0" dirty="0" smtClean="0"/>
          </a:p>
          <a:p>
            <a:pPr algn="l"/>
            <a:r>
              <a:rPr lang="ro-RO" noProof="0" dirty="0" smtClean="0"/>
              <a:t>În următorul an școlar ne-am propus să realizăm un parteneriat pe termen lung, consecvent, de susținere a Educației Financiare din școala noastră cu una din băncile pe care le vom vizita cu întreaga clasă.</a:t>
            </a:r>
          </a:p>
        </p:txBody>
      </p:sp>
      <p:sp>
        <p:nvSpPr>
          <p:cNvPr id="4" name="Date Placeholder 3"/>
          <p:cNvSpPr>
            <a:spLocks noGrp="1"/>
          </p:cNvSpPr>
          <p:nvPr>
            <p:ph type="dt" idx="10"/>
          </p:nvPr>
        </p:nvSpPr>
        <p:spPr/>
        <p:txBody>
          <a:bodyPr/>
          <a:lstStyle/>
          <a:p>
            <a:r>
              <a:rPr lang="ro-RO" smtClean="0"/>
              <a:t>luni, 11 aprilie 2016</a:t>
            </a:r>
            <a:endParaRPr lang="en-US"/>
          </a:p>
        </p:txBody>
      </p:sp>
      <p:sp>
        <p:nvSpPr>
          <p:cNvPr id="5" name="Footer Placeholder 4"/>
          <p:cNvSpPr>
            <a:spLocks noGrp="1"/>
          </p:cNvSpPr>
          <p:nvPr>
            <p:ph type="ftr" sz="quarter" idx="11"/>
          </p:nvPr>
        </p:nvSpPr>
        <p:spPr/>
        <p:txBody>
          <a:bodyPr/>
          <a:lstStyle/>
          <a:p>
            <a:r>
              <a:rPr lang="en-US" smtClean="0"/>
              <a:t>Colegiul Național „Ferdinand I" Bacău, clasa a III-a 2016</a:t>
            </a:r>
            <a:endParaRPr lang="en-US"/>
          </a:p>
        </p:txBody>
      </p:sp>
      <p:sp>
        <p:nvSpPr>
          <p:cNvPr id="6" name="Slide Number Placeholder 5"/>
          <p:cNvSpPr>
            <a:spLocks noGrp="1"/>
          </p:cNvSpPr>
          <p:nvPr>
            <p:ph type="sldNum" sz="quarter" idx="12"/>
          </p:nvPr>
        </p:nvSpPr>
        <p:spPr/>
        <p:txBody>
          <a:bodyPr/>
          <a:lstStyle/>
          <a:p>
            <a:fld id="{0B514050-4C25-42D1-AC0D-4A6E1983987E}" type="slidenum">
              <a:rPr lang="en-US" smtClean="0"/>
              <a:pPr/>
              <a:t>13</a:t>
            </a:fld>
            <a:endParaRPr lang="en-US"/>
          </a:p>
        </p:txBody>
      </p:sp>
      <p:sp>
        <p:nvSpPr>
          <p:cNvPr id="7" name="Header Placeholder 6"/>
          <p:cNvSpPr>
            <a:spLocks noGrp="1"/>
          </p:cNvSpPr>
          <p:nvPr>
            <p:ph type="hdr" sz="quarter" idx="13"/>
          </p:nvPr>
        </p:nvSpPr>
        <p:spPr/>
        <p:txBody>
          <a:bodyPr/>
          <a:lstStyle/>
          <a:p>
            <a:r>
              <a:rPr lang="en-US" smtClean="0"/>
              <a:t>Ed. Financiară - Proiect „Băncile de lângă școala mea”</a:t>
            </a:r>
            <a:endParaRPr lang="en-US"/>
          </a:p>
        </p:txBody>
      </p:sp>
    </p:spTree>
    <p:extLst>
      <p:ext uri="{BB962C8B-B14F-4D97-AF65-F5344CB8AC3E}">
        <p14:creationId xmlns:p14="http://schemas.microsoft.com/office/powerpoint/2010/main" val="3713594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ro-RO" noProof="0" dirty="0" smtClean="0"/>
              <a:t>Nu în cele din urmă</a:t>
            </a:r>
            <a:r>
              <a:rPr lang="ro-RO" baseline="0" noProof="0" dirty="0" smtClean="0"/>
              <a:t> m</a:t>
            </a:r>
            <a:r>
              <a:rPr lang="ro-RO" noProof="0" dirty="0" smtClean="0"/>
              <a:t>ulțumim pentru materiale, susținere și timpul petrecut cu noi:</a:t>
            </a:r>
          </a:p>
          <a:p>
            <a:r>
              <a:rPr lang="ro-RO" noProof="0" dirty="0" smtClean="0"/>
              <a:t>Doamnei profesor</a:t>
            </a:r>
            <a:r>
              <a:rPr lang="ro-RO" baseline="0" noProof="0" dirty="0" smtClean="0"/>
              <a:t> pentru </a:t>
            </a:r>
            <a:r>
              <a:rPr lang="ro-RO" noProof="0" dirty="0" smtClean="0"/>
              <a:t>învățământul primar Antonina Gheorghiu</a:t>
            </a:r>
          </a:p>
          <a:p>
            <a:endParaRPr lang="ro-RO" noProof="0" dirty="0" smtClean="0"/>
          </a:p>
          <a:p>
            <a:r>
              <a:rPr lang="ro-RO" noProof="0" dirty="0" smtClean="0"/>
              <a:t>Băncii Naționale a României</a:t>
            </a:r>
          </a:p>
          <a:p>
            <a:endParaRPr lang="ro-RO" noProof="0" dirty="0" smtClean="0"/>
          </a:p>
          <a:p>
            <a:r>
              <a:rPr lang="ro-RO" noProof="0" dirty="0" smtClean="0"/>
              <a:t>Asociației pentru Promovarea Performanței în Educație</a:t>
            </a:r>
          </a:p>
          <a:p>
            <a:r>
              <a:rPr lang="ro-RO" noProof="0" dirty="0" smtClean="0"/>
              <a:t>Revistei „Educație Financiară pe Înțelesul Tuturor”</a:t>
            </a:r>
          </a:p>
          <a:p>
            <a:r>
              <a:rPr lang="ro-RO" noProof="0" dirty="0" smtClean="0"/>
              <a:t>Editurii Explorator Ploiești - Revista „Cutezătorii”</a:t>
            </a:r>
          </a:p>
          <a:p>
            <a:endParaRPr lang="ro-RO" noProof="0" dirty="0" smtClean="0"/>
          </a:p>
          <a:p>
            <a:r>
              <a:rPr lang="ro-RO" noProof="0" dirty="0" smtClean="0"/>
              <a:t>Centrului Rezidențial de Copii „HENRY COANDĂ” din Bacău - doamnei asistent social Ana Cadar </a:t>
            </a:r>
          </a:p>
          <a:p>
            <a:endParaRPr lang="ro-RO" noProof="0" dirty="0" smtClean="0"/>
          </a:p>
          <a:p>
            <a:r>
              <a:rPr lang="ro-RO" noProof="0" dirty="0" smtClean="0"/>
              <a:t>Băncilor din Bacău care și-au luat timp sa vorbească cu noi:</a:t>
            </a:r>
          </a:p>
          <a:p>
            <a:r>
              <a:rPr lang="ro-RO" noProof="0" dirty="0" smtClean="0"/>
              <a:t>BNR Bacău</a:t>
            </a:r>
            <a:r>
              <a:rPr lang="ro-RO" baseline="0" noProof="0" dirty="0" smtClean="0"/>
              <a:t> – domnului Dănuț Ilie</a:t>
            </a:r>
            <a:r>
              <a:rPr lang="ro-RO" noProof="0" dirty="0" smtClean="0"/>
              <a:t>, </a:t>
            </a:r>
          </a:p>
          <a:p>
            <a:r>
              <a:rPr lang="ro-RO" noProof="0" dirty="0" smtClean="0"/>
              <a:t>CEC Bank - </a:t>
            </a:r>
            <a:r>
              <a:rPr lang="ro-RO" baseline="0" noProof="0" dirty="0" smtClean="0"/>
              <a:t>domnului director Romică Adam</a:t>
            </a:r>
            <a:r>
              <a:rPr lang="ro-RO" noProof="0" dirty="0" smtClean="0"/>
              <a:t>, </a:t>
            </a:r>
          </a:p>
          <a:p>
            <a:r>
              <a:rPr lang="ro-RO" noProof="0" dirty="0" smtClean="0"/>
              <a:t>BCR agenției</a:t>
            </a:r>
            <a:r>
              <a:rPr lang="ro-RO" baseline="0" noProof="0" dirty="0" smtClean="0"/>
              <a:t> Energiei </a:t>
            </a:r>
            <a:r>
              <a:rPr lang="ro-RO" noProof="0" dirty="0" smtClean="0"/>
              <a:t>Bacău – doamnei director, </a:t>
            </a:r>
          </a:p>
          <a:p>
            <a:r>
              <a:rPr lang="ro-RO" noProof="0" dirty="0" smtClean="0"/>
              <a:t>BRD agenției</a:t>
            </a:r>
            <a:r>
              <a:rPr lang="ro-RO" baseline="0" noProof="0" dirty="0" smtClean="0"/>
              <a:t> Nicu Enea </a:t>
            </a:r>
            <a:r>
              <a:rPr lang="ro-RO" noProof="0" dirty="0" smtClean="0"/>
              <a:t>Bacău – doamnei director </a:t>
            </a:r>
            <a:r>
              <a:rPr lang="ro-RO" baseline="0" noProof="0" dirty="0" smtClean="0"/>
              <a:t>Mihaela </a:t>
            </a:r>
            <a:r>
              <a:rPr lang="ro-RO" baseline="0" noProof="0" dirty="0" err="1" smtClean="0"/>
              <a:t>Viziteu</a:t>
            </a:r>
            <a:r>
              <a:rPr lang="ro-RO" noProof="0" dirty="0" smtClean="0"/>
              <a:t>, </a:t>
            </a:r>
          </a:p>
          <a:p>
            <a:r>
              <a:rPr lang="ro-RO" noProof="0" dirty="0" smtClean="0"/>
              <a:t>ING agenției </a:t>
            </a:r>
            <a:r>
              <a:rPr lang="ro-RO" baseline="0" noProof="0" dirty="0" smtClean="0"/>
              <a:t>Energiei – doamnei ofițer credite,</a:t>
            </a:r>
            <a:endParaRPr lang="ro-RO" noProof="0" dirty="0" smtClean="0"/>
          </a:p>
          <a:p>
            <a:r>
              <a:rPr lang="ro-RO" noProof="0" dirty="0" smtClean="0"/>
              <a:t>Bancpost sucursala Bacău - doamnei director adjunct Raluca Rotaru,</a:t>
            </a:r>
          </a:p>
          <a:p>
            <a:r>
              <a:rPr lang="ro-RO" noProof="0" dirty="0" smtClean="0"/>
              <a:t>Ideea Bank sucursala Bacău – doamnei manager relații cu clienții băncii Anuța Popa.</a:t>
            </a:r>
          </a:p>
          <a:p>
            <a:r>
              <a:rPr lang="ro-RO" noProof="0" dirty="0" smtClean="0"/>
              <a:t>Colegiului Național</a:t>
            </a:r>
            <a:r>
              <a:rPr lang="ro-RO" baseline="0" noProof="0" dirty="0" smtClean="0"/>
              <a:t> Ferdinand I și Bibliotecii școlii noastre</a:t>
            </a:r>
          </a:p>
          <a:p>
            <a:endParaRPr lang="ro-RO"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Ur</a:t>
            </a:r>
            <a:r>
              <a:rPr lang="ro-RO" noProof="0" dirty="0" smtClean="0"/>
              <a:t>ă</a:t>
            </a:r>
            <a:r>
              <a:rPr lang="en-US" noProof="0" dirty="0" smtClean="0"/>
              <a:t>m s</a:t>
            </a:r>
            <a:r>
              <a:rPr lang="ro-RO" noProof="0" dirty="0" err="1" smtClean="0"/>
              <a:t>ucces</a:t>
            </a:r>
            <a:r>
              <a:rPr lang="ro-RO" noProof="0" dirty="0" smtClean="0"/>
              <a:t> tuturor participanților! Și..</a:t>
            </a:r>
            <a:r>
              <a:rPr lang="ro-RO" baseline="0" noProof="0" dirty="0" smtClean="0"/>
              <a:t> Nu uitați:</a:t>
            </a:r>
            <a:endParaRPr lang="ro-RO" noProof="0" dirty="0" smtClean="0"/>
          </a:p>
          <a:p>
            <a:r>
              <a:rPr lang="ro-RO" noProof="0" dirty="0" smtClean="0"/>
              <a:t>„Norocul este locul unde se întâlnește oportunitatea cu pregătirea” Seneca.</a:t>
            </a:r>
            <a:r>
              <a:rPr lang="en-US" noProof="0" dirty="0" smtClean="0"/>
              <a:t> </a:t>
            </a:r>
            <a:endParaRPr lang="ro-RO" noProof="0" dirty="0" smtClean="0"/>
          </a:p>
          <a:p>
            <a:endParaRPr lang="ro-RO" sz="1200" kern="1200" noProof="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Copyright CNF 2016</a:t>
            </a:r>
            <a:endParaRPr lang="ro-RO" noProof="0" dirty="0" smtClean="0"/>
          </a:p>
        </p:txBody>
      </p:sp>
      <p:sp>
        <p:nvSpPr>
          <p:cNvPr id="4" name="Header Placeholder 3"/>
          <p:cNvSpPr>
            <a:spLocks noGrp="1"/>
          </p:cNvSpPr>
          <p:nvPr>
            <p:ph type="hdr" sz="quarter" idx="10"/>
          </p:nvPr>
        </p:nvSpPr>
        <p:spPr/>
        <p:txBody>
          <a:bodyPr/>
          <a:lstStyle/>
          <a:p>
            <a:r>
              <a:rPr lang="en-US" smtClean="0"/>
              <a:t>Ed. Financiară - Proiect „Băncile de lângă școala mea”</a:t>
            </a:r>
            <a:endParaRPr lang="en-US"/>
          </a:p>
        </p:txBody>
      </p:sp>
      <p:sp>
        <p:nvSpPr>
          <p:cNvPr id="5" name="Date Placeholder 4"/>
          <p:cNvSpPr>
            <a:spLocks noGrp="1"/>
          </p:cNvSpPr>
          <p:nvPr>
            <p:ph type="dt" idx="11"/>
          </p:nvPr>
        </p:nvSpPr>
        <p:spPr/>
        <p:txBody>
          <a:bodyPr/>
          <a:lstStyle/>
          <a:p>
            <a:r>
              <a:rPr lang="ro-RO" smtClean="0"/>
              <a:t>luni, 11 aprilie 2016</a:t>
            </a:r>
            <a:endParaRPr lang="en-US"/>
          </a:p>
        </p:txBody>
      </p:sp>
      <p:sp>
        <p:nvSpPr>
          <p:cNvPr id="6" name="Footer Placeholder 5"/>
          <p:cNvSpPr>
            <a:spLocks noGrp="1"/>
          </p:cNvSpPr>
          <p:nvPr>
            <p:ph type="ftr" sz="quarter" idx="12"/>
          </p:nvPr>
        </p:nvSpPr>
        <p:spPr/>
        <p:txBody>
          <a:bodyPr/>
          <a:lstStyle/>
          <a:p>
            <a:r>
              <a:rPr lang="en-US" smtClean="0"/>
              <a:t>Colegiul Național „Ferdinand I" Bacău, clasa a III-a 2016</a:t>
            </a:r>
            <a:endParaRPr lang="en-US"/>
          </a:p>
        </p:txBody>
      </p:sp>
      <p:sp>
        <p:nvSpPr>
          <p:cNvPr id="7" name="Slide Number Placeholder 6"/>
          <p:cNvSpPr>
            <a:spLocks noGrp="1"/>
          </p:cNvSpPr>
          <p:nvPr>
            <p:ph type="sldNum" sz="quarter" idx="13"/>
          </p:nvPr>
        </p:nvSpPr>
        <p:spPr/>
        <p:txBody>
          <a:bodyPr/>
          <a:lstStyle/>
          <a:p>
            <a:fld id="{0B514050-4C25-42D1-AC0D-4A6E1983987E}" type="slidenum">
              <a:rPr lang="en-US" smtClean="0"/>
              <a:pPr/>
              <a:t>14</a:t>
            </a:fld>
            <a:endParaRPr lang="en-US"/>
          </a:p>
        </p:txBody>
      </p:sp>
    </p:spTree>
    <p:extLst>
      <p:ext uri="{BB962C8B-B14F-4D97-AF65-F5344CB8AC3E}">
        <p14:creationId xmlns:p14="http://schemas.microsoft.com/office/powerpoint/2010/main" val="305066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ro-RO" noProof="0" dirty="0" smtClean="0"/>
              <a:t>Proiectul a fost o provocare pentru noi toți, copii, părinți, învățători și poate cel mai mult pentru cei care au trebuit să ne susțină și să ne explice lumea financiară în care trăi</a:t>
            </a:r>
            <a:r>
              <a:rPr lang="en-US" noProof="0" dirty="0" smtClean="0"/>
              <a:t>m</a:t>
            </a:r>
            <a:r>
              <a:rPr lang="ro-RO" noProof="0" dirty="0" smtClean="0"/>
              <a:t> la nivelul nostru de înțelegere. Partea cea</a:t>
            </a:r>
            <a:r>
              <a:rPr lang="ro-RO" baseline="0" noProof="0" dirty="0" smtClean="0"/>
              <a:t> mai grea a proiectului a fost cea de planificare a activităților și obiectivelor. </a:t>
            </a:r>
            <a:r>
              <a:rPr lang="ro-RO" noProof="0" dirty="0" smtClean="0"/>
              <a:t>Tocmai de aceea ne-am propus să avem de la început următoarea Declarație de Misiune:</a:t>
            </a:r>
            <a:r>
              <a:rPr lang="ro-RO" baseline="0" noProof="0" dirty="0" smtClean="0"/>
              <a:t> </a:t>
            </a:r>
            <a:r>
              <a:rPr lang="ro-RO" noProof="0" dirty="0" smtClean="0"/>
              <a:t> </a:t>
            </a:r>
          </a:p>
          <a:p>
            <a:pPr algn="l"/>
            <a:endParaRPr lang="ro-RO" noProof="0" dirty="0" smtClean="0"/>
          </a:p>
          <a:p>
            <a:pPr algn="l"/>
            <a:r>
              <a:rPr lang="ro-RO" noProof="0" dirty="0" smtClean="0"/>
              <a:t>„Noi toți, copii, părinții</a:t>
            </a:r>
            <a:r>
              <a:rPr lang="en-US" noProof="0" dirty="0" smtClean="0"/>
              <a:t> </a:t>
            </a:r>
            <a:r>
              <a:rPr lang="ro-RO" noProof="0" dirty="0" smtClean="0"/>
              <a:t>și cadre didactice credem că actualii copii și tineri ar trebui să fie o generație de cetățeni cu competențe economice, capabili să înțeleagă importanța economisirii și să fie pregătiți  pentru a crea locuri de muncă care să ne  dezvolte capacitatea de a răspunde eficient oportunităților și pericolelor financiare ca viitori antreprenori, investitori sau angajați.”</a:t>
            </a:r>
          </a:p>
          <a:p>
            <a:pPr algn="l"/>
            <a:endParaRPr lang="ro-RO" noProof="0" dirty="0" smtClean="0"/>
          </a:p>
          <a:p>
            <a:pPr algn="l"/>
            <a:r>
              <a:rPr lang="ro-RO" noProof="0" dirty="0" smtClean="0"/>
              <a:t>„BĂNCILE DE LÂNGĂ ȘCOALA MEA” s-a concretizat</a:t>
            </a:r>
            <a:r>
              <a:rPr lang="ro-RO" baseline="0" noProof="0" dirty="0" smtClean="0"/>
              <a:t> în una din cele mai frumoase c</a:t>
            </a:r>
            <a:r>
              <a:rPr lang="ro-RO" noProof="0" dirty="0" smtClean="0"/>
              <a:t>ampanii de informare privind oportunitățile și pericolele în gestionarea banilor desfășurate</a:t>
            </a:r>
            <a:r>
              <a:rPr lang="ro-RO" baseline="0" noProof="0" dirty="0" smtClean="0"/>
              <a:t> în școala noastră</a:t>
            </a:r>
            <a:r>
              <a:rPr lang="ro-RO" noProof="0" dirty="0" smtClean="0"/>
              <a:t>.</a:t>
            </a:r>
          </a:p>
          <a:p>
            <a:pPr algn="l"/>
            <a:endParaRPr lang="ro-RO" noProof="0" dirty="0" smtClean="0"/>
          </a:p>
          <a:p>
            <a:pPr algn="l"/>
            <a:r>
              <a:rPr lang="ro-RO" noProof="0" dirty="0" smtClean="0"/>
              <a:t>Ca scop </a:t>
            </a:r>
            <a:r>
              <a:rPr lang="en-US" noProof="0" dirty="0" smtClean="0"/>
              <a:t>principal </a:t>
            </a:r>
            <a:r>
              <a:rPr lang="ro-RO" noProof="0" dirty="0" smtClean="0"/>
              <a:t>în realizarea</a:t>
            </a:r>
            <a:r>
              <a:rPr lang="ro-RO" baseline="0" noProof="0" dirty="0" smtClean="0"/>
              <a:t> proiectului nostru ne-am propus și </a:t>
            </a:r>
            <a:r>
              <a:rPr lang="en-US" baseline="0" noProof="0" dirty="0" smtClean="0"/>
              <a:t>am </a:t>
            </a:r>
            <a:r>
              <a:rPr lang="ro-RO" baseline="0" noProof="0" dirty="0" smtClean="0"/>
              <a:t>realizat activități frumoase de educație financiară practică privind gestionarea eficientă a banilor. </a:t>
            </a:r>
          </a:p>
          <a:p>
            <a:r>
              <a:rPr lang="ro-RO" sz="1200" kern="1200" dirty="0" smtClean="0">
                <a:solidFill>
                  <a:schemeClr val="tx1"/>
                </a:solidFill>
                <a:effectLst/>
                <a:latin typeface="+mn-lt"/>
                <a:ea typeface="+mn-ea"/>
                <a:cs typeface="+mn-cs"/>
              </a:rPr>
              <a:t>În urma proiectului nostru am reușit să creăm primii pași ai unui parteneriat între școală și bancă pentru o educație financiară eficientă și de calitate la Colegiul Național „Ferdinand I” din Bacău.</a:t>
            </a:r>
            <a:endParaRPr lang="ro-RO"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r>
              <a:rPr lang="ro-RO" smtClean="0"/>
              <a:t>luni, 11 aprilie 2016</a:t>
            </a:r>
            <a:endParaRPr lang="en-US"/>
          </a:p>
        </p:txBody>
      </p:sp>
      <p:sp>
        <p:nvSpPr>
          <p:cNvPr id="5" name="Footer Placeholder 4"/>
          <p:cNvSpPr>
            <a:spLocks noGrp="1"/>
          </p:cNvSpPr>
          <p:nvPr>
            <p:ph type="ftr" sz="quarter" idx="11"/>
          </p:nvPr>
        </p:nvSpPr>
        <p:spPr/>
        <p:txBody>
          <a:bodyPr/>
          <a:lstStyle/>
          <a:p>
            <a:r>
              <a:rPr lang="en-US" smtClean="0"/>
              <a:t>Colegiul Național „Ferdinand I" Bacău, clasa a III-a 2016</a:t>
            </a:r>
            <a:endParaRPr lang="en-US"/>
          </a:p>
        </p:txBody>
      </p:sp>
      <p:sp>
        <p:nvSpPr>
          <p:cNvPr id="6" name="Slide Number Placeholder 5"/>
          <p:cNvSpPr>
            <a:spLocks noGrp="1"/>
          </p:cNvSpPr>
          <p:nvPr>
            <p:ph type="sldNum" sz="quarter" idx="12"/>
          </p:nvPr>
        </p:nvSpPr>
        <p:spPr/>
        <p:txBody>
          <a:bodyPr/>
          <a:lstStyle/>
          <a:p>
            <a:fld id="{0B514050-4C25-42D1-AC0D-4A6E1983987E}" type="slidenum">
              <a:rPr lang="en-US" smtClean="0"/>
              <a:pPr/>
              <a:t>2</a:t>
            </a:fld>
            <a:endParaRPr lang="en-US"/>
          </a:p>
        </p:txBody>
      </p:sp>
      <p:sp>
        <p:nvSpPr>
          <p:cNvPr id="7" name="Header Placeholder 6"/>
          <p:cNvSpPr>
            <a:spLocks noGrp="1"/>
          </p:cNvSpPr>
          <p:nvPr>
            <p:ph type="hdr" sz="quarter" idx="13"/>
          </p:nvPr>
        </p:nvSpPr>
        <p:spPr/>
        <p:txBody>
          <a:bodyPr/>
          <a:lstStyle/>
          <a:p>
            <a:r>
              <a:rPr lang="en-US" smtClean="0"/>
              <a:t>Ed. Financiară - Proiect „Băncile de lângă școala mea”</a:t>
            </a:r>
            <a:endParaRPr lang="en-US"/>
          </a:p>
        </p:txBody>
      </p:sp>
    </p:spTree>
    <p:extLst>
      <p:ext uri="{BB962C8B-B14F-4D97-AF65-F5344CB8AC3E}">
        <p14:creationId xmlns:p14="http://schemas.microsoft.com/office/powerpoint/2010/main" val="125714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noProof="0" dirty="0" smtClean="0"/>
              <a:t>Pentru început vă prezentăm</a:t>
            </a:r>
            <a:r>
              <a:rPr lang="ro-RO" baseline="0" noProof="0" dirty="0" smtClean="0"/>
              <a:t> cele 7 obiectivele realizate pentru ca mai apoi să vă detaliem activitățile desfășurate pentru realizarea fiecărui obiectiv:</a:t>
            </a:r>
            <a:endParaRPr lang="ro-RO"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o-RO"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o-RO" baseline="0" noProof="0" dirty="0" smtClean="0"/>
              <a:t>Pe parcursul perioadei cuprinse între 21 martie și 11 aprilie 2016 am reușit alături de toți cei care ne-au susținut să realizăm în primul rând un sondaj de opinie privind criteriile de selecție a unei bănci din perspectiva familiei și mai ales a noastră, a copiilor. Am realizat al doilea obiectiv și anume: interviuri la patru instituții de credit din apropierea școlii noastre. Cel de-al treilea obiectiv realizat a fost portofoliul individual. Interviurile pe care le-am realizat ne-au ajutat la îndeplinirea obiectivului patru, de a dezbate mai apoi împreună cu prietenii și colegii noștri din clasă informațiile pe care le-am obținut în urma vizitelor la băncile: ING, </a:t>
            </a:r>
            <a:r>
              <a:rPr lang="ro-RO" baseline="0" noProof="0" dirty="0" err="1" smtClean="0"/>
              <a:t>IdeeaBank</a:t>
            </a:r>
            <a:r>
              <a:rPr lang="ro-RO" baseline="0" noProof="0" dirty="0" smtClean="0"/>
              <a:t>, Banca Română de Dezvoltare și Bancpost. Nu în cele din urmă, obiectivul numărul 5 a fost preocuparea noastră constantă de ajutorare a copiilor de la Centrul Rezidențial de Copii „Henry Coandă” din Bacău, obiectiv îndeplinit pe parcursul a trei ocazii distincte. Credem că prin activitățile noastre am reușit să îndeplinim și cel de-al șaselea obiectiv și anume crearea primilor pași către un parteneriat între școală și instituțiile de credit de lângă școala noastră.</a:t>
            </a:r>
          </a:p>
          <a:p>
            <a:pPr marL="0" marR="0" indent="0" algn="l" defTabSz="914400" rtl="0" eaLnBrk="1" fontAlgn="auto" latinLnBrk="0" hangingPunct="1">
              <a:lnSpc>
                <a:spcPct val="100000"/>
              </a:lnSpc>
              <a:spcBef>
                <a:spcPts val="0"/>
              </a:spcBef>
              <a:spcAft>
                <a:spcPts val="0"/>
              </a:spcAft>
              <a:buClrTx/>
              <a:buSzTx/>
              <a:buFontTx/>
              <a:buNone/>
              <a:tabLst/>
              <a:defRPr/>
            </a:pPr>
            <a:endParaRPr lang="ro-RO"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o-RO" baseline="0" noProof="0" dirty="0" smtClean="0"/>
              <a:t>În continuare vă vom prezenta în mare activitățile desfășurate de noi pentru realizarea fiecărui obiectiv.</a:t>
            </a:r>
          </a:p>
        </p:txBody>
      </p:sp>
      <p:sp>
        <p:nvSpPr>
          <p:cNvPr id="4" name="Date Placeholder 3"/>
          <p:cNvSpPr>
            <a:spLocks noGrp="1"/>
          </p:cNvSpPr>
          <p:nvPr>
            <p:ph type="dt" idx="10"/>
          </p:nvPr>
        </p:nvSpPr>
        <p:spPr/>
        <p:txBody>
          <a:bodyPr/>
          <a:lstStyle/>
          <a:p>
            <a:r>
              <a:rPr lang="ro-RO" smtClean="0"/>
              <a:t>luni, 11 aprilie 2016</a:t>
            </a:r>
            <a:endParaRPr lang="en-US"/>
          </a:p>
        </p:txBody>
      </p:sp>
      <p:sp>
        <p:nvSpPr>
          <p:cNvPr id="5" name="Footer Placeholder 4"/>
          <p:cNvSpPr>
            <a:spLocks noGrp="1"/>
          </p:cNvSpPr>
          <p:nvPr>
            <p:ph type="ftr" sz="quarter" idx="11"/>
          </p:nvPr>
        </p:nvSpPr>
        <p:spPr/>
        <p:txBody>
          <a:bodyPr/>
          <a:lstStyle/>
          <a:p>
            <a:r>
              <a:rPr lang="en-US" smtClean="0"/>
              <a:t>Colegiul Național „Ferdinand I" Bacău, clasa a III-a 2016</a:t>
            </a:r>
            <a:endParaRPr lang="en-US"/>
          </a:p>
        </p:txBody>
      </p:sp>
      <p:sp>
        <p:nvSpPr>
          <p:cNvPr id="6" name="Slide Number Placeholder 5"/>
          <p:cNvSpPr>
            <a:spLocks noGrp="1"/>
          </p:cNvSpPr>
          <p:nvPr>
            <p:ph type="sldNum" sz="quarter" idx="12"/>
          </p:nvPr>
        </p:nvSpPr>
        <p:spPr/>
        <p:txBody>
          <a:bodyPr/>
          <a:lstStyle/>
          <a:p>
            <a:fld id="{0B514050-4C25-42D1-AC0D-4A6E1983987E}" type="slidenum">
              <a:rPr lang="en-US" smtClean="0"/>
              <a:pPr/>
              <a:t>3</a:t>
            </a:fld>
            <a:endParaRPr lang="en-US"/>
          </a:p>
        </p:txBody>
      </p:sp>
      <p:sp>
        <p:nvSpPr>
          <p:cNvPr id="7" name="Header Placeholder 6"/>
          <p:cNvSpPr>
            <a:spLocks noGrp="1"/>
          </p:cNvSpPr>
          <p:nvPr>
            <p:ph type="hdr" sz="quarter" idx="13"/>
          </p:nvPr>
        </p:nvSpPr>
        <p:spPr/>
        <p:txBody>
          <a:bodyPr/>
          <a:lstStyle/>
          <a:p>
            <a:r>
              <a:rPr lang="en-US" smtClean="0"/>
              <a:t>Ed. Financiară - Proiect „Băncile de lângă școala mea”</a:t>
            </a:r>
            <a:endParaRPr lang="en-US"/>
          </a:p>
        </p:txBody>
      </p:sp>
    </p:spTree>
    <p:extLst>
      <p:ext uri="{BB962C8B-B14F-4D97-AF65-F5344CB8AC3E}">
        <p14:creationId xmlns:p14="http://schemas.microsoft.com/office/powerpoint/2010/main" val="62055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baseline="0" noProof="0" dirty="0" smtClean="0"/>
              <a:t>Primul obiectiv pe care ni l-am propus a fost să cunoaștem opiniile familiilor din clasa noastră privind „Băncile de lângă școala mea”</a:t>
            </a:r>
          </a:p>
          <a:p>
            <a:pPr algn="l"/>
            <a:endParaRPr lang="ro-RO" noProof="0" dirty="0" smtClean="0"/>
          </a:p>
          <a:p>
            <a:pPr algn="l"/>
            <a:r>
              <a:rPr lang="ro-RO" noProof="0" dirty="0" smtClean="0"/>
              <a:t>Am distribuit 92 de sondaje de opinie și au rezultat un număr de 37 de respondenți.</a:t>
            </a:r>
          </a:p>
          <a:p>
            <a:pPr algn="l"/>
            <a:r>
              <a:rPr lang="ro-RO" noProof="0" dirty="0" smtClean="0"/>
              <a:t>Sondajele de opinie ne-au arătat faptul că: </a:t>
            </a:r>
          </a:p>
          <a:p>
            <a:pPr algn="l"/>
            <a:r>
              <a:rPr lang="ro-RO" noProof="0" dirty="0" smtClean="0"/>
              <a:t>Noi toți economisim sub mai  multe forme,</a:t>
            </a:r>
          </a:p>
          <a:p>
            <a:pPr algn="l"/>
            <a:r>
              <a:rPr lang="ro-RO" noProof="0" dirty="0" smtClean="0"/>
              <a:t>Fiecare familie are criterii diverse după care alege o bancă,</a:t>
            </a:r>
          </a:p>
          <a:p>
            <a:pPr algn="l"/>
            <a:r>
              <a:rPr lang="ro-RO" noProof="0" dirty="0" smtClean="0"/>
              <a:t>Nu avem criterii foarte clare după care alegem instituția de credit,</a:t>
            </a:r>
          </a:p>
          <a:p>
            <a:pPr algn="l"/>
            <a:r>
              <a:rPr lang="ro-RO" noProof="0" dirty="0" smtClean="0"/>
              <a:t>Există un grad de dezinteres față de instituțiile bancare.</a:t>
            </a:r>
          </a:p>
          <a:p>
            <a:pPr algn="l"/>
            <a:endParaRPr lang="ro-RO" noProof="0" dirty="0" smtClean="0"/>
          </a:p>
          <a:p>
            <a:pPr algn="l"/>
            <a:r>
              <a:rPr lang="ro-RO" noProof="0" dirty="0" smtClean="0"/>
              <a:t>Sondajul realizat a dus la formularea a 8 întrebări pe care le-am adresat fiecărei instituții bancare vizitate.</a:t>
            </a:r>
          </a:p>
        </p:txBody>
      </p:sp>
      <p:sp>
        <p:nvSpPr>
          <p:cNvPr id="4" name="Date Placeholder 3"/>
          <p:cNvSpPr>
            <a:spLocks noGrp="1"/>
          </p:cNvSpPr>
          <p:nvPr>
            <p:ph type="dt" idx="10"/>
          </p:nvPr>
        </p:nvSpPr>
        <p:spPr/>
        <p:txBody>
          <a:bodyPr/>
          <a:lstStyle/>
          <a:p>
            <a:r>
              <a:rPr lang="ro-RO" smtClean="0"/>
              <a:t>luni, 11 aprilie 2016</a:t>
            </a:r>
            <a:endParaRPr lang="en-US"/>
          </a:p>
        </p:txBody>
      </p:sp>
      <p:sp>
        <p:nvSpPr>
          <p:cNvPr id="5" name="Footer Placeholder 4"/>
          <p:cNvSpPr>
            <a:spLocks noGrp="1"/>
          </p:cNvSpPr>
          <p:nvPr>
            <p:ph type="ftr" sz="quarter" idx="11"/>
          </p:nvPr>
        </p:nvSpPr>
        <p:spPr/>
        <p:txBody>
          <a:bodyPr/>
          <a:lstStyle/>
          <a:p>
            <a:r>
              <a:rPr lang="en-US" smtClean="0"/>
              <a:t>Colegiul Național „Ferdinand I" Bacău, clasa a III-a 2016</a:t>
            </a:r>
            <a:endParaRPr lang="en-US"/>
          </a:p>
        </p:txBody>
      </p:sp>
      <p:sp>
        <p:nvSpPr>
          <p:cNvPr id="6" name="Slide Number Placeholder 5"/>
          <p:cNvSpPr>
            <a:spLocks noGrp="1"/>
          </p:cNvSpPr>
          <p:nvPr>
            <p:ph type="sldNum" sz="quarter" idx="12"/>
          </p:nvPr>
        </p:nvSpPr>
        <p:spPr/>
        <p:txBody>
          <a:bodyPr/>
          <a:lstStyle/>
          <a:p>
            <a:fld id="{0B514050-4C25-42D1-AC0D-4A6E1983987E}" type="slidenum">
              <a:rPr lang="en-US" smtClean="0"/>
              <a:pPr/>
              <a:t>4</a:t>
            </a:fld>
            <a:endParaRPr lang="en-US"/>
          </a:p>
        </p:txBody>
      </p:sp>
      <p:sp>
        <p:nvSpPr>
          <p:cNvPr id="7" name="Header Placeholder 6"/>
          <p:cNvSpPr>
            <a:spLocks noGrp="1"/>
          </p:cNvSpPr>
          <p:nvPr>
            <p:ph type="hdr" sz="quarter" idx="13"/>
          </p:nvPr>
        </p:nvSpPr>
        <p:spPr/>
        <p:txBody>
          <a:bodyPr/>
          <a:lstStyle/>
          <a:p>
            <a:r>
              <a:rPr lang="en-US" smtClean="0"/>
              <a:t>Ed. Financiară - Proiect „Băncile de lângă școala mea”</a:t>
            </a:r>
            <a:endParaRPr lang="en-US"/>
          </a:p>
        </p:txBody>
      </p:sp>
    </p:spTree>
    <p:extLst>
      <p:ext uri="{BB962C8B-B14F-4D97-AF65-F5344CB8AC3E}">
        <p14:creationId xmlns:p14="http://schemas.microsoft.com/office/powerpoint/2010/main" val="159856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noProof="0" dirty="0" smtClean="0"/>
              <a:t>Pentru îndeplinirea celui de-al doilea obiectiv, noi, echipa de elevi. însoțiți de părinți am vizitat 4 instituții bancare din apropierea Colegiului Național „Ferdinand I” Bacău unde directorii de sucursală/agenție au răspuns la un interviu cu 8 întrebări deschise privind criteriile de selecție a unei bănci și gestionarea eficientă a banilor. Am luat notițe pentru a prezenta informațiile primite și a dezbate criteriile de selecție a unei instituții bancare în fața colegilor noștri de la școală.</a:t>
            </a:r>
          </a:p>
          <a:p>
            <a:endParaRPr lang="ro-RO"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o-RO" baseline="0" noProof="0" dirty="0" smtClean="0"/>
              <a:t>Întrebările puse de noi au fost întrebări cu privire în primul rând la încrederea pe care o putem avea în bancă și au continuat astfel:</a:t>
            </a:r>
          </a:p>
          <a:p>
            <a:pPr marL="0" marR="0" indent="0" algn="l" defTabSz="914400" rtl="0" eaLnBrk="1" fontAlgn="auto" latinLnBrk="0" hangingPunct="1">
              <a:lnSpc>
                <a:spcPct val="100000"/>
              </a:lnSpc>
              <a:spcBef>
                <a:spcPts val="0"/>
              </a:spcBef>
              <a:spcAft>
                <a:spcPts val="0"/>
              </a:spcAft>
              <a:buClrTx/>
              <a:buSzTx/>
              <a:buFontTx/>
              <a:buNone/>
              <a:tabLst/>
              <a:defRPr/>
            </a:pPr>
            <a:endParaRPr lang="ro-RO"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o-RO" baseline="0" noProof="0" dirty="0" smtClean="0"/>
              <a:t>1. Care este țara de proveniență a băncii și care sunt problemele financiare cu care se confrunta sau cu care s-a confruntat banca?  7. b Care este notorietatea băncii? </a:t>
            </a:r>
          </a:p>
          <a:p>
            <a:r>
              <a:rPr lang="ro-RO" baseline="0" noProof="0" dirty="0" smtClean="0"/>
              <a:t>2. Cum pot intra în posesia listei de tarife si comisioane? (dobânda practicată, comisioanele).</a:t>
            </a:r>
          </a:p>
          <a:p>
            <a:r>
              <a:rPr lang="ro-RO" baseline="0" noProof="0" dirty="0" smtClean="0"/>
              <a:t>3. Aveți un pachet de produse potrivit profilului și intereselor pe care le are un elev? (de ex: Cât costă un cont bancar pentru un copil? Care sunt produsele și serviciile bancare specifice elevilor? </a:t>
            </a:r>
          </a:p>
          <a:p>
            <a:r>
              <a:rPr lang="ro-RO" baseline="0" noProof="0" dirty="0" smtClean="0"/>
              <a:t>4. Cât de des modificați costurile și cum aflu noile valori?</a:t>
            </a:r>
          </a:p>
          <a:p>
            <a:r>
              <a:rPr lang="ro-RO" baseline="0" noProof="0" dirty="0" smtClean="0"/>
              <a:t>5. Cum aflu despre noi produse pe care le veți lansa?</a:t>
            </a:r>
          </a:p>
          <a:p>
            <a:r>
              <a:rPr lang="ro-RO" baseline="0" noProof="0" dirty="0" smtClean="0"/>
              <a:t>6. Ce canale bancare mai pot utiliza în afară de mersul la ghișeu? </a:t>
            </a:r>
          </a:p>
          <a:p>
            <a:r>
              <a:rPr lang="ro-RO" baseline="0" noProof="0" dirty="0" smtClean="0"/>
              <a:t>7. Ce fac când apare o problema legata de una din operațiunile pe care le derulez?</a:t>
            </a:r>
          </a:p>
          <a:p>
            <a:r>
              <a:rPr lang="ro-RO" baseline="0" noProof="0" dirty="0" smtClean="0"/>
              <a:t>8. Ce demersuri face banca pentru educația sau informarea financiară a copiilor?</a:t>
            </a:r>
          </a:p>
        </p:txBody>
      </p:sp>
      <p:sp>
        <p:nvSpPr>
          <p:cNvPr id="4" name="Date Placeholder 3"/>
          <p:cNvSpPr>
            <a:spLocks noGrp="1"/>
          </p:cNvSpPr>
          <p:nvPr>
            <p:ph type="dt" idx="10"/>
          </p:nvPr>
        </p:nvSpPr>
        <p:spPr/>
        <p:txBody>
          <a:bodyPr/>
          <a:lstStyle/>
          <a:p>
            <a:r>
              <a:rPr lang="ro-RO" smtClean="0"/>
              <a:t>luni, 11 aprilie 2016</a:t>
            </a:r>
            <a:endParaRPr lang="en-US"/>
          </a:p>
        </p:txBody>
      </p:sp>
      <p:sp>
        <p:nvSpPr>
          <p:cNvPr id="5" name="Footer Placeholder 4"/>
          <p:cNvSpPr>
            <a:spLocks noGrp="1"/>
          </p:cNvSpPr>
          <p:nvPr>
            <p:ph type="ftr" sz="quarter" idx="11"/>
          </p:nvPr>
        </p:nvSpPr>
        <p:spPr/>
        <p:txBody>
          <a:bodyPr/>
          <a:lstStyle/>
          <a:p>
            <a:r>
              <a:rPr lang="en-US" smtClean="0"/>
              <a:t>Colegiul Național „Ferdinand I" Bacău, clasa a III-a 2016</a:t>
            </a:r>
            <a:endParaRPr lang="en-US"/>
          </a:p>
        </p:txBody>
      </p:sp>
      <p:sp>
        <p:nvSpPr>
          <p:cNvPr id="6" name="Slide Number Placeholder 5"/>
          <p:cNvSpPr>
            <a:spLocks noGrp="1"/>
          </p:cNvSpPr>
          <p:nvPr>
            <p:ph type="sldNum" sz="quarter" idx="12"/>
          </p:nvPr>
        </p:nvSpPr>
        <p:spPr/>
        <p:txBody>
          <a:bodyPr/>
          <a:lstStyle/>
          <a:p>
            <a:fld id="{0B514050-4C25-42D1-AC0D-4A6E1983987E}" type="slidenum">
              <a:rPr lang="en-US" smtClean="0"/>
              <a:pPr/>
              <a:t>5</a:t>
            </a:fld>
            <a:endParaRPr lang="en-US"/>
          </a:p>
        </p:txBody>
      </p:sp>
      <p:sp>
        <p:nvSpPr>
          <p:cNvPr id="7" name="Header Placeholder 6"/>
          <p:cNvSpPr>
            <a:spLocks noGrp="1"/>
          </p:cNvSpPr>
          <p:nvPr>
            <p:ph type="hdr" sz="quarter" idx="13"/>
          </p:nvPr>
        </p:nvSpPr>
        <p:spPr/>
        <p:txBody>
          <a:bodyPr/>
          <a:lstStyle/>
          <a:p>
            <a:r>
              <a:rPr lang="en-US" smtClean="0"/>
              <a:t>Ed. Financiară - Proiect „Băncile de lângă școala mea”</a:t>
            </a:r>
            <a:endParaRPr lang="en-US"/>
          </a:p>
        </p:txBody>
      </p:sp>
    </p:spTree>
    <p:extLst>
      <p:ext uri="{BB962C8B-B14F-4D97-AF65-F5344CB8AC3E}">
        <p14:creationId xmlns:p14="http://schemas.microsoft.com/office/powerpoint/2010/main" val="370639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Obiectivul</a:t>
            </a:r>
            <a:r>
              <a:rPr lang="ro-RO" baseline="0" dirty="0" smtClean="0"/>
              <a:t> nostru numărul trei a fost realizarea unui portofoliu cu rezultate practice privind relațiile financiare.</a:t>
            </a:r>
          </a:p>
          <a:p>
            <a:endParaRPr lang="ro-RO" baseline="0" dirty="0" smtClean="0"/>
          </a:p>
          <a:p>
            <a:r>
              <a:rPr lang="ro-RO" baseline="0" dirty="0" smtClean="0"/>
              <a:t>La băncile vizitate am discutat și obținut documente privind termenii, comisioanele și taxele ce presupun deschiderea contului de economii pentru copii.</a:t>
            </a:r>
          </a:p>
          <a:p>
            <a:r>
              <a:rPr lang="ro-RO" baseline="0" dirty="0" smtClean="0"/>
              <a:t>Am schimbat valută la două bănci diferite.</a:t>
            </a:r>
          </a:p>
          <a:p>
            <a:r>
              <a:rPr lang="ro-RO" baseline="0" dirty="0" smtClean="0"/>
              <a:t>Am văzut și înțeles cum se face un transfer bancar de numerar.</a:t>
            </a:r>
          </a:p>
          <a:p>
            <a:r>
              <a:rPr lang="ro-RO" baseline="0" dirty="0" smtClean="0"/>
              <a:t>Am retras numerar de la un bancomat.</a:t>
            </a:r>
          </a:p>
          <a:p>
            <a:r>
              <a:rPr lang="ro-RO" baseline="0" dirty="0" smtClean="0"/>
              <a:t>Am achitat plata unei facturi la un alt bancomat.</a:t>
            </a:r>
          </a:p>
          <a:p>
            <a:r>
              <a:rPr lang="ro-RO" baseline="0" dirty="0" smtClean="0"/>
              <a:t>Am creat un bancomat de carton (inclusiv carduri bancare) cu care ne-am jucat și am învățat mai multe în clasă, împreună cu colegii noștri.</a:t>
            </a:r>
          </a:p>
        </p:txBody>
      </p:sp>
      <p:sp>
        <p:nvSpPr>
          <p:cNvPr id="4" name="Date Placeholder 3"/>
          <p:cNvSpPr>
            <a:spLocks noGrp="1"/>
          </p:cNvSpPr>
          <p:nvPr>
            <p:ph type="dt" idx="10"/>
          </p:nvPr>
        </p:nvSpPr>
        <p:spPr/>
        <p:txBody>
          <a:bodyPr/>
          <a:lstStyle/>
          <a:p>
            <a:r>
              <a:rPr lang="ro-RO" smtClean="0"/>
              <a:t>luni, 11 aprilie 2016</a:t>
            </a:r>
            <a:endParaRPr lang="en-US"/>
          </a:p>
        </p:txBody>
      </p:sp>
      <p:sp>
        <p:nvSpPr>
          <p:cNvPr id="5" name="Footer Placeholder 4"/>
          <p:cNvSpPr>
            <a:spLocks noGrp="1"/>
          </p:cNvSpPr>
          <p:nvPr>
            <p:ph type="ftr" sz="quarter" idx="11"/>
          </p:nvPr>
        </p:nvSpPr>
        <p:spPr/>
        <p:txBody>
          <a:bodyPr/>
          <a:lstStyle/>
          <a:p>
            <a:r>
              <a:rPr lang="en-US" smtClean="0"/>
              <a:t>Colegiul Național „Ferdinand I" Bacău, clasa a III-a 2016</a:t>
            </a:r>
            <a:endParaRPr lang="en-US"/>
          </a:p>
        </p:txBody>
      </p:sp>
      <p:sp>
        <p:nvSpPr>
          <p:cNvPr id="6" name="Slide Number Placeholder 5"/>
          <p:cNvSpPr>
            <a:spLocks noGrp="1"/>
          </p:cNvSpPr>
          <p:nvPr>
            <p:ph type="sldNum" sz="quarter" idx="12"/>
          </p:nvPr>
        </p:nvSpPr>
        <p:spPr/>
        <p:txBody>
          <a:bodyPr/>
          <a:lstStyle/>
          <a:p>
            <a:fld id="{0B514050-4C25-42D1-AC0D-4A6E1983987E}" type="slidenum">
              <a:rPr lang="en-US" smtClean="0"/>
              <a:pPr/>
              <a:t>6</a:t>
            </a:fld>
            <a:endParaRPr lang="en-US"/>
          </a:p>
        </p:txBody>
      </p:sp>
      <p:sp>
        <p:nvSpPr>
          <p:cNvPr id="7" name="Header Placeholder 6"/>
          <p:cNvSpPr>
            <a:spLocks noGrp="1"/>
          </p:cNvSpPr>
          <p:nvPr>
            <p:ph type="hdr" sz="quarter" idx="13"/>
          </p:nvPr>
        </p:nvSpPr>
        <p:spPr/>
        <p:txBody>
          <a:bodyPr/>
          <a:lstStyle/>
          <a:p>
            <a:r>
              <a:rPr lang="en-US" smtClean="0"/>
              <a:t>Ed. Financiară - Proiect „Băncile de lângă școala mea”</a:t>
            </a:r>
            <a:endParaRPr lang="en-US"/>
          </a:p>
        </p:txBody>
      </p:sp>
    </p:spTree>
    <p:extLst>
      <p:ext uri="{BB962C8B-B14F-4D97-AF65-F5344CB8AC3E}">
        <p14:creationId xmlns:p14="http://schemas.microsoft.com/office/powerpoint/2010/main" val="3057915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Pentru obiectivul patru, dezbaterea la clasă, în urma informațiilor culese de la bănci, le-am prezentat și colegilor noștri ce am aflat imaginându-ne 4 bănci:  Banca </a:t>
            </a:r>
            <a:r>
              <a:rPr lang="ro-RO" dirty="0" err="1" smtClean="0"/>
              <a:t>Furnicuța</a:t>
            </a:r>
            <a:r>
              <a:rPr lang="ro-RO" dirty="0" smtClean="0"/>
              <a:t> pentru antreprenori, Banca Albinuța pentru toți românii, Banca Fluturașilor pentru orice investiție și Banca pentru copii: Buburuza. </a:t>
            </a:r>
          </a:p>
          <a:p>
            <a:r>
              <a:rPr lang="ro-RO" dirty="0" smtClean="0"/>
              <a:t>La fiecare bancă am prezentat: condițiile pentru a deține un cont, despre comisioanele și taxele privind deschiderea contului de economii pentru copii sau/și elevi, despre cât este de veche sau nouă banca, despre ce capital deține.  Am explicat care este semnificația numelui și a simbolurilor băncii. Cele mai interesante au fost facilitățile pentru copii, canalele de comunicare și instrumentele financiare pe care le folosește banca. Am discutat apoi despre ce putem face dacă avem probleme în derularea tranzacțiilor bancare și cum putem preîntâmpina eventualele probleme.</a:t>
            </a:r>
          </a:p>
          <a:p>
            <a:r>
              <a:rPr lang="ro-RO" dirty="0" smtClean="0"/>
              <a:t>În cele din urmă am încercat să spunem lucrurile prin care banca noastră este cunoscută și diferențiată față de toate celelalte bănci.</a:t>
            </a:r>
          </a:p>
          <a:p>
            <a:endParaRPr lang="ro-RO" dirty="0"/>
          </a:p>
        </p:txBody>
      </p:sp>
      <p:sp>
        <p:nvSpPr>
          <p:cNvPr id="4" name="Date Placeholder 3"/>
          <p:cNvSpPr>
            <a:spLocks noGrp="1"/>
          </p:cNvSpPr>
          <p:nvPr>
            <p:ph type="dt" idx="10"/>
          </p:nvPr>
        </p:nvSpPr>
        <p:spPr/>
        <p:txBody>
          <a:bodyPr/>
          <a:lstStyle/>
          <a:p>
            <a:r>
              <a:rPr lang="ro-RO" smtClean="0"/>
              <a:t>luni, 11 aprilie 2016</a:t>
            </a:r>
            <a:endParaRPr lang="en-US"/>
          </a:p>
        </p:txBody>
      </p:sp>
      <p:sp>
        <p:nvSpPr>
          <p:cNvPr id="5" name="Footer Placeholder 4"/>
          <p:cNvSpPr>
            <a:spLocks noGrp="1"/>
          </p:cNvSpPr>
          <p:nvPr>
            <p:ph type="ftr" sz="quarter" idx="11"/>
          </p:nvPr>
        </p:nvSpPr>
        <p:spPr/>
        <p:txBody>
          <a:bodyPr/>
          <a:lstStyle/>
          <a:p>
            <a:r>
              <a:rPr lang="en-US" smtClean="0"/>
              <a:t>Colegiul Național „Ferdinand I" Bacău, clasa a III-a 2016</a:t>
            </a:r>
            <a:endParaRPr lang="en-US"/>
          </a:p>
        </p:txBody>
      </p:sp>
      <p:sp>
        <p:nvSpPr>
          <p:cNvPr id="6" name="Slide Number Placeholder 5"/>
          <p:cNvSpPr>
            <a:spLocks noGrp="1"/>
          </p:cNvSpPr>
          <p:nvPr>
            <p:ph type="sldNum" sz="quarter" idx="12"/>
          </p:nvPr>
        </p:nvSpPr>
        <p:spPr/>
        <p:txBody>
          <a:bodyPr/>
          <a:lstStyle/>
          <a:p>
            <a:fld id="{0B514050-4C25-42D1-AC0D-4A6E1983987E}" type="slidenum">
              <a:rPr lang="en-US" smtClean="0"/>
              <a:pPr/>
              <a:t>7</a:t>
            </a:fld>
            <a:endParaRPr lang="en-US"/>
          </a:p>
        </p:txBody>
      </p:sp>
      <p:sp>
        <p:nvSpPr>
          <p:cNvPr id="7" name="Header Placeholder 6"/>
          <p:cNvSpPr>
            <a:spLocks noGrp="1"/>
          </p:cNvSpPr>
          <p:nvPr>
            <p:ph type="hdr" sz="quarter" idx="13"/>
          </p:nvPr>
        </p:nvSpPr>
        <p:spPr/>
        <p:txBody>
          <a:bodyPr/>
          <a:lstStyle/>
          <a:p>
            <a:r>
              <a:rPr lang="en-US" smtClean="0"/>
              <a:t>Ed. Financiară - Proiect „Băncile de lângă școala mea”</a:t>
            </a:r>
            <a:endParaRPr lang="en-US"/>
          </a:p>
        </p:txBody>
      </p:sp>
    </p:spTree>
    <p:extLst>
      <p:ext uri="{BB962C8B-B14F-4D97-AF65-F5344CB8AC3E}">
        <p14:creationId xmlns:p14="http://schemas.microsoft.com/office/powerpoint/2010/main" val="28412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Am realizat macheta unui panou de schimb valutar și am vorbit </a:t>
            </a:r>
            <a:r>
              <a:rPr lang="ro-RO" sz="1200" kern="1200" dirty="0" smtClean="0">
                <a:solidFill>
                  <a:schemeClr val="tx1"/>
                </a:solidFill>
                <a:effectLst/>
                <a:latin typeface="+mn-lt"/>
                <a:ea typeface="+mn-ea"/>
                <a:cs typeface="+mn-cs"/>
              </a:rPr>
              <a:t>în clasă </a:t>
            </a:r>
            <a:r>
              <a:rPr lang="ro-RO" dirty="0" smtClean="0"/>
              <a:t>despre schimbul valutar și modul de calcul. </a:t>
            </a:r>
          </a:p>
          <a:p>
            <a:r>
              <a:rPr lang="ro-RO" dirty="0" smtClean="0"/>
              <a:t>Am realizat o hartă a zonei Euro și am provocat colegii noștri să asocieze corect capitalele europene cu țările din care fac parte, iar apoi am vorbit despre fețele naționale ale monedelor și fața lor comună.</a:t>
            </a:r>
          </a:p>
          <a:p>
            <a:r>
              <a:rPr lang="ro-RO" dirty="0" smtClean="0"/>
              <a:t>Dezbaterea la clasă ne-a oferit ocazia de a descoperi împreună că, indiferent de motivații sau de instituția bancară aleasă, trebuie să ne preocupe munca, economisirea, investițiile și dăruirea pentru a trăi demni, fericiți și pentru a ne bucura de rezultatele vieții noastre.</a:t>
            </a:r>
          </a:p>
          <a:p>
            <a:endParaRPr lang="ro-RO" dirty="0"/>
          </a:p>
        </p:txBody>
      </p:sp>
      <p:sp>
        <p:nvSpPr>
          <p:cNvPr id="4" name="Date Placeholder 3"/>
          <p:cNvSpPr>
            <a:spLocks noGrp="1"/>
          </p:cNvSpPr>
          <p:nvPr>
            <p:ph type="dt" idx="10"/>
          </p:nvPr>
        </p:nvSpPr>
        <p:spPr/>
        <p:txBody>
          <a:bodyPr/>
          <a:lstStyle/>
          <a:p>
            <a:r>
              <a:rPr lang="ro-RO" smtClean="0"/>
              <a:t>luni, 11 aprilie 2016</a:t>
            </a:r>
            <a:endParaRPr lang="en-US"/>
          </a:p>
        </p:txBody>
      </p:sp>
      <p:sp>
        <p:nvSpPr>
          <p:cNvPr id="5" name="Footer Placeholder 4"/>
          <p:cNvSpPr>
            <a:spLocks noGrp="1"/>
          </p:cNvSpPr>
          <p:nvPr>
            <p:ph type="ftr" sz="quarter" idx="11"/>
          </p:nvPr>
        </p:nvSpPr>
        <p:spPr/>
        <p:txBody>
          <a:bodyPr/>
          <a:lstStyle/>
          <a:p>
            <a:r>
              <a:rPr lang="en-US" smtClean="0"/>
              <a:t>Colegiul Național „Ferdinand I" Bacău, clasa a III-a 2016</a:t>
            </a:r>
            <a:endParaRPr lang="en-US"/>
          </a:p>
        </p:txBody>
      </p:sp>
      <p:sp>
        <p:nvSpPr>
          <p:cNvPr id="6" name="Slide Number Placeholder 5"/>
          <p:cNvSpPr>
            <a:spLocks noGrp="1"/>
          </p:cNvSpPr>
          <p:nvPr>
            <p:ph type="sldNum" sz="quarter" idx="12"/>
          </p:nvPr>
        </p:nvSpPr>
        <p:spPr/>
        <p:txBody>
          <a:bodyPr/>
          <a:lstStyle/>
          <a:p>
            <a:fld id="{0B514050-4C25-42D1-AC0D-4A6E1983987E}" type="slidenum">
              <a:rPr lang="en-US" smtClean="0"/>
              <a:pPr/>
              <a:t>8</a:t>
            </a:fld>
            <a:endParaRPr lang="en-US"/>
          </a:p>
        </p:txBody>
      </p:sp>
      <p:sp>
        <p:nvSpPr>
          <p:cNvPr id="7" name="Header Placeholder 6"/>
          <p:cNvSpPr>
            <a:spLocks noGrp="1"/>
          </p:cNvSpPr>
          <p:nvPr>
            <p:ph type="hdr" sz="quarter" idx="13"/>
          </p:nvPr>
        </p:nvSpPr>
        <p:spPr/>
        <p:txBody>
          <a:bodyPr/>
          <a:lstStyle/>
          <a:p>
            <a:r>
              <a:rPr lang="en-US" smtClean="0"/>
              <a:t>Ed. Financiară - Proiect „Băncile de lângă școala mea”</a:t>
            </a:r>
            <a:endParaRPr lang="en-US"/>
          </a:p>
        </p:txBody>
      </p:sp>
    </p:spTree>
    <p:extLst>
      <p:ext uri="{BB962C8B-B14F-4D97-AF65-F5344CB8AC3E}">
        <p14:creationId xmlns:p14="http://schemas.microsoft.com/office/powerpoint/2010/main" val="128306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Obiectivul numărul cinci a fost cel mai frumos pentru că ne-a oferit ocazia de a ajuta și pe alți copii de la Centrul Rezidențial de Copii „HENRY COANDĂ” din Bacău să descopere lucruri interesante și frumoase despre educația financiară. La finalul proiectului nostru de Educație Financiară am donat Centrului „Henry Coandă” exponatele și materialele realizate pentru a-i</a:t>
            </a:r>
            <a:r>
              <a:rPr lang="ro-RO" baseline="0" dirty="0" smtClean="0"/>
              <a:t> </a:t>
            </a:r>
            <a:r>
              <a:rPr lang="ro-RO" dirty="0" smtClean="0"/>
              <a:t>încuraja pe toți copii să recunoască valoarea muncii, satisfacția dăruirii și să învățăm mai mult și mai bine alături de cei mai puțin avantajați.</a:t>
            </a:r>
          </a:p>
          <a:p>
            <a:endParaRPr lang="ro-RO" dirty="0"/>
          </a:p>
        </p:txBody>
      </p:sp>
      <p:sp>
        <p:nvSpPr>
          <p:cNvPr id="4" name="Date Placeholder 3"/>
          <p:cNvSpPr>
            <a:spLocks noGrp="1"/>
          </p:cNvSpPr>
          <p:nvPr>
            <p:ph type="dt" idx="10"/>
          </p:nvPr>
        </p:nvSpPr>
        <p:spPr/>
        <p:txBody>
          <a:bodyPr/>
          <a:lstStyle/>
          <a:p>
            <a:r>
              <a:rPr lang="ro-RO" smtClean="0"/>
              <a:t>luni, 11 aprilie 2016</a:t>
            </a:r>
            <a:endParaRPr lang="en-US"/>
          </a:p>
        </p:txBody>
      </p:sp>
      <p:sp>
        <p:nvSpPr>
          <p:cNvPr id="5" name="Footer Placeholder 4"/>
          <p:cNvSpPr>
            <a:spLocks noGrp="1"/>
          </p:cNvSpPr>
          <p:nvPr>
            <p:ph type="ftr" sz="quarter" idx="11"/>
          </p:nvPr>
        </p:nvSpPr>
        <p:spPr/>
        <p:txBody>
          <a:bodyPr/>
          <a:lstStyle/>
          <a:p>
            <a:r>
              <a:rPr lang="en-US" smtClean="0"/>
              <a:t>Colegiul Național „Ferdinand I" Bacău, clasa a III-a 2016</a:t>
            </a:r>
            <a:endParaRPr lang="en-US"/>
          </a:p>
        </p:txBody>
      </p:sp>
      <p:sp>
        <p:nvSpPr>
          <p:cNvPr id="6" name="Slide Number Placeholder 5"/>
          <p:cNvSpPr>
            <a:spLocks noGrp="1"/>
          </p:cNvSpPr>
          <p:nvPr>
            <p:ph type="sldNum" sz="quarter" idx="12"/>
          </p:nvPr>
        </p:nvSpPr>
        <p:spPr/>
        <p:txBody>
          <a:bodyPr/>
          <a:lstStyle/>
          <a:p>
            <a:fld id="{0B514050-4C25-42D1-AC0D-4A6E1983987E}" type="slidenum">
              <a:rPr lang="en-US" smtClean="0"/>
              <a:pPr/>
              <a:t>9</a:t>
            </a:fld>
            <a:endParaRPr lang="en-US"/>
          </a:p>
        </p:txBody>
      </p:sp>
      <p:sp>
        <p:nvSpPr>
          <p:cNvPr id="7" name="Header Placeholder 6"/>
          <p:cNvSpPr>
            <a:spLocks noGrp="1"/>
          </p:cNvSpPr>
          <p:nvPr>
            <p:ph type="hdr" sz="quarter" idx="13"/>
          </p:nvPr>
        </p:nvSpPr>
        <p:spPr/>
        <p:txBody>
          <a:bodyPr/>
          <a:lstStyle/>
          <a:p>
            <a:r>
              <a:rPr lang="en-US" smtClean="0"/>
              <a:t>Ed. Financiară - Proiect „Băncile de lângă școala mea”</a:t>
            </a:r>
            <a:endParaRPr lang="en-US"/>
          </a:p>
        </p:txBody>
      </p:sp>
    </p:spTree>
    <p:extLst>
      <p:ext uri="{BB962C8B-B14F-4D97-AF65-F5344CB8AC3E}">
        <p14:creationId xmlns:p14="http://schemas.microsoft.com/office/powerpoint/2010/main" val="3374783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o-RO" smtClean="0"/>
              <a:t>Clic pentru editare stil titlu</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smtClean="0"/>
              <a:t>Clic pentru a edita stilul de subtitlu</a:t>
            </a:r>
            <a:endParaRPr lang="en-US" dirty="0"/>
          </a:p>
        </p:txBody>
      </p:sp>
      <p:sp>
        <p:nvSpPr>
          <p:cNvPr id="4" name="Date Placeholder 3"/>
          <p:cNvSpPr>
            <a:spLocks noGrp="1"/>
          </p:cNvSpPr>
          <p:nvPr>
            <p:ph type="dt" sz="half" idx="10"/>
          </p:nvPr>
        </p:nvSpPr>
        <p:spPr>
          <a:xfrm>
            <a:off x="7909561" y="4314328"/>
            <a:ext cx="2910840" cy="374642"/>
          </a:xfrm>
        </p:spPr>
        <p:txBody>
          <a:bodyPr/>
          <a:lstStyle/>
          <a:p>
            <a:r>
              <a:rPr lang="ro-RO" smtClean="0"/>
              <a:t>luni, 11 aprilie 2016</a:t>
            </a:r>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ro-RO" smtClean="0"/>
              <a:t>Ed. Financiară - Proiect „Băncile de lângă școala mea”</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o-RO" smtClean="0"/>
              <a:t>Clic pentru editare stil titlu</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r>
              <a:rPr lang="ro-RO" smtClean="0"/>
              <a:t>luni, 11 aprilie 2016</a:t>
            </a:r>
            <a:endParaRPr lang="en-US" dirty="0"/>
          </a:p>
        </p:txBody>
      </p:sp>
      <p:sp>
        <p:nvSpPr>
          <p:cNvPr id="6" name="Footer Placeholder 5"/>
          <p:cNvSpPr>
            <a:spLocks noGrp="1"/>
          </p:cNvSpPr>
          <p:nvPr>
            <p:ph type="ftr" sz="quarter" idx="11"/>
          </p:nvPr>
        </p:nvSpPr>
        <p:spPr/>
        <p:txBody>
          <a:bodyPr/>
          <a:lstStyle/>
          <a:p>
            <a:r>
              <a:rPr lang="ro-RO" smtClean="0"/>
              <a:t>Ed. Financiară - Proiect „Băncile de lângă școala mea”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4622800" y="723900"/>
            <a:ext cx="6873240" cy="1600200"/>
          </a:xfrm>
        </p:spPr>
        <p:txBody>
          <a:bodyPr anchor="b">
            <a:normAutofit/>
          </a:bodyPr>
          <a:lstStyle>
            <a:lvl1pPr algn="l">
              <a:defRPr sz="3600"/>
            </a:lvl1pPr>
          </a:lstStyle>
          <a:p>
            <a:r>
              <a:rPr lang="ro-RO" dirty="0" smtClean="0"/>
              <a:t>Clic pentru editare stil titlu</a:t>
            </a:r>
            <a:endParaRPr lang="en-US" dirty="0"/>
          </a:p>
        </p:txBody>
      </p:sp>
      <p:sp>
        <p:nvSpPr>
          <p:cNvPr id="5" name="Date Placeholder 4"/>
          <p:cNvSpPr>
            <a:spLocks noGrp="1"/>
          </p:cNvSpPr>
          <p:nvPr>
            <p:ph type="dt" sz="half" idx="10"/>
          </p:nvPr>
        </p:nvSpPr>
        <p:spPr/>
        <p:txBody>
          <a:bodyPr/>
          <a:lstStyle/>
          <a:p>
            <a:r>
              <a:rPr lang="ro-RO" smtClean="0"/>
              <a:t>luni, 11 aprilie 2016</a:t>
            </a:r>
            <a:endParaRPr lang="en-US" dirty="0"/>
          </a:p>
        </p:txBody>
      </p:sp>
      <p:sp>
        <p:nvSpPr>
          <p:cNvPr id="6" name="Footer Placeholder 5"/>
          <p:cNvSpPr>
            <a:spLocks noGrp="1"/>
          </p:cNvSpPr>
          <p:nvPr>
            <p:ph type="ftr" sz="quarter" idx="11"/>
          </p:nvPr>
        </p:nvSpPr>
        <p:spPr/>
        <p:txBody>
          <a:bodyPr/>
          <a:lstStyle/>
          <a:p>
            <a:r>
              <a:rPr lang="ro-RO" smtClean="0"/>
              <a:t>Ed. Financiară - Proiect „Băncile de lângă școala mea”</a:t>
            </a:r>
            <a:endParaRPr lang="en-US" dirty="0"/>
          </a:p>
        </p:txBody>
      </p:sp>
      <p:sp>
        <p:nvSpPr>
          <p:cNvPr id="7" name="Slide Number Placeholder 6"/>
          <p:cNvSpPr>
            <a:spLocks noGrp="1"/>
          </p:cNvSpPr>
          <p:nvPr>
            <p:ph type="sldNum" sz="quarter" idx="12"/>
          </p:nvPr>
        </p:nvSpPr>
        <p:spPr>
          <a:xfrm>
            <a:off x="685800" y="381000"/>
            <a:ext cx="2743200" cy="365125"/>
          </a:xfrm>
        </p:spPr>
        <p:txBody>
          <a:bodyPr/>
          <a:lstStyle/>
          <a:p>
            <a:fld id="{6D22F896-40B5-4ADD-8801-0D06FADFA095}" type="slidenum">
              <a:rPr lang="en-US" dirty="0"/>
              <a:pPr/>
              <a:t>‹#›</a:t>
            </a:fld>
            <a:endParaRPr lang="en-US" dirty="0"/>
          </a:p>
        </p:txBody>
      </p:sp>
      <p:sp>
        <p:nvSpPr>
          <p:cNvPr id="10" name="Content Placeholder 8"/>
          <p:cNvSpPr>
            <a:spLocks noGrp="1"/>
          </p:cNvSpPr>
          <p:nvPr>
            <p:ph sz="quarter" idx="13"/>
          </p:nvPr>
        </p:nvSpPr>
        <p:spPr>
          <a:xfrm>
            <a:off x="673100" y="736600"/>
            <a:ext cx="3683000" cy="549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4"/>
          </p:nvPr>
        </p:nvSpPr>
        <p:spPr>
          <a:xfrm>
            <a:off x="4622800" y="2324100"/>
            <a:ext cx="6870700" cy="392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o-RO" smtClean="0"/>
              <a:t>Clic pentru editare stil titlu</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smtClean="0"/>
              <a:t>Faceți clic pe pictogramă pentru a adăuga o imagine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r>
              <a:rPr lang="ro-RO" smtClean="0"/>
              <a:t>luni, 11 aprilie 2016</a:t>
            </a:r>
            <a:endParaRPr lang="en-US" dirty="0"/>
          </a:p>
        </p:txBody>
      </p:sp>
      <p:sp>
        <p:nvSpPr>
          <p:cNvPr id="6" name="Footer Placeholder 5"/>
          <p:cNvSpPr>
            <a:spLocks noGrp="1"/>
          </p:cNvSpPr>
          <p:nvPr>
            <p:ph type="ftr" sz="quarter" idx="11"/>
          </p:nvPr>
        </p:nvSpPr>
        <p:spPr/>
        <p:txBody>
          <a:bodyPr/>
          <a:lstStyle/>
          <a:p>
            <a:r>
              <a:rPr lang="ro-RO" smtClean="0"/>
              <a:t>Ed. Financiară - Proiect „Băncile de lângă școala mea”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u și legendă">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normAutofit/>
          </a:bodyPr>
          <a:lstStyle>
            <a:lvl1pPr algn="l">
              <a:defRPr sz="3600"/>
            </a:lvl1pPr>
          </a:lstStyle>
          <a:p>
            <a:r>
              <a:rPr lang="ro-RO" dirty="0" smtClean="0"/>
              <a:t>Clic pentru editare stil titlu</a:t>
            </a:r>
            <a:endParaRPr lang="en-US" dirty="0"/>
          </a:p>
        </p:txBody>
      </p:sp>
      <p:sp>
        <p:nvSpPr>
          <p:cNvPr id="4" name="Text Placeholder 3"/>
          <p:cNvSpPr>
            <a:spLocks noGrp="1"/>
          </p:cNvSpPr>
          <p:nvPr>
            <p:ph type="body" sz="half" idx="2"/>
          </p:nvPr>
        </p:nvSpPr>
        <p:spPr>
          <a:xfrm>
            <a:off x="1024467" y="3649133"/>
            <a:ext cx="10130516" cy="99906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dirty="0" smtClean="0"/>
              <a:t>Clic pentru editare stiluri text Coordonator</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r>
              <a:rPr lang="ro-RO" smtClean="0"/>
              <a:t>luni, 11 aprilie 2016</a:t>
            </a:r>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ro-RO" smtClean="0"/>
              <a:t>Ed. Financiară - Proiect „Băncile de lângă școala mea”</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itat cu legendă">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1158781"/>
            <a:ext cx="10151533" cy="2041619"/>
          </a:xfrm>
        </p:spPr>
        <p:txBody>
          <a:bodyPr anchor="ctr">
            <a:normAutofit/>
          </a:bodyPr>
          <a:lstStyle>
            <a:lvl1pPr algn="l">
              <a:defRPr sz="2000" cap="none" baseline="0"/>
            </a:lvl1pPr>
          </a:lstStyle>
          <a:p>
            <a:r>
              <a:rPr lang="ro-RO" dirty="0" smtClean="0"/>
              <a:t>Clic pentru editare stil titlu</a:t>
            </a:r>
            <a:endParaRPr lang="en-US" dirty="0"/>
          </a:p>
        </p:txBody>
      </p:sp>
      <p:sp>
        <p:nvSpPr>
          <p:cNvPr id="4" name="Text Placeholder 3"/>
          <p:cNvSpPr>
            <a:spLocks noGrp="1"/>
          </p:cNvSpPr>
          <p:nvPr>
            <p:ph type="body" sz="half" idx="2"/>
          </p:nvPr>
        </p:nvSpPr>
        <p:spPr>
          <a:xfrm>
            <a:off x="1032793" y="3425883"/>
            <a:ext cx="10151533" cy="679871"/>
          </a:xfrm>
        </p:spPr>
        <p:txBody>
          <a:bodyPr anchor="ctr">
            <a:normAutofit/>
          </a:bodyPr>
          <a:lstStyle>
            <a:lvl1pPr marL="0" indent="0" algn="l">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dirty="0" smtClean="0"/>
              <a:t>Clic pentru editare stiluri text Coordonator</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r>
              <a:rPr lang="ro-RO" smtClean="0"/>
              <a:t>luni, 11 aprilie 2016</a:t>
            </a:r>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ro-RO" smtClean="0"/>
              <a:t>Ed. Financiară - Proiect „Băncile de lângă școala mea”</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118283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99223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 Placeholder 3"/>
          <p:cNvSpPr>
            <a:spLocks noGrp="1"/>
          </p:cNvSpPr>
          <p:nvPr>
            <p:ph type="body" sz="half" idx="13"/>
          </p:nvPr>
        </p:nvSpPr>
        <p:spPr>
          <a:xfrm>
            <a:off x="1032792" y="4276762"/>
            <a:ext cx="10151533" cy="1531178"/>
          </a:xfrm>
        </p:spPr>
        <p:txBody>
          <a:bodyPr anchor="ct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dirty="0" smtClean="0"/>
              <a:t>Clic pentru editare stiluri text Coordonator</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arte de vizită">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o-RO" smtClean="0"/>
              <a:t>Clic pentru editare stil titlu</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r>
              <a:rPr lang="ro-RO" smtClean="0"/>
              <a:t>luni, 11 aprilie 2016</a:t>
            </a:r>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ro-RO" smtClean="0"/>
              <a:t>Ed. Financiară - Proiect „Băncile de lângă școala mea”</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o-RO" smtClean="0"/>
              <a:t>Clic pentru editare stil titlu</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3" name="Date Placeholder 2"/>
          <p:cNvSpPr>
            <a:spLocks noGrp="1"/>
          </p:cNvSpPr>
          <p:nvPr>
            <p:ph type="dt" sz="half" idx="10"/>
          </p:nvPr>
        </p:nvSpPr>
        <p:spPr/>
        <p:txBody>
          <a:bodyPr/>
          <a:lstStyle/>
          <a:p>
            <a:r>
              <a:rPr lang="ro-RO" smtClean="0"/>
              <a:t>luni, 11 aprilie 2016</a:t>
            </a:r>
            <a:endParaRPr lang="en-US" dirty="0"/>
          </a:p>
        </p:txBody>
      </p:sp>
      <p:sp>
        <p:nvSpPr>
          <p:cNvPr id="4" name="Footer Placeholder 3"/>
          <p:cNvSpPr>
            <a:spLocks noGrp="1"/>
          </p:cNvSpPr>
          <p:nvPr>
            <p:ph type="ftr" sz="quarter" idx="11"/>
          </p:nvPr>
        </p:nvSpPr>
        <p:spPr/>
        <p:txBody>
          <a:bodyPr/>
          <a:lstStyle/>
          <a:p>
            <a:r>
              <a:rPr lang="ro-RO" smtClean="0"/>
              <a:t>Ed. Financiară - Proiect „Băncile de lângă școala mea”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o-RO" smtClean="0"/>
              <a:t>Clic pentru editare stil titlu</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3" name="Date Placeholder 2"/>
          <p:cNvSpPr>
            <a:spLocks noGrp="1"/>
          </p:cNvSpPr>
          <p:nvPr>
            <p:ph type="dt" sz="half" idx="10"/>
          </p:nvPr>
        </p:nvSpPr>
        <p:spPr/>
        <p:txBody>
          <a:bodyPr/>
          <a:lstStyle/>
          <a:p>
            <a:r>
              <a:rPr lang="ro-RO" smtClean="0"/>
              <a:t>luni, 11 aprilie 2016</a:t>
            </a:r>
            <a:endParaRPr lang="en-US" dirty="0"/>
          </a:p>
        </p:txBody>
      </p:sp>
      <p:sp>
        <p:nvSpPr>
          <p:cNvPr id="4" name="Footer Placeholder 3"/>
          <p:cNvSpPr>
            <a:spLocks noGrp="1"/>
          </p:cNvSpPr>
          <p:nvPr>
            <p:ph type="ftr" sz="quarter" idx="11"/>
          </p:nvPr>
        </p:nvSpPr>
        <p:spPr/>
        <p:txBody>
          <a:bodyPr/>
          <a:lstStyle/>
          <a:p>
            <a:r>
              <a:rPr lang="ro-RO" smtClean="0"/>
              <a:t>Ed. Financiară - Proiect „Băncile de lângă școala mea”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r>
              <a:rPr lang="ro-RO" smtClean="0"/>
              <a:t>luni, 11 aprilie 2016</a:t>
            </a:r>
            <a:endParaRPr lang="en-US" dirty="0"/>
          </a:p>
        </p:txBody>
      </p:sp>
      <p:sp>
        <p:nvSpPr>
          <p:cNvPr id="5" name="Footer Placeholder 4"/>
          <p:cNvSpPr>
            <a:spLocks noGrp="1"/>
          </p:cNvSpPr>
          <p:nvPr>
            <p:ph type="ftr" sz="quarter" idx="11"/>
          </p:nvPr>
        </p:nvSpPr>
        <p:spPr/>
        <p:txBody>
          <a:bodyPr/>
          <a:lstStyle/>
          <a:p>
            <a:r>
              <a:rPr lang="ro-RO" smtClean="0"/>
              <a:t>Ed. Financiară - Proiect „Băncile de lângă școala mea”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o-RO" smtClean="0"/>
              <a:t>Clic pentru editare stil titlu</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r>
              <a:rPr lang="ro-RO" smtClean="0"/>
              <a:t>luni, 11 aprilie 2016</a:t>
            </a:r>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ro-RO" smtClean="0"/>
              <a:t>Ed. Financiară - Proiect „Băncile de lângă școala mea”</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Content Placeholder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r>
              <a:rPr lang="ro-RO" smtClean="0"/>
              <a:t>luni, 11 aprilie 2016</a:t>
            </a:r>
            <a:endParaRPr lang="en-US" dirty="0"/>
          </a:p>
        </p:txBody>
      </p:sp>
      <p:sp>
        <p:nvSpPr>
          <p:cNvPr id="5" name="Footer Placeholder 4"/>
          <p:cNvSpPr>
            <a:spLocks noGrp="1"/>
          </p:cNvSpPr>
          <p:nvPr>
            <p:ph type="ftr" sz="quarter" idx="11"/>
          </p:nvPr>
        </p:nvSpPr>
        <p:spPr/>
        <p:txBody>
          <a:bodyPr/>
          <a:lstStyle/>
          <a:p>
            <a:r>
              <a:rPr lang="ro-RO" smtClean="0"/>
              <a:t>Ed. Financiară - Proiect „Băncile de lângă școala mea”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spTree>
      <p:nvGrpSpPr>
        <p:cNvPr id="1" name=""/>
        <p:cNvGrpSpPr/>
        <p:nvPr/>
      </p:nvGrpSpPr>
      <p:grpSpPr>
        <a:xfrm>
          <a:off x="0" y="0"/>
          <a:ext cx="0" cy="0"/>
          <a:chOff x="0" y="0"/>
          <a:chExt cx="0" cy="0"/>
        </a:xfrm>
      </p:grpSpPr>
      <p:pic>
        <p:nvPicPr>
          <p:cNvPr id="9" name="Picture 8" descr="C0-HD-BT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o-RO" smtClean="0"/>
              <a:t>Clic pentru editare stil titlu</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r>
              <a:rPr lang="ro-RO" smtClean="0"/>
              <a:t>luni, 11 aprilie 2016</a:t>
            </a:r>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pt-BR" smtClean="0"/>
              <a:t>Ed. Financiară - Proiect „Băncile de lângă școala mea”</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Date Placeholder 4"/>
          <p:cNvSpPr>
            <a:spLocks noGrp="1"/>
          </p:cNvSpPr>
          <p:nvPr>
            <p:ph type="dt" sz="half" idx="10"/>
          </p:nvPr>
        </p:nvSpPr>
        <p:spPr/>
        <p:txBody>
          <a:bodyPr/>
          <a:lstStyle/>
          <a:p>
            <a:r>
              <a:rPr lang="ro-RO" smtClean="0"/>
              <a:t>luni, 11 aprilie 2016</a:t>
            </a:r>
            <a:endParaRPr lang="en-US" dirty="0"/>
          </a:p>
        </p:txBody>
      </p:sp>
      <p:sp>
        <p:nvSpPr>
          <p:cNvPr id="6" name="Footer Placeholder 5"/>
          <p:cNvSpPr>
            <a:spLocks noGrp="1"/>
          </p:cNvSpPr>
          <p:nvPr>
            <p:ph type="ftr" sz="quarter" idx="11"/>
          </p:nvPr>
        </p:nvSpPr>
        <p:spPr/>
        <p:txBody>
          <a:bodyPr/>
          <a:lstStyle/>
          <a:p>
            <a:r>
              <a:rPr lang="pt-BR" smtClean="0"/>
              <a:t>Ed. Financiară - Proiect „Băncile de lângă școala mea”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Date Placeholder 4"/>
          <p:cNvSpPr>
            <a:spLocks noGrp="1"/>
          </p:cNvSpPr>
          <p:nvPr>
            <p:ph type="dt" sz="half" idx="10"/>
          </p:nvPr>
        </p:nvSpPr>
        <p:spPr/>
        <p:txBody>
          <a:bodyPr/>
          <a:lstStyle/>
          <a:p>
            <a:r>
              <a:rPr lang="ro-RO" smtClean="0"/>
              <a:t>luni, 11 aprilie 2016</a:t>
            </a:r>
            <a:endParaRPr lang="en-US" dirty="0"/>
          </a:p>
        </p:txBody>
      </p:sp>
      <p:sp>
        <p:nvSpPr>
          <p:cNvPr id="6" name="Footer Placeholder 5"/>
          <p:cNvSpPr>
            <a:spLocks noGrp="1"/>
          </p:cNvSpPr>
          <p:nvPr>
            <p:ph type="ftr" sz="quarter" idx="11"/>
          </p:nvPr>
        </p:nvSpPr>
        <p:spPr/>
        <p:txBody>
          <a:bodyPr/>
          <a:lstStyle/>
          <a:p>
            <a:r>
              <a:rPr lang="ro-RO" smtClean="0"/>
              <a:t>Ed. Financiară - Proiect „Băncile de lângă școala mea”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o-RO" smtClean="0"/>
              <a:t>Clic pentru editare stil titlu</a:t>
            </a:r>
            <a:endParaRPr lang="en-US" dirty="0"/>
          </a:p>
        </p:txBody>
      </p:sp>
      <p:sp>
        <p:nvSpPr>
          <p:cNvPr id="3" name="Text Placeholder 2"/>
          <p:cNvSpPr>
            <a:spLocks noGrp="1"/>
          </p:cNvSpPr>
          <p:nvPr>
            <p:ph type="body" idx="1"/>
          </p:nvPr>
        </p:nvSpPr>
        <p:spPr>
          <a:xfrm>
            <a:off x="914409" y="2869601"/>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dirty="0" smtClean="0"/>
              <a:t>Clic pentru editare stiluri text Coordonator</a:t>
            </a:r>
          </a:p>
        </p:txBody>
      </p:sp>
      <p:sp>
        <p:nvSpPr>
          <p:cNvPr id="4" name="Content Placeholder 3"/>
          <p:cNvSpPr>
            <a:spLocks noGrp="1"/>
          </p:cNvSpPr>
          <p:nvPr>
            <p:ph sz="half" idx="2"/>
          </p:nvPr>
        </p:nvSpPr>
        <p:spPr>
          <a:xfrm>
            <a:off x="685800" y="3706586"/>
            <a:ext cx="5311775" cy="2512099"/>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Text Placeholder 4"/>
          <p:cNvSpPr>
            <a:spLocks noGrp="1"/>
          </p:cNvSpPr>
          <p:nvPr>
            <p:ph type="body" sz="quarter" idx="3"/>
          </p:nvPr>
        </p:nvSpPr>
        <p:spPr>
          <a:xfrm>
            <a:off x="6400800" y="2869601"/>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Content Placeholder 5"/>
          <p:cNvSpPr>
            <a:spLocks noGrp="1"/>
          </p:cNvSpPr>
          <p:nvPr>
            <p:ph sz="quarter" idx="4"/>
          </p:nvPr>
        </p:nvSpPr>
        <p:spPr>
          <a:xfrm>
            <a:off x="6172200" y="3706586"/>
            <a:ext cx="5334000" cy="2512099"/>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7" name="Date Placeholder 6"/>
          <p:cNvSpPr>
            <a:spLocks noGrp="1"/>
          </p:cNvSpPr>
          <p:nvPr>
            <p:ph type="dt" sz="half" idx="10"/>
          </p:nvPr>
        </p:nvSpPr>
        <p:spPr/>
        <p:txBody>
          <a:bodyPr/>
          <a:lstStyle/>
          <a:p>
            <a:r>
              <a:rPr lang="ro-RO" smtClean="0"/>
              <a:t>luni, 11 aprilie 2016</a:t>
            </a:r>
            <a:endParaRPr lang="en-US" dirty="0"/>
          </a:p>
        </p:txBody>
      </p:sp>
      <p:sp>
        <p:nvSpPr>
          <p:cNvPr id="8" name="Footer Placeholder 7"/>
          <p:cNvSpPr>
            <a:spLocks noGrp="1"/>
          </p:cNvSpPr>
          <p:nvPr>
            <p:ph type="ftr" sz="quarter" idx="11"/>
          </p:nvPr>
        </p:nvSpPr>
        <p:spPr/>
        <p:txBody>
          <a:bodyPr/>
          <a:lstStyle/>
          <a:p>
            <a:r>
              <a:rPr lang="ro-RO" smtClean="0"/>
              <a:t>Ed. Financiară - Proiect „Băncile de lângă școala mea”</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
        <p:nvSpPr>
          <p:cNvPr id="11" name="Content Placeholder 10"/>
          <p:cNvSpPr>
            <a:spLocks noGrp="1"/>
          </p:cNvSpPr>
          <p:nvPr>
            <p:ph sz="quarter" idx="13"/>
          </p:nvPr>
        </p:nvSpPr>
        <p:spPr>
          <a:xfrm>
            <a:off x="906463" y="2408238"/>
            <a:ext cx="10599737" cy="415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Date Placeholder 2"/>
          <p:cNvSpPr>
            <a:spLocks noGrp="1"/>
          </p:cNvSpPr>
          <p:nvPr>
            <p:ph type="dt" sz="half" idx="10"/>
          </p:nvPr>
        </p:nvSpPr>
        <p:spPr/>
        <p:txBody>
          <a:bodyPr/>
          <a:lstStyle/>
          <a:p>
            <a:r>
              <a:rPr lang="ro-RO" smtClean="0"/>
              <a:t>luni, 11 aprilie 2016</a:t>
            </a:r>
            <a:endParaRPr lang="en-US" dirty="0"/>
          </a:p>
        </p:txBody>
      </p:sp>
      <p:sp>
        <p:nvSpPr>
          <p:cNvPr id="4" name="Footer Placeholder 3"/>
          <p:cNvSpPr>
            <a:spLocks noGrp="1"/>
          </p:cNvSpPr>
          <p:nvPr>
            <p:ph type="ftr" sz="quarter" idx="11"/>
          </p:nvPr>
        </p:nvSpPr>
        <p:spPr/>
        <p:txBody>
          <a:bodyPr/>
          <a:lstStyle/>
          <a:p>
            <a:r>
              <a:rPr lang="ro-RO" smtClean="0"/>
              <a:t>Ed. Financiară - Proiect „Băncile de lângă școala mea”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o-RO" smtClean="0"/>
              <a:t>luni, 11 aprilie 2016</a:t>
            </a:r>
            <a:endParaRPr lang="en-US" dirty="0"/>
          </a:p>
        </p:txBody>
      </p:sp>
      <p:sp>
        <p:nvSpPr>
          <p:cNvPr id="3" name="Footer Placeholder 2"/>
          <p:cNvSpPr>
            <a:spLocks noGrp="1"/>
          </p:cNvSpPr>
          <p:nvPr>
            <p:ph type="ftr" sz="quarter" idx="11"/>
          </p:nvPr>
        </p:nvSpPr>
        <p:spPr/>
        <p:txBody>
          <a:bodyPr/>
          <a:lstStyle/>
          <a:p>
            <a:r>
              <a:rPr lang="ro-RO" smtClean="0"/>
              <a:t>Ed. Financiară - Proiect „Băncile de lângă școala mea”</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background-geometry.png"/>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r>
              <a:rPr lang="ro-RO" smtClean="0"/>
              <a:t>luni, 11 aprilie 2016</a:t>
            </a:r>
            <a:endParaRPr lang="en-US" dirty="0"/>
          </a:p>
        </p:txBody>
      </p:sp>
      <p:sp>
        <p:nvSpPr>
          <p:cNvPr id="4" name="Footer Placeholder 3"/>
          <p:cNvSpPr>
            <a:spLocks noGrp="1"/>
          </p:cNvSpPr>
          <p:nvPr>
            <p:ph type="ftr" sz="quarter" idx="11"/>
          </p:nvPr>
        </p:nvSpPr>
        <p:spPr/>
        <p:txBody>
          <a:bodyPr/>
          <a:lstStyle/>
          <a:p>
            <a:r>
              <a:rPr lang="ro-RO" smtClean="0"/>
              <a:t>Ed. Financiară - Proiect „Băncile de lângă școala mea”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348027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o-RO" smtClean="0"/>
              <a:t>Clic pentru editare stil titlu</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ro-RO" smtClean="0"/>
              <a:t>luni, 11 aprilie 2016</a:t>
            </a:r>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ro-RO" smtClean="0"/>
              <a:t>Ed. Financiară - Proiect „Băncile de lângă școala mea”</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9" r:id="rId5"/>
    <p:sldLayoutId id="2147483653" r:id="rId6"/>
    <p:sldLayoutId id="2147483654" r:id="rId7"/>
    <p:sldLayoutId id="2147483655" r:id="rId8"/>
    <p:sldLayoutId id="2147483670" r:id="rId9"/>
    <p:sldLayoutId id="2147483656" r:id="rId10"/>
    <p:sldLayoutId id="2147483657" r:id="rId11"/>
    <p:sldLayoutId id="2147483660" r:id="rId12"/>
    <p:sldLayoutId id="2147483661" r:id="rId13"/>
    <p:sldLayoutId id="2147483666" r:id="rId14"/>
    <p:sldLayoutId id="2147483663" r:id="rId15"/>
    <p:sldLayoutId id="2147483667" r:id="rId16"/>
    <p:sldLayoutId id="2147483668" r:id="rId17"/>
    <p:sldLayoutId id="2147483658" r:id="rId18"/>
    <p:sldLayoutId id="2147483659" r:id="rId19"/>
  </p:sldLayoutIdLst>
  <p:timing>
    <p:tnLst>
      <p:par>
        <p:cTn id="1" dur="indefinite" restart="never" nodeType="tmRoot"/>
      </p:par>
    </p:tnLst>
  </p:timing>
  <p:hf hd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0.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7.pn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2.png"/><Relationship Id="rId9"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2140859" y="947069"/>
            <a:ext cx="9448800" cy="1825096"/>
          </a:xfrm>
        </p:spPr>
        <p:txBody>
          <a:bodyPr/>
          <a:lstStyle/>
          <a:p>
            <a:r>
              <a:rPr lang="fr-FR" dirty="0" err="1" smtClean="0">
                <a:latin typeface="Times New Roman" panose="02020603050405020304" pitchFamily="18" charset="0"/>
                <a:cs typeface="Times New Roman" panose="02020603050405020304" pitchFamily="18" charset="0"/>
              </a:rPr>
              <a:t>Băncil</a:t>
            </a:r>
            <a:r>
              <a:rPr lang="ro-RO" dirty="0" smtClean="0">
                <a:latin typeface="Times New Roman" panose="02020603050405020304" pitchFamily="18" charset="0"/>
                <a:cs typeface="Times New Roman" panose="02020603050405020304" pitchFamily="18" charset="0"/>
              </a:rPr>
              <a:t>e</a:t>
            </a:r>
            <a:r>
              <a:rPr lang="fr-FR" dirty="0" smtClean="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
            </a:r>
            <a:br>
              <a:rPr lang="ro-RO" dirty="0" smtClean="0">
                <a:latin typeface="Times New Roman" panose="02020603050405020304" pitchFamily="18" charset="0"/>
                <a:cs typeface="Times New Roman" panose="02020603050405020304" pitchFamily="18" charset="0"/>
              </a:rPr>
            </a:br>
            <a:r>
              <a:rPr lang="fr-FR" dirty="0" smtClean="0">
                <a:latin typeface="Times New Roman" panose="02020603050405020304" pitchFamily="18" charset="0"/>
                <a:cs typeface="Times New Roman" panose="02020603050405020304" pitchFamily="18" charset="0"/>
              </a:rPr>
              <a:t>de </a:t>
            </a:r>
            <a:r>
              <a:rPr lang="fr-FR" dirty="0" err="1">
                <a:latin typeface="Times New Roman" panose="02020603050405020304" pitchFamily="18" charset="0"/>
                <a:cs typeface="Times New Roman" panose="02020603050405020304" pitchFamily="18" charset="0"/>
              </a:rPr>
              <a:t>lângă</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școala</a:t>
            </a:r>
            <a:r>
              <a:rPr lang="fr-FR" dirty="0">
                <a:latin typeface="Times New Roman" panose="02020603050405020304" pitchFamily="18" charset="0"/>
                <a:cs typeface="Times New Roman" panose="02020603050405020304" pitchFamily="18" charset="0"/>
              </a:rPr>
              <a:t> mea</a:t>
            </a:r>
          </a:p>
        </p:txBody>
      </p:sp>
      <p:sp>
        <p:nvSpPr>
          <p:cNvPr id="3" name="Subtitlu 2"/>
          <p:cNvSpPr>
            <a:spLocks noGrp="1"/>
          </p:cNvSpPr>
          <p:nvPr>
            <p:ph type="subTitle" idx="1"/>
          </p:nvPr>
        </p:nvSpPr>
        <p:spPr>
          <a:xfrm>
            <a:off x="1371600" y="2775864"/>
            <a:ext cx="9448800" cy="1359009"/>
          </a:xfrm>
        </p:spPr>
        <p:txBody>
          <a:bodyPr>
            <a:noAutofit/>
          </a:bodyPr>
          <a:lstStyle/>
          <a:p>
            <a:pPr algn="r"/>
            <a:r>
              <a:rPr lang="ro-RO" dirty="0" smtClean="0"/>
              <a:t>Proiect de Educație Financiară la clasa a III-a </a:t>
            </a:r>
          </a:p>
          <a:p>
            <a:pPr algn="r"/>
            <a:r>
              <a:rPr lang="ro-RO" dirty="0" smtClean="0"/>
              <a:t>21 martie – 11 aprilie 2016</a:t>
            </a:r>
          </a:p>
          <a:p>
            <a:pPr algn="r"/>
            <a:endParaRPr lang="ro-RO" dirty="0" smtClean="0"/>
          </a:p>
          <a:p>
            <a:pPr algn="r"/>
            <a:r>
              <a:rPr lang="ro-RO" b="1" dirty="0" smtClean="0"/>
              <a:t>Coordonator</a:t>
            </a:r>
            <a:r>
              <a:rPr lang="ro-RO" dirty="0" smtClean="0"/>
              <a:t>: </a:t>
            </a:r>
            <a:r>
              <a:rPr lang="ro-RO" sz="2400" b="1" cap="small" dirty="0" smtClean="0"/>
              <a:t>prof. înv. primar </a:t>
            </a:r>
            <a:r>
              <a:rPr lang="ro-RO" sz="2400" b="1" cap="small" dirty="0" err="1" smtClean="0"/>
              <a:t>Antonina</a:t>
            </a:r>
            <a:r>
              <a:rPr lang="ro-RO" sz="2400" b="1" cap="small" dirty="0" smtClean="0"/>
              <a:t> Gheorghiu</a:t>
            </a:r>
          </a:p>
          <a:p>
            <a:pPr algn="r"/>
            <a:endParaRPr lang="ro-RO" dirty="0" smtClean="0"/>
          </a:p>
          <a:p>
            <a:r>
              <a:rPr lang="ro-RO" b="1" dirty="0" smtClean="0"/>
              <a:t>Echipa de implementare a proiectului</a:t>
            </a:r>
            <a:r>
              <a:rPr lang="ro-RO" dirty="0" smtClean="0"/>
              <a:t>, </a:t>
            </a:r>
            <a:br>
              <a:rPr lang="ro-RO" dirty="0" smtClean="0"/>
            </a:br>
            <a:r>
              <a:rPr lang="ro-RO" dirty="0" smtClean="0"/>
              <a:t>elevii calificați la faza I - Olimpiada Micilor Bancheri: </a:t>
            </a:r>
          </a:p>
          <a:p>
            <a:r>
              <a:rPr lang="ro-RO" sz="2400" b="1" cap="small" dirty="0" smtClean="0"/>
              <a:t>Alexia Adam, Dan Alexandru și Matei Ciubotaru</a:t>
            </a:r>
          </a:p>
          <a:p>
            <a:endParaRPr lang="ro-RO" sz="100" b="1" dirty="0" smtClean="0"/>
          </a:p>
          <a:p>
            <a:r>
              <a:rPr lang="ro-RO" b="1" dirty="0" smtClean="0"/>
              <a:t>Elevii Implicați în proiect</a:t>
            </a:r>
            <a:r>
              <a:rPr lang="ro-RO" dirty="0" smtClean="0"/>
              <a:t>: </a:t>
            </a:r>
            <a:r>
              <a:rPr lang="ro-RO" b="1" dirty="0" smtClean="0"/>
              <a:t>clasa a III-a </a:t>
            </a:r>
            <a:br>
              <a:rPr lang="ro-RO" b="1" dirty="0" smtClean="0"/>
            </a:br>
            <a:r>
              <a:rPr lang="ro-RO" b="1" dirty="0" smtClean="0"/>
              <a:t>Colegiul National „Ferdinand I” Bacău</a:t>
            </a:r>
            <a:endParaRPr lang="ro-RO" b="1" dirty="0"/>
          </a:p>
        </p:txBody>
      </p:sp>
      <p:pic>
        <p:nvPicPr>
          <p:cNvPr id="4" name="Picture 3" descr="01-10.png"/>
          <p:cNvPicPr>
            <a:picLocks noChangeAspect="1"/>
          </p:cNvPicPr>
          <p:nvPr/>
        </p:nvPicPr>
        <p:blipFill>
          <a:blip r:embed="rId3"/>
          <a:stretch>
            <a:fillRect/>
          </a:stretch>
        </p:blipFill>
        <p:spPr>
          <a:xfrm>
            <a:off x="9493602" y="685801"/>
            <a:ext cx="2513648" cy="11557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75" y="190545"/>
            <a:ext cx="1872353" cy="2594321"/>
          </a:xfrm>
          <a:prstGeom prst="rect">
            <a:avLst/>
          </a:prstGeom>
        </p:spPr>
      </p:pic>
    </p:spTree>
    <p:extLst>
      <p:ext uri="{BB962C8B-B14F-4D97-AF65-F5344CB8AC3E}">
        <p14:creationId xmlns:p14="http://schemas.microsoft.com/office/powerpoint/2010/main" val="1591097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measurment.png"/>
          <p:cNvPicPr>
            <a:picLocks noChangeAspect="1"/>
          </p:cNvPicPr>
          <p:nvPr/>
        </p:nvPicPr>
        <p:blipFill>
          <a:blip r:embed="rId3"/>
          <a:stretch>
            <a:fillRect/>
          </a:stretch>
        </p:blipFill>
        <p:spPr>
          <a:xfrm>
            <a:off x="0" y="0"/>
            <a:ext cx="12192000" cy="6858000"/>
          </a:xfrm>
          <a:prstGeom prst="rect">
            <a:avLst/>
          </a:prstGeom>
        </p:spPr>
      </p:pic>
      <p:pic>
        <p:nvPicPr>
          <p:cNvPr id="5" name="Picture 4" descr="C0-HD-BT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42"/>
            <a:ext cx="10820399" cy="1670353"/>
          </a:xfrm>
        </p:spPr>
        <p:txBody>
          <a:bodyPr>
            <a:normAutofit fontScale="90000"/>
          </a:bodyPr>
          <a:lstStyle/>
          <a:p>
            <a:r>
              <a:rPr lang="ro-RO" b="1" dirty="0">
                <a:solidFill>
                  <a:srgbClr val="FFFF00"/>
                </a:solidFill>
              </a:rPr>
              <a:t>OBIECTIVUL </a:t>
            </a:r>
            <a:r>
              <a:rPr lang="ro-RO" b="1" dirty="0" smtClean="0">
                <a:solidFill>
                  <a:srgbClr val="FFFF00"/>
                </a:solidFill>
              </a:rPr>
              <a:t>5.</a:t>
            </a:r>
            <a:r>
              <a:rPr lang="ro-RO" b="1" dirty="0" smtClean="0"/>
              <a:t> </a:t>
            </a:r>
            <a:r>
              <a:rPr lang="en-US" b="1" dirty="0" err="1" smtClean="0"/>
              <a:t>Ajutorarea</a:t>
            </a:r>
            <a:r>
              <a:rPr lang="en-US" b="1" dirty="0" smtClean="0"/>
              <a:t> </a:t>
            </a:r>
            <a:r>
              <a:rPr lang="ro-RO" b="1" dirty="0" smtClean="0"/>
              <a:t>consecventă a </a:t>
            </a:r>
            <a:r>
              <a:rPr lang="en-US" b="1" dirty="0" err="1" smtClean="0"/>
              <a:t>copiilor</a:t>
            </a:r>
            <a:r>
              <a:rPr lang="en-US" b="1" dirty="0" smtClean="0"/>
              <a:t> de la </a:t>
            </a:r>
            <a:r>
              <a:rPr lang="en-US" b="1" dirty="0" err="1" smtClean="0"/>
              <a:t>Centrul</a:t>
            </a:r>
            <a:r>
              <a:rPr lang="en-US" b="1" dirty="0" smtClean="0"/>
              <a:t> </a:t>
            </a:r>
            <a:r>
              <a:rPr lang="ro-RO" b="1" dirty="0"/>
              <a:t>rezidențial </a:t>
            </a:r>
            <a:r>
              <a:rPr lang="en-US" b="1" dirty="0" smtClean="0"/>
              <a:t>de </a:t>
            </a:r>
            <a:r>
              <a:rPr lang="en-US" b="1" dirty="0" err="1" smtClean="0"/>
              <a:t>copii</a:t>
            </a:r>
            <a:r>
              <a:rPr lang="en-US" b="1" dirty="0" smtClean="0"/>
              <a:t> „</a:t>
            </a:r>
            <a:r>
              <a:rPr lang="ro-RO" b="1" dirty="0" smtClean="0"/>
              <a:t>HENRY COANDĂ</a:t>
            </a:r>
            <a:r>
              <a:rPr lang="en-US" b="1" dirty="0" smtClean="0"/>
              <a:t>” din </a:t>
            </a:r>
            <a:r>
              <a:rPr lang="en-US" b="1" dirty="0" err="1" smtClean="0"/>
              <a:t>Bacău</a:t>
            </a:r>
            <a:endParaRPr lang="ro-RO" dirty="0"/>
          </a:p>
        </p:txBody>
      </p:sp>
      <p:sp>
        <p:nvSpPr>
          <p:cNvPr id="7" name="Date Placeholder 6"/>
          <p:cNvSpPr>
            <a:spLocks noGrp="1"/>
          </p:cNvSpPr>
          <p:nvPr>
            <p:ph type="dt" sz="half" idx="10"/>
          </p:nvPr>
        </p:nvSpPr>
        <p:spPr/>
        <p:txBody>
          <a:bodyPr/>
          <a:lstStyle/>
          <a:p>
            <a:r>
              <a:rPr lang="ro-RO" smtClean="0"/>
              <a:t>luni, 11 aprilie 2016</a:t>
            </a:r>
            <a:endParaRPr lang="en-US" dirty="0"/>
          </a:p>
        </p:txBody>
      </p:sp>
      <p:sp>
        <p:nvSpPr>
          <p:cNvPr id="8" name="Footer Placeholder 7"/>
          <p:cNvSpPr>
            <a:spLocks noGrp="1"/>
          </p:cNvSpPr>
          <p:nvPr>
            <p:ph type="ftr" sz="quarter" idx="11"/>
          </p:nvPr>
        </p:nvSpPr>
        <p:spPr/>
        <p:txBody>
          <a:bodyPr/>
          <a:lstStyle/>
          <a:p>
            <a:r>
              <a:rPr lang="pt-BR" smtClean="0"/>
              <a:t>Ed. Financiară - Proiect „Băncile de lângă școala mea”</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10</a:t>
            </a:fld>
            <a:endParaRPr lang="en-US" dirty="0"/>
          </a:p>
        </p:txBody>
      </p:sp>
      <p:sp>
        <p:nvSpPr>
          <p:cNvPr id="11" name="Text Placeholder 4"/>
          <p:cNvSpPr>
            <a:spLocks noGrp="1"/>
          </p:cNvSpPr>
          <p:nvPr>
            <p:ph type="body" idx="1"/>
          </p:nvPr>
        </p:nvSpPr>
        <p:spPr>
          <a:xfrm>
            <a:off x="618068" y="2619992"/>
            <a:ext cx="8975876" cy="2166106"/>
          </a:xfrm>
        </p:spPr>
        <p:txBody>
          <a:bodyPr>
            <a:noAutofit/>
          </a:bodyPr>
          <a:lstStyle/>
          <a:p>
            <a:pPr algn="l"/>
            <a:r>
              <a:rPr lang="ro-RO" dirty="0" smtClean="0"/>
              <a:t>Cu </a:t>
            </a:r>
            <a:r>
              <a:rPr lang="ro-RO" dirty="0"/>
              <a:t>ocazia </a:t>
            </a:r>
            <a:r>
              <a:rPr lang="ro-RO" dirty="0" smtClean="0"/>
              <a:t>Zilelor Primăverii </a:t>
            </a:r>
            <a:r>
              <a:rPr lang="ro-RO" dirty="0"/>
              <a:t>a</a:t>
            </a:r>
            <a:r>
              <a:rPr lang="en-US" dirty="0"/>
              <a:t>m pus </a:t>
            </a:r>
            <a:r>
              <a:rPr lang="ro-RO" dirty="0"/>
              <a:t>î</a:t>
            </a:r>
            <a:r>
              <a:rPr lang="en-US" dirty="0"/>
              <a:t>n </a:t>
            </a:r>
            <a:r>
              <a:rPr lang="ro-RO" dirty="0"/>
              <a:t>vânzare în fața amfiteatrului de la  Colegiul Național </a:t>
            </a:r>
            <a:r>
              <a:rPr lang="ro-RO" dirty="0" smtClean="0"/>
              <a:t>„Ferdinand I” </a:t>
            </a:r>
            <a:r>
              <a:rPr lang="ro-RO" dirty="0"/>
              <a:t>produse artizanale realizate în parteneriat cu </a:t>
            </a:r>
            <a:r>
              <a:rPr lang="ro-RO" dirty="0" smtClean="0"/>
              <a:t>copiii </a:t>
            </a:r>
            <a:r>
              <a:rPr lang="ro-RO" dirty="0"/>
              <a:t>de la Centrul </a:t>
            </a:r>
            <a:r>
              <a:rPr lang="ro-RO" dirty="0" smtClean="0"/>
              <a:t>„Henry </a:t>
            </a:r>
            <a:r>
              <a:rPr lang="ro-RO" dirty="0"/>
              <a:t>Coandă” din Bacău.</a:t>
            </a:r>
            <a:endParaRPr lang="en-US" dirty="0"/>
          </a:p>
          <a:p>
            <a:pPr algn="l"/>
            <a:r>
              <a:rPr lang="ro-RO" dirty="0" smtClean="0"/>
              <a:t>Preocuparea clasei noastre pentru dăruire este una constantă și de mult timp. Spre exemplu </a:t>
            </a:r>
            <a:r>
              <a:rPr lang="en-US" dirty="0"/>
              <a:t>cu </a:t>
            </a:r>
            <a:r>
              <a:rPr lang="ro-RO" dirty="0"/>
              <a:t>ocazia sărbătorilor de Anul Nou </a:t>
            </a:r>
            <a:r>
              <a:rPr lang="ro-RO" dirty="0" smtClean="0"/>
              <a:t>a</a:t>
            </a:r>
            <a:r>
              <a:rPr lang="en-US" dirty="0" smtClean="0"/>
              <a:t>m p</a:t>
            </a:r>
            <a:r>
              <a:rPr lang="ro-RO" dirty="0" err="1" smtClean="0"/>
              <a:t>regăti</a:t>
            </a:r>
            <a:r>
              <a:rPr lang="en-US" dirty="0" smtClean="0"/>
              <a:t>t </a:t>
            </a:r>
            <a:r>
              <a:rPr lang="ro-RO" dirty="0" smtClean="0"/>
              <a:t>și dona</a:t>
            </a:r>
            <a:r>
              <a:rPr lang="en-US" dirty="0" smtClean="0"/>
              <a:t>t</a:t>
            </a:r>
            <a:r>
              <a:rPr lang="ro-RO" dirty="0" smtClean="0"/>
              <a:t> 24 de pachete </a:t>
            </a:r>
            <a:r>
              <a:rPr lang="ro-RO" dirty="0"/>
              <a:t>cadou cu obiecte și lucruri noi și de calitate alături de mesaje de susținere pentru </a:t>
            </a:r>
            <a:r>
              <a:rPr lang="ro-RO" dirty="0" smtClean="0"/>
              <a:t>copii în parteneriat cu Direcția de Asistență Socială Bacău și ShoeBox.ro către copiii de </a:t>
            </a:r>
            <a:r>
              <a:rPr lang="ro-RO" dirty="0"/>
              <a:t>la Centrul </a:t>
            </a:r>
            <a:r>
              <a:rPr lang="ro-RO" dirty="0" smtClean="0"/>
              <a:t>Rezidențial </a:t>
            </a:r>
            <a:r>
              <a:rPr lang="ro-RO" dirty="0"/>
              <a:t>„ Henry Coandă” </a:t>
            </a:r>
            <a:r>
              <a:rPr lang="ro-RO" dirty="0"/>
              <a:t>din </a:t>
            </a:r>
            <a:r>
              <a:rPr lang="ro-RO" dirty="0" smtClean="0"/>
              <a:t>Bacău.</a:t>
            </a:r>
            <a:endParaRPr lang="ro-RO"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3720" y="4110421"/>
            <a:ext cx="1920240" cy="1020127"/>
          </a:xfrm>
          <a:prstGeom prst="rect">
            <a:avLst/>
          </a:prstGeom>
          <a:ln w="50800" cap="sq" cmpd="thickThin">
            <a:solidFill>
              <a:srgbClr val="7C4E8F"/>
            </a:solidFill>
            <a:prstDash val="solid"/>
            <a:miter lim="800000"/>
          </a:ln>
          <a:effectLst>
            <a:innerShdw blurRad="76200">
              <a:srgbClr val="000000"/>
            </a:inn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91542" y="5295447"/>
            <a:ext cx="1920240" cy="1434179"/>
          </a:xfrm>
          <a:prstGeom prst="rect">
            <a:avLst/>
          </a:prstGeom>
          <a:ln w="50800" cap="sq" cmpd="thickThin">
            <a:solidFill>
              <a:srgbClr val="7C4E8F"/>
            </a:solidFill>
            <a:prstDash val="solid"/>
            <a:miter lim="800000"/>
          </a:ln>
          <a:effectLst>
            <a:innerShdw blurRad="76200">
              <a:srgbClr val="000000"/>
            </a:innerShdw>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1542" y="2510457"/>
            <a:ext cx="1920240" cy="1440180"/>
          </a:xfrm>
          <a:prstGeom prst="rect">
            <a:avLst/>
          </a:prstGeom>
          <a:ln w="50800" cap="sq" cmpd="thickThin">
            <a:solidFill>
              <a:srgbClr val="7C4E8F"/>
            </a:solidFill>
            <a:prstDash val="solid"/>
            <a:miter lim="800000"/>
          </a:ln>
          <a:effectLst>
            <a:innerShdw blurRad="76200">
              <a:srgbClr val="000000"/>
            </a:innerShdw>
          </a:effectLst>
        </p:spPr>
      </p:pic>
    </p:spTree>
    <p:extLst>
      <p:ext uri="{BB962C8B-B14F-4D97-AF65-F5344CB8AC3E}">
        <p14:creationId xmlns:p14="http://schemas.microsoft.com/office/powerpoint/2010/main" val="3530283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probability.png"/>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685800" y="753534"/>
            <a:ext cx="10820399" cy="1205896"/>
          </a:xfrm>
        </p:spPr>
        <p:txBody>
          <a:bodyPr>
            <a:normAutofit fontScale="90000"/>
          </a:bodyPr>
          <a:lstStyle/>
          <a:p>
            <a:r>
              <a:rPr lang="ro-RO" b="1" dirty="0">
                <a:solidFill>
                  <a:srgbClr val="FFFF00"/>
                </a:solidFill>
              </a:rPr>
              <a:t>OBIECTIVUL </a:t>
            </a:r>
            <a:r>
              <a:rPr lang="ro-RO" b="1" dirty="0" smtClean="0">
                <a:solidFill>
                  <a:srgbClr val="FFFF00"/>
                </a:solidFill>
              </a:rPr>
              <a:t>6.</a:t>
            </a:r>
            <a:r>
              <a:rPr lang="ro-RO" b="1" dirty="0" smtClean="0"/>
              <a:t> </a:t>
            </a:r>
            <a:r>
              <a:rPr lang="en-US" b="1" dirty="0" err="1"/>
              <a:t>Crearea</a:t>
            </a:r>
            <a:r>
              <a:rPr lang="en-US" b="1" dirty="0"/>
              <a:t> </a:t>
            </a:r>
            <a:r>
              <a:rPr lang="en-US" b="1" dirty="0" err="1"/>
              <a:t>cadrului</a:t>
            </a:r>
            <a:r>
              <a:rPr lang="en-US" b="1" dirty="0"/>
              <a:t> </a:t>
            </a:r>
            <a:r>
              <a:rPr lang="en-US" b="1" dirty="0" err="1"/>
              <a:t>necesar</a:t>
            </a:r>
            <a:r>
              <a:rPr lang="en-US" b="1" dirty="0"/>
              <a:t> </a:t>
            </a:r>
            <a:r>
              <a:rPr lang="en-US" b="1" dirty="0" err="1"/>
              <a:t>unui</a:t>
            </a:r>
            <a:r>
              <a:rPr lang="en-US" b="1" dirty="0"/>
              <a:t> </a:t>
            </a:r>
            <a:r>
              <a:rPr lang="en-US" b="1" dirty="0" err="1"/>
              <a:t>parteneriat</a:t>
            </a:r>
            <a:r>
              <a:rPr lang="en-US" b="1" dirty="0"/>
              <a:t> </a:t>
            </a:r>
            <a:r>
              <a:rPr lang="en-US" b="1" dirty="0" err="1"/>
              <a:t>între</a:t>
            </a:r>
            <a:r>
              <a:rPr lang="en-US" b="1" dirty="0"/>
              <a:t> </a:t>
            </a:r>
            <a:r>
              <a:rPr lang="en-US" b="1" dirty="0" err="1"/>
              <a:t>școală</a:t>
            </a:r>
            <a:r>
              <a:rPr lang="en-US" b="1" dirty="0"/>
              <a:t> </a:t>
            </a:r>
            <a:r>
              <a:rPr lang="en-US" b="1" dirty="0" err="1"/>
              <a:t>și</a:t>
            </a:r>
            <a:r>
              <a:rPr lang="en-US" b="1" dirty="0"/>
              <a:t> </a:t>
            </a:r>
            <a:r>
              <a:rPr lang="en-US" b="1" dirty="0" err="1" smtClean="0"/>
              <a:t>bancă</a:t>
            </a:r>
            <a:endParaRPr lang="ro-RO" dirty="0"/>
          </a:p>
        </p:txBody>
      </p:sp>
      <p:pic>
        <p:nvPicPr>
          <p:cNvPr id="7" name="Picture 6" descr="C0-HD-BT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 name="Content Placeholder 2"/>
          <p:cNvSpPr>
            <a:spLocks noGrp="1"/>
          </p:cNvSpPr>
          <p:nvPr>
            <p:ph type="body" idx="1"/>
          </p:nvPr>
        </p:nvSpPr>
        <p:spPr>
          <a:xfrm>
            <a:off x="435429" y="2293257"/>
            <a:ext cx="9463317" cy="3468914"/>
          </a:xfrm>
        </p:spPr>
        <p:txBody>
          <a:bodyPr>
            <a:noAutofit/>
          </a:bodyPr>
          <a:lstStyle/>
          <a:p>
            <a:pPr algn="l"/>
            <a:r>
              <a:rPr lang="ro-RO" dirty="0" smtClean="0"/>
              <a:t>Spre final de proiect </a:t>
            </a:r>
            <a:r>
              <a:rPr lang="ro-RO" dirty="0"/>
              <a:t>am creat un cadru deschis promovării parteneriatului dintre școală și bancă prin organizarea </a:t>
            </a:r>
            <a:r>
              <a:rPr lang="ro-RO" dirty="0" smtClean="0"/>
              <a:t>Expoziției </a:t>
            </a:r>
            <a:r>
              <a:rPr lang="en-US" dirty="0"/>
              <a:t>de </a:t>
            </a:r>
            <a:r>
              <a:rPr lang="ro-RO" dirty="0" smtClean="0"/>
              <a:t>E</a:t>
            </a:r>
            <a:r>
              <a:rPr lang="en-US" dirty="0" err="1" smtClean="0"/>
              <a:t>duca</a:t>
            </a:r>
            <a:r>
              <a:rPr lang="ro-RO" dirty="0"/>
              <a:t>ț</a:t>
            </a:r>
            <a:r>
              <a:rPr lang="en-US" dirty="0" err="1"/>
              <a:t>ie</a:t>
            </a:r>
            <a:r>
              <a:rPr lang="en-US" dirty="0"/>
              <a:t> </a:t>
            </a:r>
            <a:r>
              <a:rPr lang="ro-RO" dirty="0" smtClean="0"/>
              <a:t>F</a:t>
            </a:r>
            <a:r>
              <a:rPr lang="en-US" dirty="0" err="1" smtClean="0"/>
              <a:t>inanciar</a:t>
            </a:r>
            <a:r>
              <a:rPr lang="ro-RO" dirty="0"/>
              <a:t>ă </a:t>
            </a:r>
            <a:r>
              <a:rPr lang="ro-RO" dirty="0" smtClean="0"/>
              <a:t>„</a:t>
            </a:r>
            <a:r>
              <a:rPr lang="en-US" dirty="0" smtClean="0"/>
              <a:t>B</a:t>
            </a:r>
            <a:r>
              <a:rPr lang="ro-RO" dirty="0" err="1"/>
              <a:t>ăncile</a:t>
            </a:r>
            <a:r>
              <a:rPr lang="ro-RO" dirty="0"/>
              <a:t> de lângă școala ta!</a:t>
            </a:r>
            <a:r>
              <a:rPr lang="en-US" dirty="0"/>
              <a:t>” </a:t>
            </a:r>
            <a:endParaRPr lang="ro-RO" dirty="0"/>
          </a:p>
          <a:p>
            <a:pPr algn="l"/>
            <a:r>
              <a:rPr lang="ro-RO" dirty="0" smtClean="0"/>
              <a:t>Biblioteca Colegiului Național  </a:t>
            </a:r>
            <a:r>
              <a:rPr lang="ro-RO" dirty="0"/>
              <a:t>„</a:t>
            </a:r>
            <a:r>
              <a:rPr lang="ro-RO" dirty="0" smtClean="0"/>
              <a:t>Ferdinand I” din Bacău a susținut proiectul „</a:t>
            </a:r>
            <a:r>
              <a:rPr lang="en-US" dirty="0" smtClean="0"/>
              <a:t>B</a:t>
            </a:r>
            <a:r>
              <a:rPr lang="ro-RO" dirty="0" smtClean="0"/>
              <a:t>ă</a:t>
            </a:r>
            <a:r>
              <a:rPr lang="en-US" dirty="0" err="1" smtClean="0"/>
              <a:t>ncile</a:t>
            </a:r>
            <a:r>
              <a:rPr lang="en-US" dirty="0" smtClean="0"/>
              <a:t> de l</a:t>
            </a:r>
            <a:r>
              <a:rPr lang="ro-RO" dirty="0" smtClean="0"/>
              <a:t>â</a:t>
            </a:r>
            <a:r>
              <a:rPr lang="en-US" dirty="0" smtClean="0"/>
              <a:t>ng</a:t>
            </a:r>
            <a:r>
              <a:rPr lang="ro-RO" dirty="0" smtClean="0"/>
              <a:t>ă școala mea</a:t>
            </a:r>
            <a:r>
              <a:rPr lang="en-US" dirty="0" smtClean="0"/>
              <a:t>” </a:t>
            </a:r>
            <a:r>
              <a:rPr lang="en-US" dirty="0" err="1" smtClean="0"/>
              <a:t>prin</a:t>
            </a:r>
            <a:r>
              <a:rPr lang="en-US" dirty="0" smtClean="0"/>
              <a:t> </a:t>
            </a:r>
            <a:r>
              <a:rPr lang="en-US" dirty="0" err="1" smtClean="0"/>
              <a:t>prezentarea</a:t>
            </a:r>
            <a:r>
              <a:rPr lang="en-US" dirty="0" smtClean="0"/>
              <a:t> a </a:t>
            </a:r>
            <a:r>
              <a:rPr lang="ro-RO" dirty="0" smtClean="0"/>
              <a:t> </a:t>
            </a:r>
            <a:r>
              <a:rPr lang="ro-RO" dirty="0"/>
              <a:t>32 de exponate grafice </a:t>
            </a:r>
            <a:r>
              <a:rPr lang="ro-RO" dirty="0" smtClean="0"/>
              <a:t>realizate de noi privind </a:t>
            </a:r>
            <a:r>
              <a:rPr lang="ro-RO" dirty="0"/>
              <a:t>gestionarea inteligentă a banilor, istoria banilor, importanța activităților financiare, drumul banilor, </a:t>
            </a:r>
            <a:r>
              <a:rPr lang="ro-RO" dirty="0" smtClean="0"/>
              <a:t>investițiile, </a:t>
            </a:r>
            <a:r>
              <a:rPr lang="ro-RO" dirty="0"/>
              <a:t>dăruirea și economisirea. </a:t>
            </a:r>
            <a:endParaRPr lang="ro-RO" dirty="0" smtClean="0"/>
          </a:p>
          <a:p>
            <a:pPr algn="l"/>
            <a:r>
              <a:rPr lang="en-US" dirty="0" err="1" smtClean="0"/>
              <a:t>Totodat</a:t>
            </a:r>
            <a:r>
              <a:rPr lang="ro-RO" dirty="0" smtClean="0"/>
              <a:t>ă în grupe </a:t>
            </a:r>
            <a:r>
              <a:rPr lang="ro-RO" dirty="0"/>
              <a:t>de </a:t>
            </a:r>
            <a:r>
              <a:rPr lang="ro-RO" dirty="0" smtClean="0"/>
              <a:t>câte 6-7 </a:t>
            </a:r>
            <a:r>
              <a:rPr lang="ro-RO" dirty="0"/>
              <a:t>elevi </a:t>
            </a:r>
            <a:r>
              <a:rPr lang="ro-RO" dirty="0" smtClean="0"/>
              <a:t>am </a:t>
            </a:r>
            <a:r>
              <a:rPr lang="ro-RO" dirty="0"/>
              <a:t>creat </a:t>
            </a:r>
            <a:r>
              <a:rPr lang="ro-RO" dirty="0" smtClean="0"/>
              <a:t>pentru expoziția de la </a:t>
            </a:r>
            <a:r>
              <a:rPr lang="ro-RO" dirty="0"/>
              <a:t>biblioteca școlii macheta unui mic orășel cu patru bănci, o piațetă centrală cu alei, părculeț, fântână artizanală și o bisericuță.</a:t>
            </a:r>
          </a:p>
          <a:p>
            <a:pPr algn="l"/>
            <a:r>
              <a:rPr lang="ro-RO" dirty="0" smtClean="0"/>
              <a:t>I</a:t>
            </a:r>
            <a:r>
              <a:rPr lang="en-US" dirty="0" err="1" smtClean="0"/>
              <a:t>nvitarea</a:t>
            </a:r>
            <a:r>
              <a:rPr lang="en-US" dirty="0" smtClean="0"/>
              <a:t> </a:t>
            </a:r>
            <a:r>
              <a:rPr lang="ro-RO" dirty="0" smtClean="0"/>
              <a:t>unui reprezentant bancar care să răspundă întrebărilor noastre a dat farmec și culoare muncii noastre.</a:t>
            </a:r>
          </a:p>
        </p:txBody>
      </p:sp>
      <p:sp>
        <p:nvSpPr>
          <p:cNvPr id="4" name="Date Placeholder 3"/>
          <p:cNvSpPr>
            <a:spLocks noGrp="1"/>
          </p:cNvSpPr>
          <p:nvPr>
            <p:ph type="dt" sz="half" idx="10"/>
          </p:nvPr>
        </p:nvSpPr>
        <p:spPr/>
        <p:txBody>
          <a:bodyPr/>
          <a:lstStyle/>
          <a:p>
            <a:r>
              <a:rPr lang="ro-RO" smtClean="0"/>
              <a:t>luni, 11 aprilie 2016</a:t>
            </a:r>
            <a:endParaRPr lang="en-US" dirty="0"/>
          </a:p>
        </p:txBody>
      </p:sp>
      <p:sp>
        <p:nvSpPr>
          <p:cNvPr id="5" name="Footer Placeholder 4"/>
          <p:cNvSpPr>
            <a:spLocks noGrp="1"/>
          </p:cNvSpPr>
          <p:nvPr>
            <p:ph type="ftr" sz="quarter" idx="11"/>
          </p:nvPr>
        </p:nvSpPr>
        <p:spPr/>
        <p:txBody>
          <a:bodyPr/>
          <a:lstStyle/>
          <a:p>
            <a:r>
              <a:rPr lang="pt-BR" smtClean="0"/>
              <a:t>Ed. Financiară - Proiect „Băncile de lângă școala mea”</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8118" y="2425420"/>
            <a:ext cx="1918741" cy="1280160"/>
          </a:xfrm>
          <a:prstGeom prst="rect">
            <a:avLst/>
          </a:prstGeom>
          <a:ln w="50800" cap="sq" cmpd="thickThin">
            <a:solidFill>
              <a:srgbClr val="E64F3B"/>
            </a:solidFill>
            <a:prstDash val="solid"/>
            <a:miter lim="800000"/>
          </a:ln>
          <a:effectLst>
            <a:innerShdw blurRad="76200">
              <a:srgbClr val="000000"/>
            </a:inn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630" y="3924705"/>
            <a:ext cx="1918741" cy="1280160"/>
          </a:xfrm>
          <a:prstGeom prst="rect">
            <a:avLst/>
          </a:prstGeom>
          <a:ln w="50800" cap="sq" cmpd="thickThin">
            <a:solidFill>
              <a:srgbClr val="E64F3B"/>
            </a:solidFill>
            <a:prstDash val="solid"/>
            <a:miter lim="800000"/>
          </a:ln>
          <a:effectLst>
            <a:innerShdw blurRad="76200">
              <a:srgbClr val="000000"/>
            </a:innerShdw>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2630" y="5433690"/>
            <a:ext cx="1918741" cy="1280160"/>
          </a:xfrm>
          <a:prstGeom prst="rect">
            <a:avLst/>
          </a:prstGeom>
          <a:ln w="50800" cap="sq" cmpd="thickThin">
            <a:solidFill>
              <a:srgbClr val="E64F3B"/>
            </a:solidFill>
            <a:prstDash val="solid"/>
            <a:miter lim="800000"/>
          </a:ln>
          <a:effectLst>
            <a:innerShdw blurRad="76200">
              <a:srgbClr val="000000"/>
            </a:innerShdw>
          </a:effectLst>
        </p:spPr>
      </p:pic>
    </p:spTree>
    <p:extLst>
      <p:ext uri="{BB962C8B-B14F-4D97-AF65-F5344CB8AC3E}">
        <p14:creationId xmlns:p14="http://schemas.microsoft.com/office/powerpoint/2010/main" val="816823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probability.png"/>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685800" y="1014791"/>
            <a:ext cx="10820399" cy="724957"/>
          </a:xfrm>
        </p:spPr>
        <p:txBody>
          <a:bodyPr>
            <a:normAutofit/>
          </a:bodyPr>
          <a:lstStyle/>
          <a:p>
            <a:r>
              <a:rPr lang="ro-RO" b="1" dirty="0">
                <a:solidFill>
                  <a:srgbClr val="FFFF00"/>
                </a:solidFill>
              </a:rPr>
              <a:t>OBIECTIVUL </a:t>
            </a:r>
            <a:r>
              <a:rPr lang="ro-RO" b="1" dirty="0" smtClean="0">
                <a:solidFill>
                  <a:srgbClr val="FFFF00"/>
                </a:solidFill>
              </a:rPr>
              <a:t>7.</a:t>
            </a:r>
            <a:r>
              <a:rPr lang="ro-RO" b="1" dirty="0" smtClean="0"/>
              <a:t> </a:t>
            </a:r>
            <a:r>
              <a:rPr lang="en-US" b="1" dirty="0" err="1" smtClean="0"/>
              <a:t>Evaluarea</a:t>
            </a:r>
            <a:r>
              <a:rPr lang="ro-RO" b="1" dirty="0" smtClean="0"/>
              <a:t> </a:t>
            </a:r>
            <a:r>
              <a:rPr lang="en-US" b="1" dirty="0" err="1" smtClean="0"/>
              <a:t>rezultatelor</a:t>
            </a:r>
            <a:endParaRPr lang="ro-RO" dirty="0"/>
          </a:p>
        </p:txBody>
      </p:sp>
      <p:pic>
        <p:nvPicPr>
          <p:cNvPr id="7" name="Picture 6" descr="C0-HD-BT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 name="Content Placeholder 2"/>
          <p:cNvSpPr>
            <a:spLocks noGrp="1"/>
          </p:cNvSpPr>
          <p:nvPr>
            <p:ph type="body" idx="1"/>
          </p:nvPr>
        </p:nvSpPr>
        <p:spPr>
          <a:xfrm>
            <a:off x="377372" y="1814286"/>
            <a:ext cx="9661714" cy="2826657"/>
          </a:xfrm>
        </p:spPr>
        <p:txBody>
          <a:bodyPr>
            <a:noAutofit/>
          </a:bodyPr>
          <a:lstStyle/>
          <a:p>
            <a:pPr algn="l"/>
            <a:r>
              <a:rPr lang="ro-RO" dirty="0" smtClean="0"/>
              <a:t>Datorită modului în care proiectul nostru a contribuit la punerea în practică a noțiunilor de educație financiară din manualul cu același nume ne considerăm azi mai împliniți. Activitățile din proiectul „Băncile de lângă școala mea” ne-au îmbogățit cultura generală și a contribuit la crearea primilor pași către un parteneriat între bancă și școală.</a:t>
            </a:r>
          </a:p>
          <a:p>
            <a:pPr algn="l"/>
            <a:endParaRPr lang="ro-RO" dirty="0" smtClean="0"/>
          </a:p>
          <a:p>
            <a:pPr algn="l"/>
            <a:r>
              <a:rPr lang="ro-RO" dirty="0"/>
              <a:t>Reacțiile </a:t>
            </a:r>
            <a:r>
              <a:rPr lang="ro-RO" dirty="0" smtClean="0"/>
              <a:t>părinților:</a:t>
            </a:r>
          </a:p>
          <a:p>
            <a:pPr algn="l"/>
            <a:r>
              <a:rPr lang="ro-RO" i="1" dirty="0" smtClean="0"/>
              <a:t>Proiectul a constituit o oportunitate reală și o pârghie de transformare pozitivă pe termen lung a mediului educativ din Colegiul Național „Ferdinand I” Bacău. </a:t>
            </a:r>
            <a:endParaRPr lang="ro-RO" dirty="0" smtClean="0"/>
          </a:p>
          <a:p>
            <a:pPr algn="l"/>
            <a:r>
              <a:rPr lang="ro-RO" i="1" dirty="0" smtClean="0"/>
              <a:t>Prin campania de susținere a educației financiare credem că am creat perspective frumoase, pozitive… atât pentru elevi, pentru familiile noastre cât și pentru comunitățile din care facem parte. </a:t>
            </a:r>
            <a:endParaRPr lang="ro-RO" dirty="0"/>
          </a:p>
        </p:txBody>
      </p:sp>
      <p:sp>
        <p:nvSpPr>
          <p:cNvPr id="4" name="Date Placeholder 3"/>
          <p:cNvSpPr>
            <a:spLocks noGrp="1"/>
          </p:cNvSpPr>
          <p:nvPr>
            <p:ph type="dt" sz="half" idx="10"/>
          </p:nvPr>
        </p:nvSpPr>
        <p:spPr/>
        <p:txBody>
          <a:bodyPr/>
          <a:lstStyle/>
          <a:p>
            <a:r>
              <a:rPr lang="ro-RO" smtClean="0"/>
              <a:t>luni, 11 aprilie 2016</a:t>
            </a:r>
            <a:endParaRPr lang="en-US" dirty="0"/>
          </a:p>
        </p:txBody>
      </p:sp>
      <p:sp>
        <p:nvSpPr>
          <p:cNvPr id="5" name="Footer Placeholder 4"/>
          <p:cNvSpPr>
            <a:spLocks noGrp="1"/>
          </p:cNvSpPr>
          <p:nvPr>
            <p:ph type="ftr" sz="quarter" idx="11"/>
          </p:nvPr>
        </p:nvSpPr>
        <p:spPr/>
        <p:txBody>
          <a:bodyPr/>
          <a:lstStyle/>
          <a:p>
            <a:r>
              <a:rPr lang="pt-BR" smtClean="0"/>
              <a:t>Ed. Financiară - Proiect „Băncile de lângă școala mea”</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9086" y="2333551"/>
            <a:ext cx="1918741" cy="1280160"/>
          </a:xfrm>
          <a:prstGeom prst="rect">
            <a:avLst/>
          </a:prstGeom>
          <a:ln w="50800" cap="sq" cmpd="thickThin">
            <a:solidFill>
              <a:srgbClr val="F15549"/>
            </a:solidFill>
            <a:prstDash val="solid"/>
            <a:miter lim="800000"/>
          </a:ln>
          <a:effectLst>
            <a:innerShdw blurRad="76200">
              <a:srgbClr val="000000"/>
            </a:inn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9087" y="3813660"/>
            <a:ext cx="1918741" cy="1280160"/>
          </a:xfrm>
          <a:prstGeom prst="rect">
            <a:avLst/>
          </a:prstGeom>
          <a:ln w="50800" cap="sq" cmpd="thickThin">
            <a:solidFill>
              <a:srgbClr val="F15549"/>
            </a:solidFill>
            <a:prstDash val="solid"/>
            <a:miter lim="800000"/>
          </a:ln>
          <a:effectLst>
            <a:innerShdw blurRad="76200">
              <a:srgbClr val="000000"/>
            </a:innerShdw>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039087" y="5368773"/>
            <a:ext cx="1918741" cy="1280160"/>
          </a:xfrm>
          <a:prstGeom prst="rect">
            <a:avLst/>
          </a:prstGeom>
          <a:ln w="50800" cap="sq" cmpd="thickThin">
            <a:solidFill>
              <a:srgbClr val="F15549"/>
            </a:solidFill>
            <a:prstDash val="solid"/>
            <a:miter lim="800000"/>
          </a:ln>
          <a:effectLst>
            <a:innerShdw blurRad="76200">
              <a:srgbClr val="000000"/>
            </a:innerShdw>
          </a:effectLst>
        </p:spPr>
      </p:pic>
    </p:spTree>
    <p:extLst>
      <p:ext uri="{BB962C8B-B14F-4D97-AF65-F5344CB8AC3E}">
        <p14:creationId xmlns:p14="http://schemas.microsoft.com/office/powerpoint/2010/main" val="3424310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probability.png"/>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685801" y="622908"/>
            <a:ext cx="9032114" cy="1205896"/>
          </a:xfrm>
        </p:spPr>
        <p:txBody>
          <a:bodyPr>
            <a:normAutofit/>
          </a:bodyPr>
          <a:lstStyle/>
          <a:p>
            <a:r>
              <a:rPr lang="ro-RO" b="1" dirty="0" smtClean="0">
                <a:solidFill>
                  <a:srgbClr val="FFFF00"/>
                </a:solidFill>
              </a:rPr>
              <a:t>06</a:t>
            </a:r>
            <a:r>
              <a:rPr lang="ro-RO" b="1" dirty="0" smtClean="0"/>
              <a:t> </a:t>
            </a:r>
            <a:r>
              <a:rPr lang="en-US" b="1" dirty="0" smtClean="0"/>
              <a:t>Perspective </a:t>
            </a:r>
            <a:endParaRPr lang="ro-RO" dirty="0"/>
          </a:p>
        </p:txBody>
      </p:sp>
      <p:pic>
        <p:nvPicPr>
          <p:cNvPr id="7" name="Picture 6" descr="C0-HD-BT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 name="Content Placeholder 2"/>
          <p:cNvSpPr>
            <a:spLocks noGrp="1"/>
          </p:cNvSpPr>
          <p:nvPr>
            <p:ph type="body" idx="1"/>
          </p:nvPr>
        </p:nvSpPr>
        <p:spPr>
          <a:xfrm>
            <a:off x="400352" y="1973945"/>
            <a:ext cx="9595235" cy="3643084"/>
          </a:xfrm>
        </p:spPr>
        <p:txBody>
          <a:bodyPr>
            <a:noAutofit/>
          </a:bodyPr>
          <a:lstStyle/>
          <a:p>
            <a:pPr algn="l"/>
            <a:r>
              <a:rPr lang="ro-RO" dirty="0" smtClean="0"/>
              <a:t>Î</a:t>
            </a:r>
            <a:r>
              <a:rPr lang="en-US" dirty="0"/>
              <a:t>n s</a:t>
            </a:r>
            <a:r>
              <a:rPr lang="ro-RO" dirty="0" err="1"/>
              <a:t>ăptămâna</a:t>
            </a:r>
            <a:r>
              <a:rPr lang="ro-RO" dirty="0"/>
              <a:t> </a:t>
            </a:r>
            <a:r>
              <a:rPr lang="ro-RO" dirty="0" smtClean="0"/>
              <a:t>„</a:t>
            </a:r>
            <a:r>
              <a:rPr lang="it-IT" dirty="0" smtClean="0"/>
              <a:t>Să </a:t>
            </a:r>
            <a:r>
              <a:rPr lang="it-IT" dirty="0"/>
              <a:t>ştii mai multe, să fii mai bun!” </a:t>
            </a:r>
            <a:r>
              <a:rPr lang="ro-RO" dirty="0" smtClean="0"/>
              <a:t>2016 </a:t>
            </a:r>
            <a:r>
              <a:rPr lang="it-IT" dirty="0" smtClean="0"/>
              <a:t>am </a:t>
            </a:r>
            <a:r>
              <a:rPr lang="it-IT" dirty="0"/>
              <a:t>fost invita</a:t>
            </a:r>
            <a:r>
              <a:rPr lang="ro-RO" dirty="0"/>
              <a:t>ț</a:t>
            </a:r>
            <a:r>
              <a:rPr lang="it-IT" dirty="0"/>
              <a:t>i s</a:t>
            </a:r>
            <a:r>
              <a:rPr lang="ro-RO" dirty="0"/>
              <a:t>ă</a:t>
            </a:r>
            <a:r>
              <a:rPr lang="it-IT" dirty="0"/>
              <a:t> vizit</a:t>
            </a:r>
            <a:r>
              <a:rPr lang="ro-RO" dirty="0"/>
              <a:t>ă</a:t>
            </a:r>
            <a:r>
              <a:rPr lang="it-IT" dirty="0"/>
              <a:t>m </a:t>
            </a:r>
            <a:r>
              <a:rPr lang="ro-RO" dirty="0"/>
              <a:t>CEC Bank, Banca Comercială Română și Banca Transilvania. </a:t>
            </a:r>
            <a:endParaRPr lang="en-US" dirty="0" smtClean="0"/>
          </a:p>
          <a:p>
            <a:pPr algn="l"/>
            <a:endParaRPr lang="ro-RO" dirty="0" smtClean="0"/>
          </a:p>
          <a:p>
            <a:pPr algn="l"/>
            <a:r>
              <a:rPr lang="ro-RO" dirty="0" smtClean="0"/>
              <a:t>Pe 21 </a:t>
            </a:r>
            <a:r>
              <a:rPr lang="ro-RO" dirty="0"/>
              <a:t>aprilie 2016 vom sărbători la școală 136 de ani de la </a:t>
            </a:r>
            <a:r>
              <a:rPr lang="ro-RO" dirty="0" err="1"/>
              <a:t>înfiinţarea</a:t>
            </a:r>
            <a:r>
              <a:rPr lang="ro-RO" dirty="0"/>
              <a:t> </a:t>
            </a:r>
            <a:r>
              <a:rPr lang="ro-RO" dirty="0" smtClean="0"/>
              <a:t>băncii </a:t>
            </a:r>
            <a:r>
              <a:rPr lang="en-US" dirty="0" smtClean="0"/>
              <a:t>“</a:t>
            </a:r>
            <a:r>
              <a:rPr lang="ro-RO" dirty="0" smtClean="0"/>
              <a:t>de </a:t>
            </a:r>
            <a:r>
              <a:rPr lang="ro-RO" dirty="0"/>
              <a:t>scont </a:t>
            </a:r>
            <a:r>
              <a:rPr lang="ro-RO" dirty="0" err="1"/>
              <a:t>şi</a:t>
            </a:r>
            <a:r>
              <a:rPr lang="ro-RO" dirty="0"/>
              <a:t> </a:t>
            </a:r>
            <a:r>
              <a:rPr lang="ro-RO" dirty="0" err="1" smtClean="0"/>
              <a:t>circulaţiune</a:t>
            </a:r>
            <a:r>
              <a:rPr lang="en-US" dirty="0" smtClean="0"/>
              <a:t>”</a:t>
            </a:r>
            <a:r>
              <a:rPr lang="ro-RO" dirty="0" smtClean="0"/>
              <a:t>: </a:t>
            </a:r>
            <a:r>
              <a:rPr lang="ro-RO" dirty="0"/>
              <a:t>Banca </a:t>
            </a:r>
            <a:r>
              <a:rPr lang="ro-RO" dirty="0" err="1"/>
              <a:t>Naţională</a:t>
            </a:r>
            <a:r>
              <a:rPr lang="ro-RO" dirty="0"/>
              <a:t> a </a:t>
            </a:r>
            <a:r>
              <a:rPr lang="ro-RO" dirty="0" smtClean="0"/>
              <a:t>României</a:t>
            </a:r>
            <a:r>
              <a:rPr lang="en-US" dirty="0" smtClean="0"/>
              <a:t>.</a:t>
            </a:r>
            <a:r>
              <a:rPr lang="ro-RO" dirty="0" smtClean="0"/>
              <a:t> </a:t>
            </a:r>
          </a:p>
          <a:p>
            <a:pPr algn="l"/>
            <a:r>
              <a:rPr lang="ro-RO" dirty="0" smtClean="0"/>
              <a:t> </a:t>
            </a:r>
          </a:p>
          <a:p>
            <a:pPr algn="l"/>
            <a:r>
              <a:rPr lang="ro-RO" dirty="0" smtClean="0"/>
              <a:t>Ne-am propus ca în continuarea proiectului nostru din următorul an școlar să realizăm un parteneriat pe termen lung, consecvent, de susținere a</a:t>
            </a:r>
            <a:r>
              <a:rPr lang="en-US" dirty="0" smtClean="0"/>
              <a:t> </a:t>
            </a:r>
            <a:r>
              <a:rPr lang="en-US" dirty="0" err="1" smtClean="0"/>
              <a:t>Educa</a:t>
            </a:r>
            <a:r>
              <a:rPr lang="ro-RO" dirty="0" smtClean="0"/>
              <a:t>ț</a:t>
            </a:r>
            <a:r>
              <a:rPr lang="en-US" dirty="0" err="1" smtClean="0"/>
              <a:t>iei</a:t>
            </a:r>
            <a:r>
              <a:rPr lang="en-US" dirty="0" smtClean="0"/>
              <a:t> </a:t>
            </a:r>
            <a:r>
              <a:rPr lang="ro-RO" dirty="0" smtClean="0"/>
              <a:t>Financiare din școala noastră cu una din </a:t>
            </a:r>
            <a:r>
              <a:rPr lang="ro-RO" dirty="0" err="1" smtClean="0"/>
              <a:t>bancile</a:t>
            </a:r>
            <a:r>
              <a:rPr lang="ro-RO" dirty="0" smtClean="0"/>
              <a:t> pe care le vom vizita cu întreaga clasă.</a:t>
            </a:r>
            <a:endParaRPr lang="ro-RO" dirty="0"/>
          </a:p>
        </p:txBody>
      </p:sp>
      <p:sp>
        <p:nvSpPr>
          <p:cNvPr id="4" name="Date Placeholder 3"/>
          <p:cNvSpPr>
            <a:spLocks noGrp="1"/>
          </p:cNvSpPr>
          <p:nvPr>
            <p:ph type="dt" sz="half" idx="10"/>
          </p:nvPr>
        </p:nvSpPr>
        <p:spPr/>
        <p:txBody>
          <a:bodyPr/>
          <a:lstStyle/>
          <a:p>
            <a:r>
              <a:rPr lang="ro-RO" smtClean="0"/>
              <a:t>luni, 11 aprilie 2016</a:t>
            </a:r>
            <a:endParaRPr lang="en-US" dirty="0"/>
          </a:p>
        </p:txBody>
      </p:sp>
      <p:sp>
        <p:nvSpPr>
          <p:cNvPr id="5" name="Footer Placeholder 4"/>
          <p:cNvSpPr>
            <a:spLocks noGrp="1"/>
          </p:cNvSpPr>
          <p:nvPr>
            <p:ph type="ftr" sz="quarter" idx="11"/>
          </p:nvPr>
        </p:nvSpPr>
        <p:spPr/>
        <p:txBody>
          <a:bodyPr/>
          <a:lstStyle/>
          <a:p>
            <a:r>
              <a:rPr lang="pt-BR" smtClean="0"/>
              <a:t>Ed. Financiară - Proiect „Băncile de lângă școala mea”</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13</a:t>
            </a:fld>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8137" y="2038919"/>
            <a:ext cx="1918738" cy="1280160"/>
          </a:xfrm>
          <a:prstGeom prst="rect">
            <a:avLst/>
          </a:prstGeom>
          <a:ln w="50800" cap="sq" cmpd="thickThin">
            <a:solidFill>
              <a:srgbClr val="E54D3C"/>
            </a:solidFill>
            <a:prstDash val="solid"/>
            <a:miter lim="800000"/>
          </a:ln>
          <a:effectLst>
            <a:innerShdw blurRad="76200">
              <a:srgbClr val="000000"/>
            </a:inn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8137" y="3543167"/>
            <a:ext cx="1918738" cy="1280160"/>
          </a:xfrm>
          <a:prstGeom prst="rect">
            <a:avLst/>
          </a:prstGeom>
          <a:ln w="50800" cap="sq" cmpd="thickThin">
            <a:solidFill>
              <a:srgbClr val="E54D3C"/>
            </a:solidFill>
            <a:prstDash val="solid"/>
            <a:miter lim="800000"/>
          </a:ln>
          <a:effectLst>
            <a:innerShdw blurRad="76200">
              <a:srgbClr val="000000"/>
            </a:innerShdw>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0115" y="5080204"/>
            <a:ext cx="1918741" cy="1280160"/>
          </a:xfrm>
          <a:prstGeom prst="rect">
            <a:avLst/>
          </a:prstGeom>
          <a:ln w="50800" cap="sq" cmpd="thickThin">
            <a:solidFill>
              <a:srgbClr val="E54D3C"/>
            </a:solidFill>
            <a:prstDash val="solid"/>
            <a:miter lim="800000"/>
          </a:ln>
          <a:effectLst>
            <a:innerShdw blurRad="76200">
              <a:srgbClr val="000000"/>
            </a:innerShdw>
          </a:effectLst>
        </p:spPr>
      </p:pic>
    </p:spTree>
    <p:extLst>
      <p:ext uri="{BB962C8B-B14F-4D97-AF65-F5344CB8AC3E}">
        <p14:creationId xmlns:p14="http://schemas.microsoft.com/office/powerpoint/2010/main" val="3164863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4"/>
            <a:ext cx="10820399" cy="1307496"/>
          </a:xfrm>
        </p:spPr>
        <p:txBody>
          <a:bodyPr/>
          <a:lstStyle/>
          <a:p>
            <a:r>
              <a:rPr lang="ro-RO" dirty="0" smtClean="0"/>
              <a:t>mulțumim pentru materiale, susținere și timpul petrecut cu noi:</a:t>
            </a:r>
            <a:endParaRPr lang="ro-RO" dirty="0"/>
          </a:p>
        </p:txBody>
      </p:sp>
      <p:sp>
        <p:nvSpPr>
          <p:cNvPr id="3" name="Text Placeholder 2"/>
          <p:cNvSpPr>
            <a:spLocks noGrp="1"/>
          </p:cNvSpPr>
          <p:nvPr>
            <p:ph type="body" idx="1"/>
          </p:nvPr>
        </p:nvSpPr>
        <p:spPr>
          <a:xfrm>
            <a:off x="685800" y="2220689"/>
            <a:ext cx="10828867" cy="4535714"/>
          </a:xfrm>
        </p:spPr>
        <p:txBody>
          <a:bodyPr>
            <a:noAutofit/>
          </a:bodyPr>
          <a:lstStyle/>
          <a:p>
            <a:r>
              <a:rPr lang="ro-RO" dirty="0" smtClean="0"/>
              <a:t>Doamnei prof. înv. primar: Antonina Gheorghiu</a:t>
            </a:r>
          </a:p>
          <a:p>
            <a:r>
              <a:rPr lang="ro-RO" dirty="0" smtClean="0"/>
              <a:t>Băncii Naționale a României</a:t>
            </a:r>
            <a:endParaRPr lang="ro-RO" dirty="0"/>
          </a:p>
          <a:p>
            <a:r>
              <a:rPr lang="ro-RO" dirty="0" err="1" smtClean="0"/>
              <a:t>Asociaţiei</a:t>
            </a:r>
            <a:r>
              <a:rPr lang="ro-RO" dirty="0" smtClean="0"/>
              <a:t> </a:t>
            </a:r>
            <a:r>
              <a:rPr lang="ro-RO" dirty="0"/>
              <a:t>pentru Promovarea </a:t>
            </a:r>
            <a:r>
              <a:rPr lang="ro-RO" dirty="0" err="1"/>
              <a:t>Performanţei</a:t>
            </a:r>
            <a:r>
              <a:rPr lang="ro-RO" dirty="0"/>
              <a:t> în </a:t>
            </a:r>
            <a:r>
              <a:rPr lang="ro-RO" dirty="0" err="1"/>
              <a:t>Educaţie</a:t>
            </a:r>
            <a:endParaRPr lang="ro-RO" dirty="0"/>
          </a:p>
          <a:p>
            <a:r>
              <a:rPr lang="ro-RO" dirty="0" smtClean="0"/>
              <a:t>Revistei </a:t>
            </a:r>
            <a:r>
              <a:rPr lang="ro-RO" dirty="0"/>
              <a:t>„</a:t>
            </a:r>
            <a:r>
              <a:rPr lang="ro-RO" dirty="0" err="1"/>
              <a:t>Educaţie</a:t>
            </a:r>
            <a:r>
              <a:rPr lang="ro-RO" dirty="0"/>
              <a:t> Financiară pe </a:t>
            </a:r>
            <a:r>
              <a:rPr lang="ro-RO" dirty="0" err="1" smtClean="0"/>
              <a:t>Înţelesul</a:t>
            </a:r>
            <a:r>
              <a:rPr lang="ro-RO" dirty="0" smtClean="0"/>
              <a:t> </a:t>
            </a:r>
            <a:r>
              <a:rPr lang="ro-RO" dirty="0"/>
              <a:t>Tuturor”</a:t>
            </a:r>
          </a:p>
          <a:p>
            <a:r>
              <a:rPr lang="ro-RO" dirty="0" smtClean="0"/>
              <a:t>Editurii Explorator </a:t>
            </a:r>
            <a:r>
              <a:rPr lang="ro-RO" dirty="0" err="1"/>
              <a:t>Ploieşti</a:t>
            </a:r>
            <a:r>
              <a:rPr lang="ro-RO" dirty="0"/>
              <a:t> - Revista „Cutezătorii</a:t>
            </a:r>
            <a:r>
              <a:rPr lang="ro-RO" dirty="0" smtClean="0"/>
              <a:t>”</a:t>
            </a:r>
          </a:p>
          <a:p>
            <a:r>
              <a:rPr lang="ro-RO" dirty="0" smtClean="0"/>
              <a:t>Centrul</a:t>
            </a:r>
            <a:r>
              <a:rPr lang="en-US" dirty="0" err="1" smtClean="0"/>
              <a:t>ui</a:t>
            </a:r>
            <a:r>
              <a:rPr lang="ro-RO" dirty="0" smtClean="0"/>
              <a:t> Rezidențial de Copii </a:t>
            </a:r>
            <a:r>
              <a:rPr lang="ro-RO" dirty="0"/>
              <a:t>„HENRY COANDĂ” din Bacău</a:t>
            </a:r>
            <a:endParaRPr lang="ro-RO" dirty="0" smtClean="0"/>
          </a:p>
          <a:p>
            <a:r>
              <a:rPr lang="ro-RO" dirty="0" smtClean="0"/>
              <a:t>Băncilor din Bacău care și-au luat timp să vorbească cu noi:</a:t>
            </a:r>
          </a:p>
          <a:p>
            <a:r>
              <a:rPr lang="ro-RO" dirty="0" smtClean="0"/>
              <a:t>BNR, CEC Bank, BCR, BRD, ING, Bancpost, Ideea Bank.</a:t>
            </a:r>
          </a:p>
          <a:p>
            <a:endParaRPr lang="ro-RO" dirty="0" smtClean="0"/>
          </a:p>
          <a:p>
            <a:pPr algn="l">
              <a:lnSpc>
                <a:spcPct val="100000"/>
              </a:lnSpc>
              <a:spcBef>
                <a:spcPts val="0"/>
              </a:spcBef>
              <a:defRPr/>
            </a:pPr>
            <a:r>
              <a:rPr lang="en-US" dirty="0" smtClean="0"/>
              <a:t>Ur</a:t>
            </a:r>
            <a:r>
              <a:rPr lang="ro-RO" dirty="0"/>
              <a:t>ă</a:t>
            </a:r>
            <a:r>
              <a:rPr lang="en-US" dirty="0"/>
              <a:t>m s</a:t>
            </a:r>
            <a:r>
              <a:rPr lang="ro-RO" dirty="0" err="1"/>
              <a:t>ucces</a:t>
            </a:r>
            <a:r>
              <a:rPr lang="ro-RO" dirty="0"/>
              <a:t> tuturor participanților! Și.. Nu uitați:</a:t>
            </a:r>
          </a:p>
          <a:p>
            <a:r>
              <a:rPr lang="ro-RO" dirty="0"/>
              <a:t>„Norocul este </a:t>
            </a:r>
            <a:r>
              <a:rPr lang="ro-RO" dirty="0" smtClean="0"/>
              <a:t>locul unde </a:t>
            </a:r>
            <a:r>
              <a:rPr lang="ro-RO" dirty="0"/>
              <a:t>se întâlnește oportunitatea cu </a:t>
            </a:r>
            <a:r>
              <a:rPr lang="ro-RO" dirty="0" smtClean="0"/>
              <a:t>pregătirea” Seneca</a:t>
            </a:r>
            <a:r>
              <a:rPr lang="ro-RO" dirty="0"/>
              <a:t>.</a:t>
            </a:r>
            <a:r>
              <a:rPr lang="en-US" dirty="0"/>
              <a:t> </a:t>
            </a:r>
            <a:endParaRPr lang="ro-RO" dirty="0"/>
          </a:p>
          <a:p>
            <a:endParaRPr lang="ro-RO" dirty="0" smtClean="0"/>
          </a:p>
          <a:p>
            <a:endParaRPr lang="ro-RO" dirty="0"/>
          </a:p>
        </p:txBody>
      </p:sp>
      <p:sp>
        <p:nvSpPr>
          <p:cNvPr id="4" name="Date Placeholder 3"/>
          <p:cNvSpPr>
            <a:spLocks noGrp="1"/>
          </p:cNvSpPr>
          <p:nvPr>
            <p:ph type="dt" sz="half" idx="10"/>
          </p:nvPr>
        </p:nvSpPr>
        <p:spPr/>
        <p:txBody>
          <a:bodyPr/>
          <a:lstStyle/>
          <a:p>
            <a:r>
              <a:rPr lang="ro-RO" smtClean="0"/>
              <a:t>luni, 11 aprilie 2016</a:t>
            </a:r>
            <a:endParaRPr lang="en-US" dirty="0"/>
          </a:p>
        </p:txBody>
      </p:sp>
      <p:sp>
        <p:nvSpPr>
          <p:cNvPr id="5" name="Footer Placeholder 4"/>
          <p:cNvSpPr>
            <a:spLocks noGrp="1"/>
          </p:cNvSpPr>
          <p:nvPr>
            <p:ph type="ftr" sz="quarter" idx="11"/>
          </p:nvPr>
        </p:nvSpPr>
        <p:spPr/>
        <p:txBody>
          <a:bodyPr/>
          <a:lstStyle/>
          <a:p>
            <a:r>
              <a:rPr lang="pt-BR" smtClean="0"/>
              <a:t>Ed. Financiară - Proiect „Băncile de lângă școala mea”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192" y="1444328"/>
            <a:ext cx="1872353" cy="2594321"/>
          </a:xfrm>
          <a:prstGeom prst="rect">
            <a:avLst/>
          </a:prstGeom>
        </p:spPr>
      </p:pic>
      <p:sp>
        <p:nvSpPr>
          <p:cNvPr id="8" name="TextBox 7"/>
          <p:cNvSpPr txBox="1"/>
          <p:nvPr/>
        </p:nvSpPr>
        <p:spPr>
          <a:xfrm>
            <a:off x="1128005" y="4096710"/>
            <a:ext cx="1710725" cy="1107996"/>
          </a:xfrm>
          <a:prstGeom prst="rect">
            <a:avLst/>
          </a:prstGeom>
          <a:noFill/>
        </p:spPr>
        <p:txBody>
          <a:bodyPr wrap="none" rtlCol="0">
            <a:spAutoFit/>
          </a:bodyPr>
          <a:lstStyle/>
          <a:p>
            <a:pPr algn="ctr"/>
            <a:r>
              <a:rPr lang="ro-RO" sz="2200" b="1" dirty="0">
                <a:solidFill>
                  <a:schemeClr val="tx1">
                    <a:tint val="75000"/>
                  </a:schemeClr>
                </a:solidFill>
              </a:rPr>
              <a:t>Colegiului </a:t>
            </a:r>
            <a:r>
              <a:rPr lang="ro-RO" sz="2200" b="1" dirty="0" smtClean="0">
                <a:solidFill>
                  <a:schemeClr val="tx1">
                    <a:tint val="75000"/>
                  </a:schemeClr>
                </a:solidFill>
              </a:rPr>
              <a:t/>
            </a:r>
            <a:br>
              <a:rPr lang="ro-RO" sz="2200" b="1" dirty="0" smtClean="0">
                <a:solidFill>
                  <a:schemeClr val="tx1">
                    <a:tint val="75000"/>
                  </a:schemeClr>
                </a:solidFill>
              </a:rPr>
            </a:br>
            <a:r>
              <a:rPr lang="ro-RO" sz="2200" b="1" dirty="0" smtClean="0">
                <a:solidFill>
                  <a:schemeClr val="tx1">
                    <a:tint val="75000"/>
                  </a:schemeClr>
                </a:solidFill>
              </a:rPr>
              <a:t>Național </a:t>
            </a:r>
            <a:br>
              <a:rPr lang="ro-RO" sz="2200" b="1" dirty="0" smtClean="0">
                <a:solidFill>
                  <a:schemeClr val="tx1">
                    <a:tint val="75000"/>
                  </a:schemeClr>
                </a:solidFill>
              </a:rPr>
            </a:br>
            <a:r>
              <a:rPr lang="ro-RO" sz="2200" b="1" dirty="0" smtClean="0">
                <a:solidFill>
                  <a:schemeClr val="tx1">
                    <a:tint val="75000"/>
                  </a:schemeClr>
                </a:solidFill>
              </a:rPr>
              <a:t>Ferdinand </a:t>
            </a:r>
            <a:r>
              <a:rPr lang="ro-RO" sz="2200" b="1" dirty="0">
                <a:solidFill>
                  <a:schemeClr val="tx1">
                    <a:tint val="75000"/>
                  </a:schemeClr>
                </a:solidFill>
              </a:rPr>
              <a:t>I</a:t>
            </a:r>
          </a:p>
        </p:txBody>
      </p:sp>
    </p:spTree>
    <p:extLst>
      <p:ext uri="{BB962C8B-B14F-4D97-AF65-F5344CB8AC3E}">
        <p14:creationId xmlns:p14="http://schemas.microsoft.com/office/powerpoint/2010/main" val="2758741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o-RO" dirty="0"/>
              <a:t>Noi toți, copii, </a:t>
            </a:r>
            <a:r>
              <a:rPr lang="ro-RO" dirty="0" smtClean="0"/>
              <a:t>părinții</a:t>
            </a:r>
            <a:r>
              <a:rPr lang="en-US" dirty="0" smtClean="0"/>
              <a:t> </a:t>
            </a:r>
            <a:r>
              <a:rPr lang="ro-RO" dirty="0"/>
              <a:t>și </a:t>
            </a:r>
            <a:r>
              <a:rPr lang="ro-RO" dirty="0" smtClean="0"/>
              <a:t>cadre </a:t>
            </a:r>
            <a:r>
              <a:rPr lang="ro-RO" dirty="0"/>
              <a:t>didactice </a:t>
            </a:r>
            <a:r>
              <a:rPr lang="ro-RO" dirty="0" smtClean="0"/>
              <a:t>credem </a:t>
            </a:r>
            <a:r>
              <a:rPr lang="ro-RO" dirty="0"/>
              <a:t>că actualii copii și tineri ar trebui să fie o generație de cetățeni cu competențe economice, capabili să înțeleagă importanța economisirii și </a:t>
            </a:r>
            <a:r>
              <a:rPr lang="ro-RO" dirty="0" smtClean="0"/>
              <a:t>să fie pregătiți  pentru a crea </a:t>
            </a:r>
            <a:r>
              <a:rPr lang="ro-RO" dirty="0"/>
              <a:t>locuri de muncă </a:t>
            </a:r>
            <a:r>
              <a:rPr lang="ro-RO" dirty="0" smtClean="0"/>
              <a:t>care să ne  dezvolte capacitatea </a:t>
            </a:r>
            <a:r>
              <a:rPr lang="ro-RO" dirty="0"/>
              <a:t>de a răspunde </a:t>
            </a:r>
            <a:r>
              <a:rPr lang="ro-RO" dirty="0" smtClean="0"/>
              <a:t>eficient oportunităților </a:t>
            </a:r>
            <a:r>
              <a:rPr lang="ro-RO" dirty="0"/>
              <a:t>și pericolelor financiare ca </a:t>
            </a:r>
            <a:r>
              <a:rPr lang="ro-RO" dirty="0" smtClean="0"/>
              <a:t>viitori antreprenori</a:t>
            </a:r>
            <a:r>
              <a:rPr lang="ro-RO" dirty="0"/>
              <a:t>, investitori sau angajați</a:t>
            </a:r>
            <a:r>
              <a:rPr lang="ro-RO" dirty="0" smtClean="0"/>
              <a:t>.</a:t>
            </a:r>
            <a:endParaRPr lang="ro-RO" dirty="0"/>
          </a:p>
        </p:txBody>
      </p:sp>
      <p:sp>
        <p:nvSpPr>
          <p:cNvPr id="5" name="Text Placeholder 4"/>
          <p:cNvSpPr>
            <a:spLocks noGrp="1"/>
          </p:cNvSpPr>
          <p:nvPr>
            <p:ph type="body" sz="half" idx="2"/>
          </p:nvPr>
        </p:nvSpPr>
        <p:spPr/>
        <p:txBody>
          <a:bodyPr>
            <a:normAutofit/>
          </a:bodyPr>
          <a:lstStyle/>
          <a:p>
            <a:r>
              <a:rPr lang="en-US" dirty="0" smtClean="0"/>
              <a:t>SCOPUL </a:t>
            </a:r>
            <a:r>
              <a:rPr lang="ro-RO" dirty="0" err="1"/>
              <a:t>p</a:t>
            </a:r>
            <a:r>
              <a:rPr lang="en-US" dirty="0" err="1" smtClean="0"/>
              <a:t>roiectului</a:t>
            </a:r>
            <a:r>
              <a:rPr lang="en-US" dirty="0" smtClean="0"/>
              <a:t>:</a:t>
            </a:r>
            <a:endParaRPr lang="ro-RO" dirty="0"/>
          </a:p>
        </p:txBody>
      </p:sp>
      <p:sp>
        <p:nvSpPr>
          <p:cNvPr id="8" name="Text Placeholder 7"/>
          <p:cNvSpPr>
            <a:spLocks noGrp="1"/>
          </p:cNvSpPr>
          <p:nvPr>
            <p:ph type="body" sz="half" idx="13"/>
          </p:nvPr>
        </p:nvSpPr>
        <p:spPr>
          <a:xfrm>
            <a:off x="1032792" y="3826819"/>
            <a:ext cx="6239839" cy="2609834"/>
          </a:xfrm>
        </p:spPr>
        <p:txBody>
          <a:bodyPr>
            <a:noAutofit/>
          </a:bodyPr>
          <a:lstStyle/>
          <a:p>
            <a:r>
              <a:rPr lang="ro-RO" dirty="0"/>
              <a:t>Realizarea de activități </a:t>
            </a:r>
            <a:r>
              <a:rPr lang="ro-RO" dirty="0" smtClean="0"/>
              <a:t>de educație financiară practică privind </a:t>
            </a:r>
            <a:r>
              <a:rPr lang="ro-RO" dirty="0"/>
              <a:t>gestionarea eficientă a banilor și popularizarea necesității creării unui parteneriat între școală și bancă pentru o educație financiară </a:t>
            </a:r>
            <a:r>
              <a:rPr lang="ro-RO" dirty="0" smtClean="0"/>
              <a:t>eficientă </a:t>
            </a:r>
            <a:r>
              <a:rPr lang="ro-RO" dirty="0"/>
              <a:t>și de calitate la Colegiul Național </a:t>
            </a:r>
            <a:r>
              <a:rPr lang="en-US" dirty="0" smtClean="0"/>
              <a:t>“</a:t>
            </a:r>
            <a:r>
              <a:rPr lang="ro-RO" dirty="0" smtClean="0"/>
              <a:t>Ferdinand I</a:t>
            </a:r>
            <a:r>
              <a:rPr lang="en-US" dirty="0" smtClean="0"/>
              <a:t>” din </a:t>
            </a:r>
            <a:r>
              <a:rPr lang="ro-RO" dirty="0" smtClean="0"/>
              <a:t>Bacău</a:t>
            </a:r>
            <a:r>
              <a:rPr lang="en-US" dirty="0" smtClean="0"/>
              <a:t>.</a:t>
            </a:r>
            <a:endParaRPr lang="ro-RO" dirty="0"/>
          </a:p>
        </p:txBody>
      </p:sp>
      <p:sp>
        <p:nvSpPr>
          <p:cNvPr id="9" name="Date Placeholder 8"/>
          <p:cNvSpPr>
            <a:spLocks noGrp="1"/>
          </p:cNvSpPr>
          <p:nvPr>
            <p:ph type="dt" sz="half" idx="10"/>
          </p:nvPr>
        </p:nvSpPr>
        <p:spPr/>
        <p:txBody>
          <a:bodyPr/>
          <a:lstStyle/>
          <a:p>
            <a:r>
              <a:rPr lang="ro-RO" smtClean="0"/>
              <a:t>luni, 11 aprilie 2016</a:t>
            </a:r>
            <a:endParaRPr lang="en-US" dirty="0"/>
          </a:p>
        </p:txBody>
      </p:sp>
      <p:sp>
        <p:nvSpPr>
          <p:cNvPr id="10" name="Footer Placeholder 9"/>
          <p:cNvSpPr>
            <a:spLocks noGrp="1"/>
          </p:cNvSpPr>
          <p:nvPr>
            <p:ph type="ftr" sz="quarter" idx="11"/>
          </p:nvPr>
        </p:nvSpPr>
        <p:spPr/>
        <p:txBody>
          <a:bodyPr/>
          <a:lstStyle/>
          <a:p>
            <a:r>
              <a:rPr lang="ro-RO" smtClean="0"/>
              <a:t>Ed. Financiară - Proiect „Băncile de lângă școala mea”</a:t>
            </a:r>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pPr/>
              <a:t>2</a:t>
            </a:fld>
            <a:endParaRPr lang="en-US" dirty="0"/>
          </a:p>
        </p:txBody>
      </p:sp>
      <p:sp>
        <p:nvSpPr>
          <p:cNvPr id="12" name="TextBox 11"/>
          <p:cNvSpPr txBox="1"/>
          <p:nvPr/>
        </p:nvSpPr>
        <p:spPr>
          <a:xfrm>
            <a:off x="4615542" y="2903372"/>
            <a:ext cx="6418745" cy="369332"/>
          </a:xfrm>
          <a:prstGeom prst="rect">
            <a:avLst/>
          </a:prstGeom>
          <a:noFill/>
        </p:spPr>
        <p:txBody>
          <a:bodyPr wrap="none" rtlCol="0">
            <a:spAutoFit/>
          </a:bodyPr>
          <a:lstStyle/>
          <a:p>
            <a:r>
              <a:rPr lang="en-US" dirty="0"/>
              <a:t>(Motiva</a:t>
            </a:r>
            <a:r>
              <a:rPr lang="ro-RO" dirty="0"/>
              <a:t>ție, Declarație de Misiune - Educație Financiară)</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292" y="3826819"/>
            <a:ext cx="3911695" cy="2609834"/>
          </a:xfrm>
          <a:prstGeom prst="rect">
            <a:avLst/>
          </a:prstGeom>
          <a:ln w="50800" cap="sq" cmpd="thickThin">
            <a:solidFill>
              <a:schemeClr val="tx2">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847171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algebra.png"/>
          <p:cNvPicPr>
            <a:picLocks noChangeAspect="1"/>
          </p:cNvPicPr>
          <p:nvPr/>
        </p:nvPicPr>
        <p:blipFill>
          <a:blip r:embed="rId3"/>
          <a:stretch>
            <a:fillRect/>
          </a:stretch>
        </p:blipFill>
        <p:spPr>
          <a:xfrm>
            <a:off x="0" y="1037248"/>
            <a:ext cx="12192000" cy="6858000"/>
          </a:xfrm>
          <a:prstGeom prst="rect">
            <a:avLst/>
          </a:prstGeom>
        </p:spPr>
      </p:pic>
      <p:sp>
        <p:nvSpPr>
          <p:cNvPr id="28" name="Rectangle 27"/>
          <p:cNvSpPr/>
          <p:nvPr/>
        </p:nvSpPr>
        <p:spPr>
          <a:xfrm>
            <a:off x="0" y="2146300"/>
            <a:ext cx="12192000" cy="901700"/>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background-numeration.png"/>
          <p:cNvPicPr>
            <a:picLocks noChangeAspect="1"/>
          </p:cNvPicPr>
          <p:nvPr/>
        </p:nvPicPr>
        <p:blipFill>
          <a:blip r:embed="rId4"/>
          <a:stretch>
            <a:fillRect/>
          </a:stretch>
        </p:blipFill>
        <p:spPr>
          <a:xfrm>
            <a:off x="11404" y="3060512"/>
            <a:ext cx="12192000" cy="6858000"/>
          </a:xfrm>
          <a:prstGeom prst="rect">
            <a:avLst/>
          </a:prstGeom>
        </p:spPr>
      </p:pic>
      <p:pic>
        <p:nvPicPr>
          <p:cNvPr id="9" name="Picture 8" descr="background-geometry.png"/>
          <p:cNvPicPr>
            <a:picLocks noChangeAspect="1"/>
          </p:cNvPicPr>
          <p:nvPr/>
        </p:nvPicPr>
        <p:blipFill>
          <a:blip r:embed="rId5"/>
          <a:stretch>
            <a:fillRect/>
          </a:stretch>
        </p:blipFill>
        <p:spPr>
          <a:xfrm>
            <a:off x="0" y="4004737"/>
            <a:ext cx="12192000" cy="6858000"/>
          </a:xfrm>
          <a:prstGeom prst="rect">
            <a:avLst/>
          </a:prstGeom>
        </p:spPr>
      </p:pic>
      <p:pic>
        <p:nvPicPr>
          <p:cNvPr id="12" name="Picture 11" descr="background-measurment.png"/>
          <p:cNvPicPr>
            <a:picLocks noChangeAspect="1"/>
          </p:cNvPicPr>
          <p:nvPr/>
        </p:nvPicPr>
        <p:blipFill>
          <a:blip r:embed="rId6"/>
          <a:stretch>
            <a:fillRect/>
          </a:stretch>
        </p:blipFill>
        <p:spPr>
          <a:xfrm>
            <a:off x="0" y="4997692"/>
            <a:ext cx="12192000" cy="6858000"/>
          </a:xfrm>
          <a:prstGeom prst="rect">
            <a:avLst/>
          </a:prstGeom>
        </p:spPr>
      </p:pic>
      <p:pic>
        <p:nvPicPr>
          <p:cNvPr id="16" name="Picture 15" descr="background-probability.png"/>
          <p:cNvPicPr>
            <a:picLocks noChangeAspect="1"/>
          </p:cNvPicPr>
          <p:nvPr/>
        </p:nvPicPr>
        <p:blipFill>
          <a:blip r:embed="rId7"/>
          <a:stretch>
            <a:fillRect/>
          </a:stretch>
        </p:blipFill>
        <p:spPr>
          <a:xfrm>
            <a:off x="0" y="5893571"/>
            <a:ext cx="12192000" cy="6858000"/>
          </a:xfrm>
          <a:prstGeom prst="rect">
            <a:avLst/>
          </a:prstGeom>
        </p:spPr>
      </p:pic>
      <p:pic>
        <p:nvPicPr>
          <p:cNvPr id="29" name="Picture 28" descr="gargarita.png"/>
          <p:cNvPicPr>
            <a:picLocks noChangeAspect="1"/>
          </p:cNvPicPr>
          <p:nvPr/>
        </p:nvPicPr>
        <p:blipFill>
          <a:blip r:embed="rId8"/>
          <a:stretch>
            <a:fillRect/>
          </a:stretch>
        </p:blipFill>
        <p:spPr>
          <a:xfrm rot="16200000">
            <a:off x="11635381" y="6283142"/>
            <a:ext cx="942160" cy="946516"/>
          </a:xfrm>
          <a:prstGeom prst="rect">
            <a:avLst/>
          </a:prstGeom>
        </p:spPr>
      </p:pic>
      <p:sp>
        <p:nvSpPr>
          <p:cNvPr id="2" name="Date Placeholder 1"/>
          <p:cNvSpPr>
            <a:spLocks noGrp="1"/>
          </p:cNvSpPr>
          <p:nvPr>
            <p:ph type="dt" sz="half" idx="10"/>
          </p:nvPr>
        </p:nvSpPr>
        <p:spPr/>
        <p:txBody>
          <a:bodyPr/>
          <a:lstStyle/>
          <a:p>
            <a:r>
              <a:rPr lang="ro-RO" smtClean="0"/>
              <a:t>luni, 11 aprilie 2016</a:t>
            </a:r>
            <a:endParaRPr lang="en-US" dirty="0"/>
          </a:p>
        </p:txBody>
      </p:sp>
      <p:sp>
        <p:nvSpPr>
          <p:cNvPr id="3" name="Footer Placeholder 2"/>
          <p:cNvSpPr>
            <a:spLocks noGrp="1"/>
          </p:cNvSpPr>
          <p:nvPr>
            <p:ph type="ftr" sz="quarter" idx="11"/>
          </p:nvPr>
        </p:nvSpPr>
        <p:spPr/>
        <p:txBody>
          <a:bodyPr/>
          <a:lstStyle/>
          <a:p>
            <a:r>
              <a:rPr lang="ro-RO" smtClean="0"/>
              <a:t>Ed. Financiară - Proiect „Băncile de lângă școala mea”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3</a:t>
            </a:fld>
            <a:endParaRPr lang="en-US" dirty="0"/>
          </a:p>
        </p:txBody>
      </p:sp>
      <p:sp>
        <p:nvSpPr>
          <p:cNvPr id="11" name="TextBox 10"/>
          <p:cNvSpPr txBox="1"/>
          <p:nvPr/>
        </p:nvSpPr>
        <p:spPr>
          <a:xfrm>
            <a:off x="145142" y="16119"/>
            <a:ext cx="12046857" cy="1008429"/>
          </a:xfrm>
          <a:prstGeom prst="rect">
            <a:avLst/>
          </a:prstGeom>
          <a:solidFill>
            <a:schemeClr val="bg1"/>
          </a:solidFill>
        </p:spPr>
        <p:txBody>
          <a:bodyPr wrap="square" rtlCol="0" anchor="ctr">
            <a:noAutofit/>
          </a:bodyPr>
          <a:lstStyle/>
          <a:p>
            <a:r>
              <a:rPr lang="ro-RO" sz="3200" dirty="0" smtClean="0"/>
              <a:t>OBIECTIVE</a:t>
            </a:r>
            <a:r>
              <a:rPr lang="en-US" sz="3200" dirty="0" smtClean="0"/>
              <a:t> REALIZATE</a:t>
            </a:r>
            <a:r>
              <a:rPr lang="ro-RO" sz="3200" dirty="0" smtClean="0"/>
              <a:t>:</a:t>
            </a:r>
            <a:endParaRPr lang="ro-RO" sz="3200" dirty="0"/>
          </a:p>
        </p:txBody>
      </p:sp>
      <p:sp>
        <p:nvSpPr>
          <p:cNvPr id="4" name="Title 3"/>
          <p:cNvSpPr>
            <a:spLocks noGrp="1"/>
          </p:cNvSpPr>
          <p:nvPr>
            <p:ph type="title"/>
          </p:nvPr>
        </p:nvSpPr>
        <p:spPr>
          <a:xfrm>
            <a:off x="11404" y="1445464"/>
            <a:ext cx="11930387" cy="4939542"/>
          </a:xfrm>
        </p:spPr>
        <p:txBody>
          <a:bodyPr>
            <a:noAutofit/>
          </a:bodyPr>
          <a:lstStyle/>
          <a:p>
            <a:pPr marL="514350" indent="-514350" algn="r">
              <a:lnSpc>
                <a:spcPct val="300000"/>
              </a:lnSpc>
            </a:pPr>
            <a:r>
              <a:rPr lang="vi-VN" sz="2000" cap="none" dirty="0"/>
              <a:t>	</a:t>
            </a:r>
            <a:r>
              <a:rPr lang="vi-VN" sz="2000" b="1" cap="none" dirty="0">
                <a:solidFill>
                  <a:srgbClr val="FFFF00"/>
                </a:solidFill>
              </a:rPr>
              <a:t>01</a:t>
            </a:r>
            <a:r>
              <a:rPr lang="ro-RO" sz="2000" b="1" cap="none" dirty="0">
                <a:solidFill>
                  <a:srgbClr val="FFFF00"/>
                </a:solidFill>
              </a:rPr>
              <a:t>.</a:t>
            </a:r>
            <a:r>
              <a:rPr lang="vi-VN" sz="2000" cap="none" dirty="0"/>
              <a:t> </a:t>
            </a:r>
            <a:r>
              <a:rPr lang="ro-RO" sz="2000" cap="none" dirty="0"/>
              <a:t>Sondaj de opinie privind criteriile de selecție </a:t>
            </a:r>
            <a:r>
              <a:rPr lang="ro-RO" sz="2000" cap="none" dirty="0" smtClean="0"/>
              <a:t>a unei </a:t>
            </a:r>
            <a:r>
              <a:rPr lang="ro-RO" sz="2000" cap="none" dirty="0"/>
              <a:t>bănci din perspectiva familiei</a:t>
            </a:r>
            <a:br>
              <a:rPr lang="ro-RO" sz="2000" cap="none" dirty="0"/>
            </a:br>
            <a:r>
              <a:rPr lang="ro-RO" sz="2000" b="1" cap="none" dirty="0">
                <a:solidFill>
                  <a:srgbClr val="FFFF00"/>
                </a:solidFill>
              </a:rPr>
              <a:t>02.</a:t>
            </a:r>
            <a:r>
              <a:rPr lang="ro-RO" sz="2000" cap="none" dirty="0"/>
              <a:t> I</a:t>
            </a:r>
            <a:r>
              <a:rPr lang="it-IT" sz="2000" cap="none" dirty="0"/>
              <a:t>nterviuri la </a:t>
            </a:r>
            <a:r>
              <a:rPr lang="ro-RO" sz="2000" cap="none" dirty="0"/>
              <a:t>4 instituții de credit din apropierea C</a:t>
            </a:r>
            <a:r>
              <a:rPr lang="it-IT" sz="2000" cap="none" dirty="0"/>
              <a:t>olegiul</a:t>
            </a:r>
            <a:r>
              <a:rPr lang="ro-RO" sz="2000" cap="none" dirty="0"/>
              <a:t>ui</a:t>
            </a:r>
            <a:r>
              <a:rPr lang="it-IT" sz="2000" cap="none" dirty="0"/>
              <a:t> </a:t>
            </a:r>
            <a:r>
              <a:rPr lang="ro-RO" sz="2000" cap="none" dirty="0"/>
              <a:t>N</a:t>
            </a:r>
            <a:r>
              <a:rPr lang="it-IT" sz="2000" cap="none" dirty="0"/>
              <a:t>ațional </a:t>
            </a:r>
            <a:r>
              <a:rPr lang="ro-RO" sz="2000" cap="none" dirty="0"/>
              <a:t>F</a:t>
            </a:r>
            <a:r>
              <a:rPr lang="it-IT" sz="2000" cap="none" dirty="0"/>
              <a:t>erdinand </a:t>
            </a:r>
            <a:r>
              <a:rPr lang="ro-RO" sz="2000" cap="none" dirty="0"/>
              <a:t>I Bacău</a:t>
            </a:r>
            <a:br>
              <a:rPr lang="ro-RO" sz="2000" cap="none" dirty="0"/>
            </a:br>
            <a:r>
              <a:rPr lang="ro-RO" sz="2000" b="1" cap="none" dirty="0">
                <a:solidFill>
                  <a:srgbClr val="FFFF00"/>
                </a:solidFill>
              </a:rPr>
              <a:t>03.</a:t>
            </a:r>
            <a:r>
              <a:rPr lang="ro-RO" sz="2000" cap="none" dirty="0" smtClean="0"/>
              <a:t> Portofoliul </a:t>
            </a:r>
            <a:r>
              <a:rPr lang="ro-RO" sz="2000" cap="none" dirty="0"/>
              <a:t>elevilor </a:t>
            </a:r>
            <a:r>
              <a:rPr lang="ro-RO" sz="2000" cap="none" dirty="0" smtClean="0"/>
              <a:t>cu </a:t>
            </a:r>
            <a:r>
              <a:rPr lang="ro-RO" sz="2000" cap="none" dirty="0"/>
              <a:t>rezultate practice privind relațiile financiare</a:t>
            </a:r>
            <a:br>
              <a:rPr lang="ro-RO" sz="2000" cap="none" dirty="0"/>
            </a:br>
            <a:r>
              <a:rPr lang="ro-RO" sz="2000" b="1" cap="none" dirty="0">
                <a:solidFill>
                  <a:srgbClr val="FFFF00"/>
                </a:solidFill>
              </a:rPr>
              <a:t>04.</a:t>
            </a:r>
            <a:r>
              <a:rPr lang="ro-RO" sz="2000" cap="none" dirty="0" smtClean="0"/>
              <a:t> </a:t>
            </a:r>
            <a:r>
              <a:rPr lang="ro-RO" sz="2000" cap="none" dirty="0"/>
              <a:t>Dezbaterea în clasă a informațiilor obținute în urma vizitelor la bănci </a:t>
            </a:r>
            <a:br>
              <a:rPr lang="ro-RO" sz="2000" cap="none" dirty="0"/>
            </a:br>
            <a:r>
              <a:rPr lang="ro-RO" sz="2000" b="1" cap="none" dirty="0">
                <a:solidFill>
                  <a:srgbClr val="FFFF00"/>
                </a:solidFill>
              </a:rPr>
              <a:t>05.</a:t>
            </a:r>
            <a:r>
              <a:rPr lang="ro-RO" sz="2000" cap="none" dirty="0" smtClean="0"/>
              <a:t> </a:t>
            </a:r>
            <a:r>
              <a:rPr lang="ro-RO" sz="2000" cap="none" dirty="0"/>
              <a:t>Ajutorarea copiilor de la Centrul Rezidențial de </a:t>
            </a:r>
            <a:r>
              <a:rPr lang="ro-RO" sz="2000" cap="none" dirty="0" smtClean="0"/>
              <a:t>Copii „Henry Coandă” </a:t>
            </a:r>
            <a:r>
              <a:rPr lang="ro-RO" sz="2000" cap="none" dirty="0"/>
              <a:t>din Bacău </a:t>
            </a:r>
            <a:r>
              <a:rPr lang="ro-RO" sz="2000" cap="none" dirty="0" smtClean="0"/>
              <a:t/>
            </a:r>
            <a:br>
              <a:rPr lang="ro-RO" sz="2000" cap="none" dirty="0" smtClean="0"/>
            </a:br>
            <a:r>
              <a:rPr lang="vi-VN" sz="2000" b="1" cap="none" dirty="0" smtClean="0">
                <a:solidFill>
                  <a:srgbClr val="FFFF00"/>
                </a:solidFill>
              </a:rPr>
              <a:t>0</a:t>
            </a:r>
            <a:r>
              <a:rPr lang="ro-RO" sz="2000" b="1" cap="none" dirty="0">
                <a:solidFill>
                  <a:srgbClr val="FFFF00"/>
                </a:solidFill>
              </a:rPr>
              <a:t>6.</a:t>
            </a:r>
            <a:r>
              <a:rPr lang="ro-RO" sz="2000" cap="none" dirty="0" smtClean="0"/>
              <a:t> </a:t>
            </a:r>
            <a:r>
              <a:rPr lang="ro-RO" sz="2000" cap="none" dirty="0"/>
              <a:t>Crearea cadrului necesar unui parteneriat între școală și bancă. Evaluare</a:t>
            </a:r>
            <a:endParaRPr lang="en-US" sz="2000" cap="non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algebra.png"/>
          <p:cNvPicPr>
            <a:picLocks noChangeAspect="1"/>
          </p:cNvPicPr>
          <p:nvPr/>
        </p:nvPicPr>
        <p:blipFill>
          <a:blip r:embed="rId3"/>
          <a:stretch>
            <a:fillRect/>
          </a:stretch>
        </p:blipFill>
        <p:spPr>
          <a:xfrm>
            <a:off x="0" y="0"/>
            <a:ext cx="12192000" cy="6858000"/>
          </a:xfrm>
          <a:prstGeom prst="rect">
            <a:avLst/>
          </a:prstGeom>
        </p:spPr>
      </p:pic>
      <p:pic>
        <p:nvPicPr>
          <p:cNvPr id="7" name="Picture 6" descr="C0-HD-BT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4" name="Title 3"/>
          <p:cNvSpPr>
            <a:spLocks noGrp="1"/>
          </p:cNvSpPr>
          <p:nvPr>
            <p:ph type="title"/>
          </p:nvPr>
        </p:nvSpPr>
        <p:spPr>
          <a:xfrm>
            <a:off x="685800" y="745066"/>
            <a:ext cx="10820399" cy="1838477"/>
          </a:xfrm>
        </p:spPr>
        <p:txBody>
          <a:bodyPr>
            <a:normAutofit/>
          </a:bodyPr>
          <a:lstStyle/>
          <a:p>
            <a:r>
              <a:rPr lang="ro-RO" b="1" dirty="0" smtClean="0">
                <a:solidFill>
                  <a:srgbClr val="FFFF00"/>
                </a:solidFill>
              </a:rPr>
              <a:t>OBIECTIVUL 1. </a:t>
            </a:r>
            <a:r>
              <a:rPr lang="ro-RO" dirty="0" smtClean="0"/>
              <a:t>Sondaj </a:t>
            </a:r>
            <a:r>
              <a:rPr lang="ro-RO" dirty="0"/>
              <a:t>de opinie privind criteriile de selecție </a:t>
            </a:r>
            <a:r>
              <a:rPr lang="ro-RO" dirty="0" smtClean="0"/>
              <a:t>A unei </a:t>
            </a:r>
            <a:r>
              <a:rPr lang="ro-RO" dirty="0"/>
              <a:t>bănci din perspectiva </a:t>
            </a:r>
            <a:r>
              <a:rPr lang="ro-RO" dirty="0" smtClean="0"/>
              <a:t>familiei</a:t>
            </a:r>
            <a:endParaRPr lang="en-US" dirty="0"/>
          </a:p>
        </p:txBody>
      </p:sp>
      <p:sp>
        <p:nvSpPr>
          <p:cNvPr id="5" name="Text Placeholder 4"/>
          <p:cNvSpPr>
            <a:spLocks noGrp="1"/>
          </p:cNvSpPr>
          <p:nvPr>
            <p:ph type="body" idx="1"/>
          </p:nvPr>
        </p:nvSpPr>
        <p:spPr>
          <a:xfrm>
            <a:off x="1526693" y="2464103"/>
            <a:ext cx="8297277" cy="3994757"/>
          </a:xfrm>
        </p:spPr>
        <p:txBody>
          <a:bodyPr>
            <a:noAutofit/>
          </a:bodyPr>
          <a:lstStyle/>
          <a:p>
            <a:pPr algn="l"/>
            <a:r>
              <a:rPr lang="ro-RO" dirty="0" smtClean="0"/>
              <a:t>Am distribuit 92 </a:t>
            </a:r>
            <a:r>
              <a:rPr lang="ro-RO" dirty="0"/>
              <a:t>de sondaje de </a:t>
            </a:r>
            <a:r>
              <a:rPr lang="ro-RO" dirty="0" smtClean="0"/>
              <a:t>opinie și </a:t>
            </a:r>
            <a:r>
              <a:rPr lang="ro-RO" dirty="0"/>
              <a:t>au </a:t>
            </a:r>
            <a:r>
              <a:rPr lang="ro-RO" dirty="0" smtClean="0"/>
              <a:t>rezultat </a:t>
            </a:r>
            <a:r>
              <a:rPr lang="ro-RO" dirty="0"/>
              <a:t>un </a:t>
            </a:r>
            <a:r>
              <a:rPr lang="en-US" dirty="0" smtClean="0"/>
              <a:t/>
            </a:r>
            <a:br>
              <a:rPr lang="en-US" dirty="0" smtClean="0"/>
            </a:br>
            <a:r>
              <a:rPr lang="ro-RO" dirty="0" smtClean="0"/>
              <a:t>număr </a:t>
            </a:r>
            <a:r>
              <a:rPr lang="ro-RO" dirty="0"/>
              <a:t>de </a:t>
            </a:r>
            <a:r>
              <a:rPr lang="ro-RO" dirty="0" smtClean="0"/>
              <a:t>37 </a:t>
            </a:r>
            <a:r>
              <a:rPr lang="ro-RO" dirty="0"/>
              <a:t>de </a:t>
            </a:r>
            <a:r>
              <a:rPr lang="ro-RO" dirty="0" smtClean="0"/>
              <a:t>respondenți.</a:t>
            </a:r>
          </a:p>
          <a:p>
            <a:pPr algn="l"/>
            <a:r>
              <a:rPr lang="ro-RO" dirty="0" smtClean="0"/>
              <a:t>Sondajele de opinie ne-au arătat faptul că: </a:t>
            </a:r>
          </a:p>
          <a:p>
            <a:pPr algn="l"/>
            <a:r>
              <a:rPr lang="ro-RO" dirty="0" smtClean="0"/>
              <a:t>Noi toți economisim sub mai </a:t>
            </a:r>
            <a:r>
              <a:rPr lang="ro-RO" dirty="0"/>
              <a:t> </a:t>
            </a:r>
            <a:r>
              <a:rPr lang="ro-RO" dirty="0" smtClean="0"/>
              <a:t>multe forme,</a:t>
            </a:r>
          </a:p>
          <a:p>
            <a:pPr marL="342900" indent="-342900" algn="l">
              <a:buFont typeface="Wingdings" panose="05000000000000000000" pitchFamily="2" charset="2"/>
              <a:buChar char="ü"/>
            </a:pPr>
            <a:r>
              <a:rPr lang="ro-RO" dirty="0" smtClean="0"/>
              <a:t>Fiecare familie are criterii diverse după care alege o bancă,</a:t>
            </a:r>
          </a:p>
          <a:p>
            <a:pPr marL="342900" indent="-342900" algn="l">
              <a:buFont typeface="Wingdings" panose="05000000000000000000" pitchFamily="2" charset="2"/>
              <a:buChar char="ü"/>
            </a:pPr>
            <a:r>
              <a:rPr lang="ro-RO" dirty="0" smtClean="0"/>
              <a:t>Nu avem criterii foarte clare după care alegem instituția de credit,</a:t>
            </a:r>
          </a:p>
          <a:p>
            <a:pPr marL="342900" indent="-342900" algn="l">
              <a:buFont typeface="Wingdings" panose="05000000000000000000" pitchFamily="2" charset="2"/>
              <a:buChar char="ü"/>
            </a:pPr>
            <a:r>
              <a:rPr lang="ro-RO" dirty="0" smtClean="0"/>
              <a:t>Există un grad de dezinteres față de instituțiile bancare.</a:t>
            </a:r>
          </a:p>
          <a:p>
            <a:pPr algn="l">
              <a:lnSpc>
                <a:spcPct val="100000"/>
              </a:lnSpc>
              <a:spcBef>
                <a:spcPts val="0"/>
              </a:spcBef>
              <a:defRPr/>
            </a:pPr>
            <a:endParaRPr lang="ro-RO" dirty="0" smtClean="0"/>
          </a:p>
          <a:p>
            <a:pPr algn="l">
              <a:lnSpc>
                <a:spcPct val="100000"/>
              </a:lnSpc>
              <a:spcBef>
                <a:spcPts val="0"/>
              </a:spcBef>
              <a:defRPr/>
            </a:pPr>
            <a:r>
              <a:rPr lang="en-US" dirty="0" smtClean="0"/>
              <a:t>	</a:t>
            </a:r>
            <a:r>
              <a:rPr lang="en-US" dirty="0" err="1" smtClean="0"/>
              <a:t>Sondajul</a:t>
            </a:r>
            <a:r>
              <a:rPr lang="en-US" dirty="0" smtClean="0"/>
              <a:t> </a:t>
            </a:r>
            <a:r>
              <a:rPr lang="ro-RO" dirty="0" smtClean="0"/>
              <a:t>realizat</a:t>
            </a:r>
            <a:r>
              <a:rPr lang="en-US" dirty="0" smtClean="0"/>
              <a:t> a </a:t>
            </a:r>
            <a:r>
              <a:rPr lang="ro-RO" dirty="0"/>
              <a:t>dus la formularea a 8 întrebări </a:t>
            </a:r>
            <a:r>
              <a:rPr lang="en-US" dirty="0" err="1"/>
              <a:t>pe</a:t>
            </a:r>
            <a:r>
              <a:rPr lang="en-US" dirty="0"/>
              <a:t> </a:t>
            </a:r>
            <a:r>
              <a:rPr lang="en-US" dirty="0" smtClean="0"/>
              <a:t>	care </a:t>
            </a:r>
            <a:r>
              <a:rPr lang="en-US" dirty="0"/>
              <a:t>le-am </a:t>
            </a:r>
            <a:r>
              <a:rPr lang="en-US" dirty="0" err="1"/>
              <a:t>adresat</a:t>
            </a:r>
            <a:r>
              <a:rPr lang="en-US" dirty="0"/>
              <a:t> </a:t>
            </a:r>
            <a:r>
              <a:rPr lang="en-US" dirty="0" err="1"/>
              <a:t>fiec</a:t>
            </a:r>
            <a:r>
              <a:rPr lang="ro-RO" dirty="0"/>
              <a:t>ă</a:t>
            </a:r>
            <a:r>
              <a:rPr lang="en-US" dirty="0"/>
              <a:t>rei </a:t>
            </a:r>
            <a:r>
              <a:rPr lang="ro-RO" dirty="0"/>
              <a:t>instituții </a:t>
            </a:r>
            <a:r>
              <a:rPr lang="ro-RO" dirty="0" smtClean="0"/>
              <a:t>bancare vizitate.</a:t>
            </a:r>
          </a:p>
        </p:txBody>
      </p:sp>
      <p:sp>
        <p:nvSpPr>
          <p:cNvPr id="2" name="Date Placeholder 1"/>
          <p:cNvSpPr>
            <a:spLocks noGrp="1"/>
          </p:cNvSpPr>
          <p:nvPr>
            <p:ph type="dt" sz="half" idx="10"/>
          </p:nvPr>
        </p:nvSpPr>
        <p:spPr/>
        <p:txBody>
          <a:bodyPr/>
          <a:lstStyle/>
          <a:p>
            <a:r>
              <a:rPr lang="ro-RO" smtClean="0"/>
              <a:t>luni, 11 aprilie 2016</a:t>
            </a:r>
            <a:endParaRPr lang="en-US" dirty="0"/>
          </a:p>
        </p:txBody>
      </p:sp>
      <p:sp>
        <p:nvSpPr>
          <p:cNvPr id="3" name="Footer Placeholder 2"/>
          <p:cNvSpPr>
            <a:spLocks noGrp="1"/>
          </p:cNvSpPr>
          <p:nvPr>
            <p:ph type="ftr" sz="quarter" idx="11"/>
          </p:nvPr>
        </p:nvSpPr>
        <p:spPr/>
        <p:txBody>
          <a:bodyPr/>
          <a:lstStyle/>
          <a:p>
            <a:r>
              <a:rPr lang="pt-BR" smtClean="0"/>
              <a:t>Ed. Financiară - Proiect „Băncile de lângă școala mea”</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4</a:t>
            </a:fld>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3608" y="2549469"/>
            <a:ext cx="1918741" cy="1280160"/>
          </a:xfrm>
          <a:prstGeom prst="rect">
            <a:avLst/>
          </a:prstGeom>
          <a:ln w="50800" cap="sq" cmpd="thickThin">
            <a:solidFill>
              <a:schemeClr val="accent6">
                <a:lumMod val="40000"/>
                <a:lumOff val="60000"/>
              </a:schemeClr>
            </a:solidFill>
            <a:prstDash val="solid"/>
            <a:miter lim="800000"/>
          </a:ln>
          <a:effectLst>
            <a:innerShdw blurRad="76200">
              <a:srgbClr val="000000"/>
            </a:inn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1497" y="5451497"/>
            <a:ext cx="1918741" cy="1280160"/>
          </a:xfrm>
          <a:prstGeom prst="rect">
            <a:avLst/>
          </a:prstGeom>
          <a:ln w="50800" cap="sq" cmpd="thickThin">
            <a:solidFill>
              <a:schemeClr val="accent6">
                <a:lumMod val="40000"/>
                <a:lumOff val="60000"/>
              </a:schemeClr>
            </a:solidFill>
            <a:prstDash val="solid"/>
            <a:miter lim="800000"/>
          </a:ln>
          <a:effectLst>
            <a:innerShdw blurRad="76200">
              <a:srgbClr val="000000"/>
            </a:innerShdw>
          </a:effec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1497" y="3999163"/>
            <a:ext cx="1918741" cy="1280160"/>
          </a:xfrm>
          <a:prstGeom prst="rect">
            <a:avLst/>
          </a:prstGeom>
          <a:ln w="50800" cap="sq" cmpd="thickThin">
            <a:solidFill>
              <a:schemeClr val="accent6">
                <a:lumMod val="40000"/>
                <a:lumOff val="60000"/>
              </a:schemeClr>
            </a:solidFill>
            <a:prstDash val="solid"/>
            <a:miter lim="800000"/>
          </a:ln>
          <a:effectLst>
            <a:innerShdw blurRad="76200">
              <a:srgbClr val="000000"/>
            </a:innerShdw>
          </a:effec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93692">
            <a:off x="-117158" y="895259"/>
            <a:ext cx="1559148" cy="3280707"/>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240997">
            <a:off x="240638" y="4227291"/>
            <a:ext cx="1559148" cy="3280707"/>
          </a:xfrm>
          <a:prstGeom prst="rect">
            <a:avLst/>
          </a:prstGeom>
        </p:spPr>
      </p:pic>
    </p:spTree>
    <p:extLst>
      <p:ext uri="{BB962C8B-B14F-4D97-AF65-F5344CB8AC3E}">
        <p14:creationId xmlns:p14="http://schemas.microsoft.com/office/powerpoint/2010/main" val="1423337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background-algebra.png"/>
          <p:cNvPicPr>
            <a:picLocks noChangeAspect="1"/>
          </p:cNvPicPr>
          <p:nvPr/>
        </p:nvPicPr>
        <p:blipFill>
          <a:blip r:embed="rId3"/>
          <a:stretch>
            <a:fillRect/>
          </a:stretch>
        </p:blipFill>
        <p:spPr>
          <a:xfrm>
            <a:off x="0" y="8548"/>
            <a:ext cx="12192000" cy="6858000"/>
          </a:xfrm>
          <a:prstGeom prst="rect">
            <a:avLst/>
          </a:prstGeom>
        </p:spPr>
      </p:pic>
      <p:sp>
        <p:nvSpPr>
          <p:cNvPr id="53" name="Rectangle 52"/>
          <p:cNvSpPr/>
          <p:nvPr/>
        </p:nvSpPr>
        <p:spPr>
          <a:xfrm>
            <a:off x="0" y="0"/>
            <a:ext cx="12192000" cy="6858000"/>
          </a:xfrm>
          <a:prstGeom prst="rect">
            <a:avLst/>
          </a:pr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C0-HD-BT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4" name="Title 3"/>
          <p:cNvSpPr>
            <a:spLocks noGrp="1"/>
          </p:cNvSpPr>
          <p:nvPr>
            <p:ph type="title"/>
          </p:nvPr>
        </p:nvSpPr>
        <p:spPr>
          <a:xfrm>
            <a:off x="337459" y="1078894"/>
            <a:ext cx="9662885" cy="938591"/>
          </a:xfrm>
        </p:spPr>
        <p:txBody>
          <a:bodyPr>
            <a:normAutofit fontScale="90000"/>
          </a:bodyPr>
          <a:lstStyle/>
          <a:p>
            <a:r>
              <a:rPr lang="ro-RO" b="1" dirty="0" smtClean="0">
                <a:solidFill>
                  <a:srgbClr val="FFFF00"/>
                </a:solidFill>
              </a:rPr>
              <a:t>Obiectivul 2.</a:t>
            </a:r>
            <a:r>
              <a:rPr lang="ro-RO" dirty="0" smtClean="0"/>
              <a:t> </a:t>
            </a:r>
            <a:br>
              <a:rPr lang="ro-RO" dirty="0" smtClean="0"/>
            </a:br>
            <a:r>
              <a:rPr lang="ro-RO" dirty="0" smtClean="0"/>
              <a:t>Vizite și Interviuri </a:t>
            </a:r>
            <a:r>
              <a:rPr lang="ro-RO" dirty="0"/>
              <a:t>la 4 instituții de </a:t>
            </a:r>
            <a:r>
              <a:rPr lang="ro-RO" dirty="0" smtClean="0"/>
              <a:t>credit</a:t>
            </a:r>
            <a:endParaRPr lang="en-US" dirty="0"/>
          </a:p>
        </p:txBody>
      </p:sp>
      <p:sp>
        <p:nvSpPr>
          <p:cNvPr id="2" name="Date Placeholder 1"/>
          <p:cNvSpPr>
            <a:spLocks noGrp="1"/>
          </p:cNvSpPr>
          <p:nvPr>
            <p:ph type="dt" sz="half" idx="10"/>
          </p:nvPr>
        </p:nvSpPr>
        <p:spPr/>
        <p:txBody>
          <a:bodyPr/>
          <a:lstStyle/>
          <a:p>
            <a:r>
              <a:rPr lang="ro-RO" smtClean="0"/>
              <a:t>luni, 11 aprilie 2016</a:t>
            </a:r>
            <a:endParaRPr lang="en-US" dirty="0"/>
          </a:p>
        </p:txBody>
      </p:sp>
      <p:sp>
        <p:nvSpPr>
          <p:cNvPr id="3" name="Footer Placeholder 2"/>
          <p:cNvSpPr>
            <a:spLocks noGrp="1"/>
          </p:cNvSpPr>
          <p:nvPr>
            <p:ph type="ftr" sz="quarter" idx="11"/>
          </p:nvPr>
        </p:nvSpPr>
        <p:spPr/>
        <p:txBody>
          <a:bodyPr/>
          <a:lstStyle/>
          <a:p>
            <a:r>
              <a:rPr lang="pt-BR" dirty="0" smtClean="0"/>
              <a:t>Ed. Financiară - Proiect „Băncile de lângă școala mea”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5</a:t>
            </a:fld>
            <a:endParaRPr lang="en-US" dirty="0"/>
          </a:p>
        </p:txBody>
      </p:sp>
      <p:sp>
        <p:nvSpPr>
          <p:cNvPr id="11" name="Text Placeholder 4"/>
          <p:cNvSpPr txBox="1">
            <a:spLocks/>
          </p:cNvSpPr>
          <p:nvPr/>
        </p:nvSpPr>
        <p:spPr>
          <a:xfrm>
            <a:off x="1024467" y="3048000"/>
            <a:ext cx="10490200" cy="3483429"/>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endParaRPr lang="it-IT" dirty="0"/>
          </a:p>
        </p:txBody>
      </p:sp>
      <p:sp>
        <p:nvSpPr>
          <p:cNvPr id="6" name="Text Placeholder 5"/>
          <p:cNvSpPr>
            <a:spLocks noGrp="1"/>
          </p:cNvSpPr>
          <p:nvPr>
            <p:ph type="body" idx="1"/>
          </p:nvPr>
        </p:nvSpPr>
        <p:spPr>
          <a:xfrm>
            <a:off x="1024467" y="2380342"/>
            <a:ext cx="8845247" cy="1143302"/>
          </a:xfrm>
        </p:spPr>
        <p:txBody>
          <a:bodyPr>
            <a:noAutofit/>
          </a:bodyPr>
          <a:lstStyle/>
          <a:p>
            <a:pPr algn="l"/>
            <a:r>
              <a:rPr lang="ro-RO" dirty="0" smtClean="0"/>
              <a:t>Noi, echipa de elevi însoțiți de părinți am vizitat </a:t>
            </a:r>
            <a:r>
              <a:rPr lang="ro-RO" dirty="0"/>
              <a:t>4 instituții bancare </a:t>
            </a:r>
            <a:r>
              <a:rPr lang="it-IT" dirty="0"/>
              <a:t>din apropierea Colegiului </a:t>
            </a:r>
            <a:r>
              <a:rPr lang="it-IT" dirty="0" smtClean="0"/>
              <a:t>Național </a:t>
            </a:r>
            <a:r>
              <a:rPr lang="ro-RO" dirty="0" smtClean="0"/>
              <a:t>„</a:t>
            </a:r>
            <a:r>
              <a:rPr lang="it-IT" dirty="0" smtClean="0"/>
              <a:t>Ferdinand I</a:t>
            </a:r>
            <a:r>
              <a:rPr lang="en-US" dirty="0" smtClean="0"/>
              <a:t>”</a:t>
            </a:r>
            <a:r>
              <a:rPr lang="it-IT" dirty="0" smtClean="0"/>
              <a:t> Bacău unde directorii de sucursal</a:t>
            </a:r>
            <a:r>
              <a:rPr lang="ro-RO" dirty="0" smtClean="0"/>
              <a:t>ă/agenție au răspuns la un interviu cu 8 întrebări deschise privind criteriile de selecție a unei bănci și </a:t>
            </a:r>
            <a:r>
              <a:rPr lang="ro-RO" dirty="0"/>
              <a:t>gestionarea eficientă a </a:t>
            </a:r>
            <a:r>
              <a:rPr lang="ro-RO" dirty="0" smtClean="0"/>
              <a:t>banilor. </a:t>
            </a:r>
          </a:p>
          <a:p>
            <a:pPr algn="l"/>
            <a:endParaRPr lang="ro-RO" dirty="0"/>
          </a:p>
          <a:p>
            <a:pPr algn="l"/>
            <a:r>
              <a:rPr lang="ro-RO" dirty="0" smtClean="0"/>
              <a:t>Am luat notițe pentru a prezenta informațiile primite și a dezbate criteriile de selecție a unei instituții bancare în fața colegilor noștri de la școală.</a:t>
            </a:r>
            <a:endParaRPr lang="ro-RO" dirty="0"/>
          </a:p>
          <a:p>
            <a:pPr marL="342900" indent="-342900" algn="l">
              <a:buFont typeface="Wingdings" panose="05000000000000000000" pitchFamily="2" charset="2"/>
              <a:buChar char="ü"/>
            </a:pPr>
            <a:endParaRPr lang="ro-RO" dirty="0"/>
          </a:p>
          <a:p>
            <a:pPr marL="342900" indent="-342900" algn="l">
              <a:buFont typeface="Wingdings" panose="05000000000000000000" pitchFamily="2" charset="2"/>
              <a:buChar char="ü"/>
            </a:pPr>
            <a:endParaRPr lang="ro-RO" dirty="0"/>
          </a:p>
          <a:p>
            <a:pPr algn="l"/>
            <a:endParaRPr lang="it-IT" dirty="0"/>
          </a:p>
          <a:p>
            <a:endParaRPr lang="ro-RO"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688" y="5252566"/>
            <a:ext cx="1920240" cy="1434179"/>
          </a:xfrm>
          <a:prstGeom prst="rect">
            <a:avLst/>
          </a:prstGeom>
          <a:ln w="50800" cap="sq" cmpd="thickThin">
            <a:solidFill>
              <a:schemeClr val="accent5">
                <a:lumMod val="60000"/>
                <a:lumOff val="40000"/>
              </a:schemeClr>
            </a:solidFill>
            <a:prstDash val="solid"/>
            <a:miter lim="800000"/>
          </a:ln>
          <a:effectLst>
            <a:innerShdw blurRad="76200">
              <a:srgbClr val="000000"/>
            </a:inn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4117" y="3615107"/>
            <a:ext cx="1920240" cy="1434179"/>
          </a:xfrm>
          <a:prstGeom prst="rect">
            <a:avLst/>
          </a:prstGeom>
          <a:ln w="50800" cap="sq" cmpd="thickThin">
            <a:solidFill>
              <a:schemeClr val="accent5">
                <a:lumMod val="60000"/>
                <a:lumOff val="40000"/>
              </a:schemeClr>
            </a:solidFill>
            <a:prstDash val="solid"/>
            <a:miter lim="800000"/>
          </a:ln>
          <a:effectLst>
            <a:innerShdw blurRad="76200">
              <a:srgbClr val="000000"/>
            </a:innerShdw>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4117" y="843452"/>
            <a:ext cx="1920240" cy="2571034"/>
          </a:xfrm>
          <a:prstGeom prst="rect">
            <a:avLst/>
          </a:prstGeom>
          <a:ln w="50800" cap="sq" cmpd="thickThin">
            <a:solidFill>
              <a:schemeClr val="accent5">
                <a:lumMod val="60000"/>
                <a:lumOff val="4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662758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numeration.png"/>
          <p:cNvPicPr>
            <a:picLocks noChangeAspect="1"/>
          </p:cNvPicPr>
          <p:nvPr/>
        </p:nvPicPr>
        <p:blipFill>
          <a:blip r:embed="rId3"/>
          <a:stretch>
            <a:fillRect/>
          </a:stretch>
        </p:blipFill>
        <p:spPr>
          <a:xfrm>
            <a:off x="0" y="0"/>
            <a:ext cx="12192000" cy="6858000"/>
          </a:xfrm>
          <a:prstGeom prst="rect">
            <a:avLst/>
          </a:prstGeom>
        </p:spPr>
      </p:pic>
      <p:pic>
        <p:nvPicPr>
          <p:cNvPr id="8" name="Picture 7" descr="C0-HD-BT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4" name="Title 3"/>
          <p:cNvSpPr>
            <a:spLocks noGrp="1"/>
          </p:cNvSpPr>
          <p:nvPr>
            <p:ph type="title"/>
          </p:nvPr>
        </p:nvSpPr>
        <p:spPr>
          <a:xfrm>
            <a:off x="685800" y="-345599"/>
            <a:ext cx="10820399" cy="2801935"/>
          </a:xfrm>
          <a:noFill/>
        </p:spPr>
        <p:txBody>
          <a:bodyPr>
            <a:normAutofit/>
          </a:bodyPr>
          <a:lstStyle/>
          <a:p>
            <a:r>
              <a:rPr lang="ro-RO" b="1" dirty="0" smtClean="0">
                <a:solidFill>
                  <a:srgbClr val="FFFF00"/>
                </a:solidFill>
              </a:rPr>
              <a:t>Obiectivul </a:t>
            </a:r>
            <a:r>
              <a:rPr lang="ro-RO" b="1" dirty="0">
                <a:solidFill>
                  <a:srgbClr val="FFFF00"/>
                </a:solidFill>
              </a:rPr>
              <a:t>3 </a:t>
            </a:r>
            <a:r>
              <a:rPr lang="ro-RO" b="1" dirty="0" smtClean="0">
                <a:solidFill>
                  <a:srgbClr val="FFFF00"/>
                </a:solidFill>
              </a:rPr>
              <a:t/>
            </a:r>
            <a:br>
              <a:rPr lang="ro-RO" b="1" dirty="0" smtClean="0">
                <a:solidFill>
                  <a:srgbClr val="FFFF00"/>
                </a:solidFill>
              </a:rPr>
            </a:br>
            <a:r>
              <a:rPr lang="ro-RO" dirty="0" err="1" smtClean="0"/>
              <a:t>PortofoliUl</a:t>
            </a:r>
            <a:r>
              <a:rPr lang="ro-RO" dirty="0" smtClean="0"/>
              <a:t> </a:t>
            </a:r>
            <a:r>
              <a:rPr lang="ro-RO" dirty="0"/>
              <a:t>elevilor </a:t>
            </a:r>
            <a:r>
              <a:rPr lang="ro-RO" dirty="0" smtClean="0"/>
              <a:t>cu </a:t>
            </a:r>
            <a:r>
              <a:rPr lang="ro-RO" dirty="0"/>
              <a:t>rezultate practice privind relațiile </a:t>
            </a:r>
            <a:r>
              <a:rPr lang="ro-RO" dirty="0" smtClean="0"/>
              <a:t>financiare</a:t>
            </a:r>
            <a:endParaRPr lang="en-US" dirty="0"/>
          </a:p>
        </p:txBody>
      </p:sp>
      <p:sp>
        <p:nvSpPr>
          <p:cNvPr id="2" name="Date Placeholder 1"/>
          <p:cNvSpPr>
            <a:spLocks noGrp="1"/>
          </p:cNvSpPr>
          <p:nvPr>
            <p:ph type="dt" sz="half" idx="10"/>
          </p:nvPr>
        </p:nvSpPr>
        <p:spPr/>
        <p:txBody>
          <a:bodyPr/>
          <a:lstStyle/>
          <a:p>
            <a:r>
              <a:rPr lang="ro-RO" smtClean="0"/>
              <a:t>luni, 11 aprilie 2016</a:t>
            </a:r>
            <a:endParaRPr lang="en-US" dirty="0"/>
          </a:p>
        </p:txBody>
      </p:sp>
      <p:sp>
        <p:nvSpPr>
          <p:cNvPr id="3" name="Footer Placeholder 2"/>
          <p:cNvSpPr>
            <a:spLocks noGrp="1"/>
          </p:cNvSpPr>
          <p:nvPr>
            <p:ph type="ftr" sz="quarter" idx="11"/>
          </p:nvPr>
        </p:nvSpPr>
        <p:spPr/>
        <p:txBody>
          <a:bodyPr/>
          <a:lstStyle/>
          <a:p>
            <a:r>
              <a:rPr lang="pt-BR" smtClean="0"/>
              <a:t>Ed. Financiară - Proiect „Băncile de lângă școala mea”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6</a:t>
            </a:fld>
            <a:endParaRPr lang="en-US" dirty="0"/>
          </a:p>
        </p:txBody>
      </p:sp>
      <p:sp>
        <p:nvSpPr>
          <p:cNvPr id="10" name="Text Placeholder 9"/>
          <p:cNvSpPr>
            <a:spLocks noGrp="1"/>
          </p:cNvSpPr>
          <p:nvPr>
            <p:ph type="body" idx="1"/>
          </p:nvPr>
        </p:nvSpPr>
        <p:spPr>
          <a:xfrm>
            <a:off x="1024467" y="2456336"/>
            <a:ext cx="9027411" cy="1778205"/>
          </a:xfrm>
        </p:spPr>
        <p:txBody>
          <a:bodyPr>
            <a:noAutofit/>
          </a:bodyPr>
          <a:lstStyle/>
          <a:p>
            <a:pPr algn="l"/>
            <a:r>
              <a:rPr lang="it-IT" dirty="0" smtClean="0"/>
              <a:t>O3 A</a:t>
            </a:r>
            <a:r>
              <a:rPr lang="ro-RO" dirty="0" smtClean="0"/>
              <a:t>1</a:t>
            </a:r>
            <a:r>
              <a:rPr lang="it-IT" dirty="0" smtClean="0"/>
              <a:t>. </a:t>
            </a:r>
            <a:r>
              <a:rPr lang="ro-RO" dirty="0" smtClean="0"/>
              <a:t>Am discutat și obținut documente privind termenii, comisioanele și taxele ce presupun d</a:t>
            </a:r>
            <a:r>
              <a:rPr lang="it-IT" dirty="0" smtClean="0"/>
              <a:t>eschiderea cont</a:t>
            </a:r>
            <a:r>
              <a:rPr lang="ro-RO" dirty="0" smtClean="0"/>
              <a:t>ului</a:t>
            </a:r>
            <a:r>
              <a:rPr lang="it-IT" dirty="0" smtClean="0"/>
              <a:t> </a:t>
            </a:r>
            <a:r>
              <a:rPr lang="it-IT" dirty="0"/>
              <a:t>de </a:t>
            </a:r>
            <a:r>
              <a:rPr lang="it-IT" dirty="0" smtClean="0"/>
              <a:t>economii</a:t>
            </a:r>
            <a:r>
              <a:rPr lang="ro-RO" dirty="0" smtClean="0"/>
              <a:t> pentru copii sau/și elevi la patru bănci diferite.</a:t>
            </a:r>
            <a:endParaRPr lang="it-IT" dirty="0"/>
          </a:p>
          <a:p>
            <a:pPr algn="l"/>
            <a:r>
              <a:rPr lang="it-IT" dirty="0"/>
              <a:t>O3 </a:t>
            </a:r>
            <a:r>
              <a:rPr lang="it-IT" dirty="0" smtClean="0"/>
              <a:t>A</a:t>
            </a:r>
            <a:r>
              <a:rPr lang="ro-RO" dirty="0" smtClean="0"/>
              <a:t>2</a:t>
            </a:r>
            <a:r>
              <a:rPr lang="it-IT" dirty="0" smtClean="0"/>
              <a:t>. </a:t>
            </a:r>
            <a:r>
              <a:rPr lang="ro-RO" dirty="0" smtClean="0"/>
              <a:t>Am s</a:t>
            </a:r>
            <a:r>
              <a:rPr lang="it-IT" dirty="0" smtClean="0"/>
              <a:t>chimb</a:t>
            </a:r>
            <a:r>
              <a:rPr lang="ro-RO" dirty="0" smtClean="0"/>
              <a:t>at</a:t>
            </a:r>
            <a:r>
              <a:rPr lang="it-IT" dirty="0" smtClean="0"/>
              <a:t> valut</a:t>
            </a:r>
            <a:r>
              <a:rPr lang="ro-RO" dirty="0" smtClean="0"/>
              <a:t>ă la două bănci diferite.</a:t>
            </a:r>
          </a:p>
          <a:p>
            <a:pPr algn="l"/>
            <a:r>
              <a:rPr lang="it-IT" dirty="0"/>
              <a:t>O3 A</a:t>
            </a:r>
            <a:r>
              <a:rPr lang="ro-RO" dirty="0"/>
              <a:t>5</a:t>
            </a:r>
            <a:r>
              <a:rPr lang="it-IT" dirty="0"/>
              <a:t>.</a:t>
            </a:r>
            <a:r>
              <a:rPr lang="ro-RO" dirty="0"/>
              <a:t> Am văzut și înțeles cum se face un transfer bancar de numerar.</a:t>
            </a:r>
          </a:p>
          <a:p>
            <a:pPr algn="l"/>
            <a:r>
              <a:rPr lang="it-IT" dirty="0" smtClean="0"/>
              <a:t>O3 A</a:t>
            </a:r>
            <a:r>
              <a:rPr lang="ro-RO" dirty="0" smtClean="0"/>
              <a:t>3</a:t>
            </a:r>
            <a:r>
              <a:rPr lang="it-IT" dirty="0" smtClean="0"/>
              <a:t>. </a:t>
            </a:r>
            <a:r>
              <a:rPr lang="ro-RO" dirty="0"/>
              <a:t>Am </a:t>
            </a:r>
            <a:r>
              <a:rPr lang="ro-RO" dirty="0" smtClean="0"/>
              <a:t>r</a:t>
            </a:r>
            <a:r>
              <a:rPr lang="it-IT" dirty="0" smtClean="0"/>
              <a:t>etra</a:t>
            </a:r>
            <a:r>
              <a:rPr lang="ro-RO" dirty="0" smtClean="0"/>
              <a:t>s</a:t>
            </a:r>
            <a:r>
              <a:rPr lang="it-IT" dirty="0" smtClean="0"/>
              <a:t> numerar </a:t>
            </a:r>
            <a:r>
              <a:rPr lang="ro-RO" dirty="0" smtClean="0"/>
              <a:t>de la un </a:t>
            </a:r>
            <a:r>
              <a:rPr lang="it-IT" dirty="0" smtClean="0"/>
              <a:t>ATM</a:t>
            </a:r>
            <a:r>
              <a:rPr lang="ro-RO" dirty="0" smtClean="0"/>
              <a:t>.</a:t>
            </a:r>
          </a:p>
          <a:p>
            <a:pPr algn="l"/>
            <a:r>
              <a:rPr lang="it-IT" dirty="0"/>
              <a:t>O3 </a:t>
            </a:r>
            <a:r>
              <a:rPr lang="it-IT" dirty="0" smtClean="0"/>
              <a:t>A</a:t>
            </a:r>
            <a:r>
              <a:rPr lang="ro-RO" dirty="0" smtClean="0"/>
              <a:t>4</a:t>
            </a:r>
            <a:r>
              <a:rPr lang="it-IT" dirty="0" smtClean="0"/>
              <a:t>. </a:t>
            </a:r>
            <a:r>
              <a:rPr lang="ro-RO" dirty="0" smtClean="0"/>
              <a:t>Am achitat </a:t>
            </a:r>
            <a:r>
              <a:rPr lang="it-IT" dirty="0" smtClean="0"/>
              <a:t>plata </a:t>
            </a:r>
            <a:r>
              <a:rPr lang="it-IT" dirty="0"/>
              <a:t>unei facturi la </a:t>
            </a:r>
            <a:r>
              <a:rPr lang="ro-RO" dirty="0" smtClean="0"/>
              <a:t>un </a:t>
            </a:r>
            <a:r>
              <a:rPr lang="it-IT" dirty="0" smtClean="0"/>
              <a:t>ATM</a:t>
            </a:r>
            <a:r>
              <a:rPr lang="ro-RO" dirty="0" smtClean="0"/>
              <a:t>.</a:t>
            </a:r>
          </a:p>
          <a:p>
            <a:pPr algn="l"/>
            <a:r>
              <a:rPr lang="ro-RO" dirty="0" smtClean="0"/>
              <a:t>O3 A6. Am creat un ATM de carton (inclusiv carduri bancare) cu care ne-am jucat și am învățat mai multe în clasă împreună cu colegii noștri.</a:t>
            </a:r>
          </a:p>
          <a:p>
            <a:pPr algn="l"/>
            <a:endParaRPr lang="ro-RO" dirty="0" smtClean="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879" y="2470850"/>
            <a:ext cx="1920240" cy="2571042"/>
          </a:xfrm>
          <a:prstGeom prst="rect">
            <a:avLst/>
          </a:prstGeom>
          <a:ln w="50800" cap="sq" cmpd="thickThin">
            <a:solidFill>
              <a:srgbClr val="9FB835"/>
            </a:solidFill>
            <a:prstDash val="solid"/>
            <a:miter lim="800000"/>
          </a:ln>
          <a:effectLst>
            <a:innerShdw blurRad="76200">
              <a:srgbClr val="000000"/>
            </a:inn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1879" y="5218545"/>
            <a:ext cx="1920240" cy="1434181"/>
          </a:xfrm>
          <a:prstGeom prst="rect">
            <a:avLst/>
          </a:prstGeom>
          <a:ln w="50800" cap="sq" cmpd="thickThin">
            <a:solidFill>
              <a:srgbClr val="9FB835"/>
            </a:solidFill>
            <a:prstDash val="solid"/>
            <a:miter lim="800000"/>
          </a:ln>
          <a:effectLst>
            <a:innerShdw blurRad="76200">
              <a:srgbClr val="000000"/>
            </a:innerShdw>
          </a:effectLst>
        </p:spPr>
      </p:pic>
    </p:spTree>
    <p:extLst>
      <p:ext uri="{BB962C8B-B14F-4D97-AF65-F5344CB8AC3E}">
        <p14:creationId xmlns:p14="http://schemas.microsoft.com/office/powerpoint/2010/main" val="244081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geometry.png"/>
          <p:cNvPicPr>
            <a:picLocks noChangeAspect="1"/>
          </p:cNvPicPr>
          <p:nvPr/>
        </p:nvPicPr>
        <p:blipFill>
          <a:blip r:embed="rId3"/>
          <a:stretch>
            <a:fillRect/>
          </a:stretch>
        </p:blipFill>
        <p:spPr>
          <a:xfrm>
            <a:off x="0" y="0"/>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8198" y="1916966"/>
            <a:ext cx="2651760" cy="1504043"/>
          </a:xfrm>
          <a:prstGeom prst="rect">
            <a:avLst/>
          </a:prstGeom>
          <a:ln w="50800" cap="sq" cmpd="thickThin">
            <a:solidFill>
              <a:srgbClr val="E78992"/>
            </a:solidFill>
            <a:prstDash val="solid"/>
            <a:miter lim="800000"/>
          </a:ln>
          <a:effectLst>
            <a:innerShdw blurRad="76200">
              <a:srgbClr val="000000"/>
            </a:inn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8440" y="3584116"/>
            <a:ext cx="2651760" cy="1504043"/>
          </a:xfrm>
          <a:prstGeom prst="rect">
            <a:avLst/>
          </a:prstGeom>
          <a:ln w="50800" cap="sq" cmpd="thickThin">
            <a:solidFill>
              <a:srgbClr val="E78992"/>
            </a:solidFill>
            <a:prstDash val="solid"/>
            <a:miter lim="800000"/>
          </a:ln>
          <a:effectLst>
            <a:innerShdw blurRad="76200">
              <a:srgbClr val="000000"/>
            </a:inn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8440" y="5252680"/>
            <a:ext cx="2651760" cy="1504043"/>
          </a:xfrm>
          <a:prstGeom prst="rect">
            <a:avLst/>
          </a:prstGeom>
          <a:ln w="50800" cap="sq" cmpd="thickThin">
            <a:solidFill>
              <a:srgbClr val="E78992"/>
            </a:solidFill>
            <a:prstDash val="solid"/>
            <a:miter lim="800000"/>
          </a:ln>
          <a:effectLst>
            <a:innerShdw blurRad="76200">
              <a:srgbClr val="000000"/>
            </a:innerShdw>
          </a:effectLst>
        </p:spPr>
      </p:pic>
      <p:sp>
        <p:nvSpPr>
          <p:cNvPr id="4" name="Title 3"/>
          <p:cNvSpPr>
            <a:spLocks noGrp="1"/>
          </p:cNvSpPr>
          <p:nvPr>
            <p:ph type="title"/>
          </p:nvPr>
        </p:nvSpPr>
        <p:spPr>
          <a:xfrm>
            <a:off x="685800" y="919234"/>
            <a:ext cx="10820399" cy="1214363"/>
          </a:xfrm>
          <a:noFill/>
        </p:spPr>
        <p:txBody>
          <a:bodyPr>
            <a:normAutofit fontScale="90000"/>
          </a:bodyPr>
          <a:lstStyle/>
          <a:p>
            <a:r>
              <a:rPr lang="ro-RO" b="1" dirty="0" smtClean="0">
                <a:solidFill>
                  <a:srgbClr val="FFFF00"/>
                </a:solidFill>
              </a:rPr>
              <a:t>OBIECTIVUL 4. </a:t>
            </a:r>
            <a:br>
              <a:rPr lang="ro-RO" b="1" dirty="0" smtClean="0">
                <a:solidFill>
                  <a:srgbClr val="FFFF00"/>
                </a:solidFill>
              </a:rPr>
            </a:br>
            <a:r>
              <a:rPr lang="ro-RO" dirty="0" smtClean="0"/>
              <a:t>Dezbaterea </a:t>
            </a:r>
            <a:r>
              <a:rPr lang="ro-RO" dirty="0"/>
              <a:t>în clasă a informațiilor obținute în urma vizitelor </a:t>
            </a:r>
            <a:r>
              <a:rPr lang="ro-RO" dirty="0" smtClean="0"/>
              <a:t>la </a:t>
            </a:r>
            <a:r>
              <a:rPr lang="ro-RO" dirty="0"/>
              <a:t>bănci </a:t>
            </a:r>
            <a:endParaRPr lang="en-US" dirty="0"/>
          </a:p>
        </p:txBody>
      </p:sp>
      <p:sp>
        <p:nvSpPr>
          <p:cNvPr id="5" name="Text Placeholder 4"/>
          <p:cNvSpPr>
            <a:spLocks noGrp="1"/>
          </p:cNvSpPr>
          <p:nvPr>
            <p:ph type="body" idx="1"/>
          </p:nvPr>
        </p:nvSpPr>
        <p:spPr>
          <a:xfrm>
            <a:off x="124589" y="2188328"/>
            <a:ext cx="9367756" cy="4459213"/>
          </a:xfrm>
        </p:spPr>
        <p:txBody>
          <a:bodyPr>
            <a:noAutofit/>
          </a:bodyPr>
          <a:lstStyle/>
          <a:p>
            <a:pPr algn="l"/>
            <a:r>
              <a:rPr lang="ro-RO" dirty="0" smtClean="0"/>
              <a:t>În urma informațiilor culese de la bănci, le-am </a:t>
            </a:r>
            <a:r>
              <a:rPr lang="ro-RO" dirty="0"/>
              <a:t>prezentat </a:t>
            </a:r>
            <a:r>
              <a:rPr lang="ro-RO" dirty="0" smtClean="0"/>
              <a:t>și colegilor noștri ce am aflat imaginându-ne 4 bănci: Banca </a:t>
            </a:r>
            <a:r>
              <a:rPr lang="ro-RO" dirty="0" err="1" smtClean="0"/>
              <a:t>Furnicuța</a:t>
            </a:r>
            <a:r>
              <a:rPr lang="ro-RO" dirty="0" smtClean="0"/>
              <a:t> pentru antreprenori, Banca Albinuța pentru toți românii, Banca Fluturașilor pentru orice investiție și Banca pentru copii: Buburuza. </a:t>
            </a:r>
          </a:p>
          <a:p>
            <a:pPr algn="l"/>
            <a:r>
              <a:rPr lang="ro-RO" dirty="0" smtClean="0"/>
              <a:t>La fiecare bancă am prezentat: condițiile pentru a deține un cont, despre comisioanele </a:t>
            </a:r>
            <a:r>
              <a:rPr lang="ro-RO" dirty="0"/>
              <a:t>și taxele privind deschiderea contului de economii pentru copii sau/și </a:t>
            </a:r>
            <a:r>
              <a:rPr lang="ro-RO" dirty="0" smtClean="0"/>
              <a:t>elevi, despre </a:t>
            </a:r>
            <a:r>
              <a:rPr lang="ro-RO" dirty="0"/>
              <a:t>cât este de veche sau nouă </a:t>
            </a:r>
            <a:r>
              <a:rPr lang="ro-RO" dirty="0" smtClean="0"/>
              <a:t>banca, despre ce capital deține.  Am explicat care </a:t>
            </a:r>
            <a:r>
              <a:rPr lang="ro-RO" dirty="0"/>
              <a:t>este semnificația numelui și a </a:t>
            </a:r>
            <a:r>
              <a:rPr lang="ro-RO" dirty="0" smtClean="0"/>
              <a:t>simbolurilor băncii. Cele mai interesante au fost facilitățile </a:t>
            </a:r>
            <a:r>
              <a:rPr lang="ro-RO" dirty="0"/>
              <a:t>pentru </a:t>
            </a:r>
            <a:r>
              <a:rPr lang="ro-RO" dirty="0" smtClean="0"/>
              <a:t>copii, canalele de comunicare și instrumentele </a:t>
            </a:r>
            <a:r>
              <a:rPr lang="ro-RO" dirty="0"/>
              <a:t>financiare pe care le folosește banca. </a:t>
            </a:r>
            <a:r>
              <a:rPr lang="ro-RO" dirty="0" smtClean="0"/>
              <a:t>Am discutat apoi despre ce putem face dacă avem </a:t>
            </a:r>
            <a:r>
              <a:rPr lang="ro-RO" dirty="0"/>
              <a:t>probleme în derularea tranzacțiilor </a:t>
            </a:r>
            <a:r>
              <a:rPr lang="ro-RO" dirty="0" smtClean="0"/>
              <a:t>bancare și cum putem preîntâmpina </a:t>
            </a:r>
            <a:r>
              <a:rPr lang="ro-RO" dirty="0"/>
              <a:t>eventualele </a:t>
            </a:r>
            <a:r>
              <a:rPr lang="ro-RO" dirty="0" smtClean="0"/>
              <a:t>probleme.</a:t>
            </a:r>
          </a:p>
        </p:txBody>
      </p:sp>
      <p:sp>
        <p:nvSpPr>
          <p:cNvPr id="2" name="Date Placeholder 1"/>
          <p:cNvSpPr>
            <a:spLocks noGrp="1"/>
          </p:cNvSpPr>
          <p:nvPr>
            <p:ph type="dt" sz="half" idx="10"/>
          </p:nvPr>
        </p:nvSpPr>
        <p:spPr/>
        <p:txBody>
          <a:bodyPr/>
          <a:lstStyle/>
          <a:p>
            <a:r>
              <a:rPr lang="ro-RO" smtClean="0"/>
              <a:t>luni, 11 aprilie 2016</a:t>
            </a:r>
            <a:endParaRPr lang="en-US" dirty="0"/>
          </a:p>
        </p:txBody>
      </p:sp>
      <p:sp>
        <p:nvSpPr>
          <p:cNvPr id="3" name="Footer Placeholder 2"/>
          <p:cNvSpPr>
            <a:spLocks noGrp="1"/>
          </p:cNvSpPr>
          <p:nvPr>
            <p:ph type="ftr" sz="quarter" idx="11"/>
          </p:nvPr>
        </p:nvSpPr>
        <p:spPr/>
        <p:txBody>
          <a:bodyPr/>
          <a:lstStyle/>
          <a:p>
            <a:r>
              <a:rPr lang="pt-BR" smtClean="0"/>
              <a:t>Ed. Financiară - Proiect „Băncile de lângă școala mea”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7</a:t>
            </a:fld>
            <a:endParaRPr lang="en-US" dirty="0"/>
          </a:p>
        </p:txBody>
      </p:sp>
      <p:sp>
        <p:nvSpPr>
          <p:cNvPr id="10" name="Text Placeholder 4"/>
          <p:cNvSpPr txBox="1">
            <a:spLocks/>
          </p:cNvSpPr>
          <p:nvPr/>
        </p:nvSpPr>
        <p:spPr>
          <a:xfrm>
            <a:off x="1024467" y="3048000"/>
            <a:ext cx="10490200" cy="3483429"/>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endParaRPr lang="ro-RO" dirty="0" smtClean="0"/>
          </a:p>
        </p:txBody>
      </p:sp>
    </p:spTree>
    <p:extLst>
      <p:ext uri="{BB962C8B-B14F-4D97-AF65-F5344CB8AC3E}">
        <p14:creationId xmlns:p14="http://schemas.microsoft.com/office/powerpoint/2010/main" val="3439979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geometry.png"/>
          <p:cNvPicPr>
            <a:picLocks noChangeAspect="1"/>
          </p:cNvPicPr>
          <p:nvPr/>
        </p:nvPicPr>
        <p:blipFill>
          <a:blip r:embed="rId3"/>
          <a:stretch>
            <a:fillRect/>
          </a:stretch>
        </p:blipFill>
        <p:spPr>
          <a:xfrm>
            <a:off x="0" y="0"/>
            <a:ext cx="12192000" cy="6858000"/>
          </a:xfrm>
          <a:prstGeom prst="rect">
            <a:avLst/>
          </a:prstGeom>
        </p:spPr>
      </p:pic>
      <p:pic>
        <p:nvPicPr>
          <p:cNvPr id="8" name="Picture 7" descr="C0-HD-BT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4" name="Title 3"/>
          <p:cNvSpPr>
            <a:spLocks noGrp="1"/>
          </p:cNvSpPr>
          <p:nvPr>
            <p:ph type="title"/>
          </p:nvPr>
        </p:nvSpPr>
        <p:spPr>
          <a:xfrm>
            <a:off x="685800" y="1107916"/>
            <a:ext cx="10820399" cy="1214363"/>
          </a:xfrm>
          <a:noFill/>
        </p:spPr>
        <p:txBody>
          <a:bodyPr>
            <a:normAutofit fontScale="90000"/>
          </a:bodyPr>
          <a:lstStyle/>
          <a:p>
            <a:r>
              <a:rPr lang="ro-RO" b="1" dirty="0">
                <a:solidFill>
                  <a:srgbClr val="FFFF00"/>
                </a:solidFill>
              </a:rPr>
              <a:t>OBIECTIVUL 4. </a:t>
            </a:r>
            <a:br>
              <a:rPr lang="ro-RO" b="1" dirty="0">
                <a:solidFill>
                  <a:srgbClr val="FFFF00"/>
                </a:solidFill>
              </a:rPr>
            </a:br>
            <a:r>
              <a:rPr lang="ro-RO" dirty="0"/>
              <a:t>Dezbaterea în clasă a informațiilor obținute </a:t>
            </a:r>
            <a:r>
              <a:rPr lang="ro-RO" dirty="0" smtClean="0"/>
              <a:t>și Alte realizări în portofoliu</a:t>
            </a:r>
            <a:endParaRPr lang="en-US" dirty="0"/>
          </a:p>
        </p:txBody>
      </p:sp>
      <p:sp>
        <p:nvSpPr>
          <p:cNvPr id="5" name="Text Placeholder 4"/>
          <p:cNvSpPr>
            <a:spLocks noGrp="1"/>
          </p:cNvSpPr>
          <p:nvPr>
            <p:ph type="body" idx="1"/>
          </p:nvPr>
        </p:nvSpPr>
        <p:spPr>
          <a:xfrm>
            <a:off x="304801" y="2464098"/>
            <a:ext cx="9746856" cy="4258911"/>
          </a:xfrm>
        </p:spPr>
        <p:txBody>
          <a:bodyPr>
            <a:noAutofit/>
          </a:bodyPr>
          <a:lstStyle/>
          <a:p>
            <a:pPr algn="l"/>
            <a:r>
              <a:rPr lang="ro-RO" dirty="0"/>
              <a:t>În cele din urmă am încercat să spunem lucrurile prin care banca noastră este cunoscută și diferențiată față de toate celelalte bănci.</a:t>
            </a:r>
          </a:p>
          <a:p>
            <a:pPr algn="l"/>
            <a:r>
              <a:rPr lang="ro-RO" dirty="0" smtClean="0"/>
              <a:t>Am realizat macheta unui panou de schimb valutar și am vorbit despre schimbul valutar și modul de calcul. </a:t>
            </a:r>
          </a:p>
          <a:p>
            <a:pPr algn="l"/>
            <a:r>
              <a:rPr lang="ro-RO" dirty="0" smtClean="0"/>
              <a:t>Am realizat o hartă a zonei Euro și am provocat colegii noștri să asocieze corect capitalele europene cu țările din care fac parte, iar apoi am vorbit despre fețele naționale ale monedelor și fața lor comună.</a:t>
            </a:r>
          </a:p>
          <a:p>
            <a:pPr algn="l"/>
            <a:r>
              <a:rPr lang="ro-RO" dirty="0"/>
              <a:t>Dezbaterea la clasă ne-a oferit ocazia de a descoperi împreună </a:t>
            </a:r>
            <a:r>
              <a:rPr lang="ro-RO" dirty="0" smtClean="0"/>
              <a:t>că, </a:t>
            </a:r>
            <a:r>
              <a:rPr lang="ro-RO" dirty="0"/>
              <a:t>indiferent de motivații sau de </a:t>
            </a:r>
            <a:r>
              <a:rPr lang="ro-RO" dirty="0" smtClean="0"/>
              <a:t>instituția </a:t>
            </a:r>
            <a:r>
              <a:rPr lang="ro-RO" dirty="0"/>
              <a:t>bancară </a:t>
            </a:r>
            <a:r>
              <a:rPr lang="ro-RO" dirty="0" smtClean="0"/>
              <a:t>aleasă, </a:t>
            </a:r>
            <a:r>
              <a:rPr lang="ro-RO" dirty="0"/>
              <a:t>trebuie să ne preocupe munca, </a:t>
            </a:r>
            <a:r>
              <a:rPr lang="ro-RO" dirty="0" smtClean="0"/>
              <a:t>economisirea, investițiile </a:t>
            </a:r>
            <a:r>
              <a:rPr lang="ro-RO" dirty="0"/>
              <a:t>și dăruirea pentru a trăi demni, fericiți și pentru a ne bucura de rezultatele vieții noastre.</a:t>
            </a:r>
          </a:p>
          <a:p>
            <a:pPr algn="l"/>
            <a:endParaRPr lang="ro-RO" dirty="0" smtClean="0"/>
          </a:p>
        </p:txBody>
      </p:sp>
      <p:sp>
        <p:nvSpPr>
          <p:cNvPr id="2" name="Date Placeholder 1"/>
          <p:cNvSpPr>
            <a:spLocks noGrp="1"/>
          </p:cNvSpPr>
          <p:nvPr>
            <p:ph type="dt" sz="half" idx="10"/>
          </p:nvPr>
        </p:nvSpPr>
        <p:spPr/>
        <p:txBody>
          <a:bodyPr/>
          <a:lstStyle/>
          <a:p>
            <a:r>
              <a:rPr lang="ro-RO" smtClean="0"/>
              <a:t>luni, 11 aprilie 2016</a:t>
            </a:r>
            <a:endParaRPr lang="en-US" dirty="0"/>
          </a:p>
        </p:txBody>
      </p:sp>
      <p:sp>
        <p:nvSpPr>
          <p:cNvPr id="3" name="Footer Placeholder 2"/>
          <p:cNvSpPr>
            <a:spLocks noGrp="1"/>
          </p:cNvSpPr>
          <p:nvPr>
            <p:ph type="ftr" sz="quarter" idx="11"/>
          </p:nvPr>
        </p:nvSpPr>
        <p:spPr/>
        <p:txBody>
          <a:bodyPr/>
          <a:lstStyle/>
          <a:p>
            <a:r>
              <a:rPr lang="pt-BR" smtClean="0"/>
              <a:t>Ed. Financiară - Proiect „Băncile de lângă școala mea”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8</a:t>
            </a:fld>
            <a:endParaRPr lang="en-US" dirty="0"/>
          </a:p>
        </p:txBody>
      </p:sp>
      <p:sp>
        <p:nvSpPr>
          <p:cNvPr id="10" name="Text Placeholder 4"/>
          <p:cNvSpPr txBox="1">
            <a:spLocks/>
          </p:cNvSpPr>
          <p:nvPr/>
        </p:nvSpPr>
        <p:spPr>
          <a:xfrm>
            <a:off x="1024467" y="3048000"/>
            <a:ext cx="10490200" cy="3483429"/>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endParaRPr lang="ro-RO" dirty="0" smtClean="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8115" y="2353478"/>
            <a:ext cx="1918741" cy="1280160"/>
          </a:xfrm>
          <a:prstGeom prst="rect">
            <a:avLst/>
          </a:prstGeom>
          <a:ln w="50800" cap="sq" cmpd="thickThin">
            <a:solidFill>
              <a:srgbClr val="E78992"/>
            </a:solidFill>
            <a:prstDash val="solid"/>
            <a:miter lim="800000"/>
          </a:ln>
          <a:effectLst>
            <a:innerShdw blurRad="76200">
              <a:srgbClr val="000000"/>
            </a:inn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8115" y="3868044"/>
            <a:ext cx="1918741" cy="1280160"/>
          </a:xfrm>
          <a:prstGeom prst="rect">
            <a:avLst/>
          </a:prstGeom>
          <a:ln w="50800" cap="sq" cmpd="thickThin">
            <a:solidFill>
              <a:srgbClr val="E78992"/>
            </a:solidFill>
            <a:prstDash val="solid"/>
            <a:miter lim="800000"/>
          </a:ln>
          <a:effectLst>
            <a:innerShdw blurRad="76200">
              <a:srgbClr val="000000"/>
            </a:innerShdw>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8115" y="5370279"/>
            <a:ext cx="1918741" cy="1280160"/>
          </a:xfrm>
          <a:prstGeom prst="rect">
            <a:avLst/>
          </a:prstGeom>
          <a:ln w="50800" cap="sq" cmpd="thickThin">
            <a:solidFill>
              <a:srgbClr val="E78992"/>
            </a:solidFill>
            <a:prstDash val="solid"/>
            <a:miter lim="800000"/>
          </a:ln>
          <a:effectLst>
            <a:innerShdw blurRad="76200">
              <a:srgbClr val="000000"/>
            </a:innerShdw>
          </a:effectLst>
        </p:spPr>
      </p:pic>
    </p:spTree>
    <p:extLst>
      <p:ext uri="{BB962C8B-B14F-4D97-AF65-F5344CB8AC3E}">
        <p14:creationId xmlns:p14="http://schemas.microsoft.com/office/powerpoint/2010/main" val="1931582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measurment.png"/>
          <p:cNvPicPr>
            <a:picLocks noChangeAspect="1"/>
          </p:cNvPicPr>
          <p:nvPr/>
        </p:nvPicPr>
        <p:blipFill>
          <a:blip r:embed="rId3"/>
          <a:stretch>
            <a:fillRect/>
          </a:stretch>
        </p:blipFill>
        <p:spPr>
          <a:xfrm>
            <a:off x="0" y="0"/>
            <a:ext cx="12192000" cy="6858000"/>
          </a:xfrm>
          <a:prstGeom prst="rect">
            <a:avLst/>
          </a:prstGeom>
        </p:spPr>
      </p:pic>
      <p:pic>
        <p:nvPicPr>
          <p:cNvPr id="5" name="Picture 4" descr="C0-HD-BT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855140"/>
            <a:ext cx="10820399" cy="1670353"/>
          </a:xfrm>
        </p:spPr>
        <p:txBody>
          <a:bodyPr>
            <a:normAutofit fontScale="90000"/>
          </a:bodyPr>
          <a:lstStyle/>
          <a:p>
            <a:r>
              <a:rPr lang="ro-RO" b="1" dirty="0">
                <a:solidFill>
                  <a:srgbClr val="FFFF00"/>
                </a:solidFill>
              </a:rPr>
              <a:t>OBIECTIVUL </a:t>
            </a:r>
            <a:r>
              <a:rPr lang="ro-RO" b="1" dirty="0" smtClean="0">
                <a:solidFill>
                  <a:srgbClr val="FFFF00"/>
                </a:solidFill>
              </a:rPr>
              <a:t>5.</a:t>
            </a:r>
            <a:r>
              <a:rPr lang="ro-RO" b="1" dirty="0" smtClean="0"/>
              <a:t> </a:t>
            </a:r>
            <a:r>
              <a:rPr lang="en-US" b="1" dirty="0" err="1" smtClean="0"/>
              <a:t>Ajutorarea</a:t>
            </a:r>
            <a:r>
              <a:rPr lang="en-US" b="1" dirty="0" smtClean="0"/>
              <a:t> </a:t>
            </a:r>
            <a:r>
              <a:rPr lang="ro-RO" b="1" dirty="0" smtClean="0"/>
              <a:t>consecventă a </a:t>
            </a:r>
            <a:r>
              <a:rPr lang="en-US" b="1" dirty="0" err="1" smtClean="0"/>
              <a:t>copiilor</a:t>
            </a:r>
            <a:r>
              <a:rPr lang="en-US" b="1" dirty="0" smtClean="0"/>
              <a:t> de la </a:t>
            </a:r>
            <a:r>
              <a:rPr lang="en-US" b="1" dirty="0" err="1" smtClean="0"/>
              <a:t>Centrul</a:t>
            </a:r>
            <a:r>
              <a:rPr lang="en-US" b="1" dirty="0" smtClean="0"/>
              <a:t> </a:t>
            </a:r>
            <a:r>
              <a:rPr lang="ro-RO" b="1" dirty="0"/>
              <a:t>rezidențial </a:t>
            </a:r>
            <a:r>
              <a:rPr lang="en-US" b="1" dirty="0" smtClean="0"/>
              <a:t>de </a:t>
            </a:r>
            <a:r>
              <a:rPr lang="en-US" b="1" dirty="0" err="1" smtClean="0"/>
              <a:t>copii</a:t>
            </a:r>
            <a:r>
              <a:rPr lang="en-US" b="1" dirty="0" smtClean="0"/>
              <a:t> „</a:t>
            </a:r>
            <a:r>
              <a:rPr lang="ro-RO" b="1" dirty="0" smtClean="0"/>
              <a:t>HENRY COANDĂ</a:t>
            </a:r>
            <a:r>
              <a:rPr lang="en-US" b="1" dirty="0" smtClean="0"/>
              <a:t>” din </a:t>
            </a:r>
            <a:r>
              <a:rPr lang="en-US" b="1" dirty="0" err="1" smtClean="0"/>
              <a:t>Bacău</a:t>
            </a:r>
            <a:endParaRPr lang="ro-RO" dirty="0"/>
          </a:p>
        </p:txBody>
      </p:sp>
      <p:sp>
        <p:nvSpPr>
          <p:cNvPr id="7" name="Date Placeholder 6"/>
          <p:cNvSpPr>
            <a:spLocks noGrp="1"/>
          </p:cNvSpPr>
          <p:nvPr>
            <p:ph type="dt" sz="half" idx="10"/>
          </p:nvPr>
        </p:nvSpPr>
        <p:spPr/>
        <p:txBody>
          <a:bodyPr/>
          <a:lstStyle/>
          <a:p>
            <a:r>
              <a:rPr lang="ro-RO" smtClean="0"/>
              <a:t>luni, 11 aprilie 2016</a:t>
            </a:r>
            <a:endParaRPr lang="en-US" dirty="0"/>
          </a:p>
        </p:txBody>
      </p:sp>
      <p:sp>
        <p:nvSpPr>
          <p:cNvPr id="8" name="Footer Placeholder 7"/>
          <p:cNvSpPr>
            <a:spLocks noGrp="1"/>
          </p:cNvSpPr>
          <p:nvPr>
            <p:ph type="ftr" sz="quarter" idx="11"/>
          </p:nvPr>
        </p:nvSpPr>
        <p:spPr/>
        <p:txBody>
          <a:bodyPr/>
          <a:lstStyle/>
          <a:p>
            <a:r>
              <a:rPr lang="pt-BR" smtClean="0"/>
              <a:t>Ed. Financiară - Proiect „Băncile de lângă școala mea”</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9</a:t>
            </a:fld>
            <a:endParaRPr lang="en-US" dirty="0"/>
          </a:p>
        </p:txBody>
      </p:sp>
      <p:sp>
        <p:nvSpPr>
          <p:cNvPr id="11" name="Text Placeholder 4"/>
          <p:cNvSpPr>
            <a:spLocks noGrp="1"/>
          </p:cNvSpPr>
          <p:nvPr>
            <p:ph type="body" idx="1"/>
          </p:nvPr>
        </p:nvSpPr>
        <p:spPr>
          <a:xfrm>
            <a:off x="478971" y="2619992"/>
            <a:ext cx="9681029" cy="2166106"/>
          </a:xfrm>
        </p:spPr>
        <p:txBody>
          <a:bodyPr>
            <a:noAutofit/>
          </a:bodyPr>
          <a:lstStyle/>
          <a:p>
            <a:pPr algn="l"/>
            <a:r>
              <a:rPr lang="ro-RO" dirty="0" smtClean="0"/>
              <a:t>Asigurarea unui viitor mai bun generațiilor următoare depinde de parteneriate de susținere consecventă. Încă de la începutul anului școlar 2015-2016 toți copiii din clasa a III-a de la Colegiul  Național „Ferdinand I” Bacău am contribuit la ajutorarea copiilor de la Centrul Rezidențial de Copii „HENRY COANDĂ” din Bacău:</a:t>
            </a:r>
          </a:p>
          <a:p>
            <a:pPr algn="l"/>
            <a:endParaRPr lang="ro-RO" dirty="0" smtClean="0"/>
          </a:p>
          <a:p>
            <a:pPr algn="l"/>
            <a:r>
              <a:rPr lang="ro-RO" dirty="0" smtClean="0"/>
              <a:t>La finalul proiectului nostru de Educație Financiară am donat Centrului „Henry Coandă” exponatele și materialele realizate pentru a-i încuraja pe toți să recunoască valoarea muncii, satisfacția dăruirii și să învățăm mai mult și mai bine alături de cei mai puțin avantajați.</a:t>
            </a:r>
            <a:endParaRPr lang="ro-RO"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5479" y="4651496"/>
            <a:ext cx="1918738" cy="1280160"/>
          </a:xfrm>
          <a:prstGeom prst="rect">
            <a:avLst/>
          </a:prstGeom>
          <a:ln w="50800" cap="sq" cmpd="thickThin">
            <a:solidFill>
              <a:srgbClr val="7C4E8F"/>
            </a:solidFill>
            <a:prstDash val="solid"/>
            <a:miter lim="800000"/>
          </a:ln>
          <a:effectLst>
            <a:innerShdw blurRad="76200">
              <a:srgbClr val="000000"/>
            </a:innerShdw>
          </a:effectLst>
        </p:spPr>
      </p:pic>
    </p:spTree>
    <p:extLst>
      <p:ext uri="{BB962C8B-B14F-4D97-AF65-F5344CB8AC3E}">
        <p14:creationId xmlns:p14="http://schemas.microsoft.com/office/powerpoint/2010/main" val="1620376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Urmă vapori">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16215</TotalTime>
  <Words>4181</Words>
  <Application>Microsoft Office PowerPoint</Application>
  <PresentationFormat>Widescreen</PresentationFormat>
  <Paragraphs>279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Times New Roman</vt:lpstr>
      <vt:lpstr>Wingdings</vt:lpstr>
      <vt:lpstr>Urmă vapori</vt:lpstr>
      <vt:lpstr>Băncile  de lângă școala mea</vt:lpstr>
      <vt:lpstr>Noi toți, copii, părinții și cadre didactice credem că actualii copii și tineri ar trebui să fie o generație de cetățeni cu competențe economice, capabili să înțeleagă importanța economisirii și să fie pregătiți  pentru a crea locuri de muncă care să ne  dezvolte capacitatea de a răspunde eficient oportunităților și pericolelor financiare ca viitori antreprenori, investitori sau angajați.</vt:lpstr>
      <vt:lpstr> 01. Sondaj de opinie privind criteriile de selecție a unei bănci din perspectiva familiei 02. Interviuri la 4 instituții de credit din apropierea Colegiului Național Ferdinand I Bacău 03. Portofoliul elevilor cu rezultate practice privind relațiile financiare 04. Dezbaterea în clasă a informațiilor obținute în urma vizitelor la bănci  05. Ajutorarea copiilor de la Centrul Rezidențial de Copii „Henry Coandă” din Bacău  06. Crearea cadrului necesar unui parteneriat între școală și bancă. Evaluare</vt:lpstr>
      <vt:lpstr>OBIECTIVUL 1. Sondaj de opinie privind criteriile de selecție A unei bănci din perspectiva familiei</vt:lpstr>
      <vt:lpstr>Obiectivul 2.  Vizite și Interviuri la 4 instituții de credit</vt:lpstr>
      <vt:lpstr>Obiectivul 3  PortofoliUl elevilor cu rezultate practice privind relațiile financiare</vt:lpstr>
      <vt:lpstr>OBIECTIVUL 4.  Dezbaterea în clasă a informațiilor obținute în urma vizitelor la bănci </vt:lpstr>
      <vt:lpstr>OBIECTIVUL 4.  Dezbaterea în clasă a informațiilor obținute și Alte realizări în portofoliu</vt:lpstr>
      <vt:lpstr>OBIECTIVUL 5. Ajutorarea consecventă a copiilor de la Centrul rezidențial de copii „HENRY COANDĂ” din Bacău</vt:lpstr>
      <vt:lpstr>OBIECTIVUL 5. Ajutorarea consecventă a copiilor de la Centrul rezidențial de copii „HENRY COANDĂ” din Bacău</vt:lpstr>
      <vt:lpstr>OBIECTIVUL 6. Crearea cadrului necesar unui parteneriat între școală și bancă</vt:lpstr>
      <vt:lpstr>OBIECTIVUL 7. Evaluarea rezultatelor</vt:lpstr>
      <vt:lpstr>06 Perspective </vt:lpstr>
      <vt:lpstr>mulțumim pentru materiale, susținere și timpul petrecut cu noi: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Petr Barborik</dc:creator>
  <cp:lastModifiedBy>Nik</cp:lastModifiedBy>
  <cp:revision>1108</cp:revision>
  <dcterms:created xsi:type="dcterms:W3CDTF">2013-08-01T10:52:30Z</dcterms:created>
  <dcterms:modified xsi:type="dcterms:W3CDTF">2016-04-10T21:39:57Z</dcterms:modified>
</cp:coreProperties>
</file>