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9" r:id="rId2"/>
    <p:sldId id="258" r:id="rId3"/>
    <p:sldId id="259" r:id="rId4"/>
    <p:sldId id="263" r:id="rId5"/>
    <p:sldId id="265" r:id="rId6"/>
    <p:sldId id="266" r:id="rId7"/>
    <p:sldId id="267" r:id="rId8"/>
    <p:sldId id="268" r:id="rId9"/>
    <p:sldId id="269" r:id="rId10"/>
    <p:sldId id="270" r:id="rId11"/>
    <p:sldId id="272" r:id="rId12"/>
    <p:sldId id="282" r:id="rId13"/>
    <p:sldId id="273" r:id="rId14"/>
    <p:sldId id="281" r:id="rId15"/>
    <p:sldId id="290" r:id="rId16"/>
    <p:sldId id="275" r:id="rId17"/>
    <p:sldId id="292" r:id="rId18"/>
    <p:sldId id="279" r:id="rId19"/>
    <p:sldId id="283" r:id="rId20"/>
    <p:sldId id="276" r:id="rId21"/>
    <p:sldId id="285" r:id="rId22"/>
    <p:sldId id="286" r:id="rId23"/>
    <p:sldId id="287" r:id="rId24"/>
    <p:sldId id="288" r:id="rId25"/>
    <p:sldId id="278" r:id="rId26"/>
    <p:sldId id="29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50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B279B45-BB86-4BCD-9A70-03F21159F5E0}" type="datetimeFigureOut">
              <a:rPr lang="en-US"/>
              <a:pPr>
                <a:defRPr/>
              </a:pPr>
              <a:t>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3B68788-8663-4525-88D0-63A732DF775F}" type="slidenum">
              <a:rPr lang="en-US"/>
              <a:pPr>
                <a:defRPr/>
              </a:pPr>
              <a:t>‹#›</a:t>
            </a:fld>
            <a:endParaRPr lang="en-US"/>
          </a:p>
        </p:txBody>
      </p:sp>
    </p:spTree>
    <p:extLst>
      <p:ext uri="{BB962C8B-B14F-4D97-AF65-F5344CB8AC3E}">
        <p14:creationId xmlns:p14="http://schemas.microsoft.com/office/powerpoint/2010/main" val="24715926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9AE5D1-BEC1-497F-823B-347F39E4B50F}" type="slidenum">
              <a:rPr lang="en-US"/>
              <a:pPr fontAlgn="base">
                <a:spcBef>
                  <a:spcPct val="0"/>
                </a:spcBef>
                <a:spcAft>
                  <a:spcPct val="0"/>
                </a:spcAft>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786F87-4125-43EB-BB7F-79FF32AD97F8}" type="slidenum">
              <a:rPr lang="en-US"/>
              <a:pPr fontAlgn="base">
                <a:spcBef>
                  <a:spcPct val="0"/>
                </a:spcBef>
                <a:spcAft>
                  <a:spcPct val="0"/>
                </a:spcAft>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08CC15-7AD1-4777-8972-2E7271B8637E}" type="slidenum">
              <a:rPr lang="en-US"/>
              <a:pPr fontAlgn="base">
                <a:spcBef>
                  <a:spcPct val="0"/>
                </a:spcBef>
                <a:spcAft>
                  <a:spcPct val="0"/>
                </a:spcAft>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2365540-B7D0-4AE4-A156-7D98333ABF5F}"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C7E34D-8547-47CB-B89E-AF0B0E3076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C78FB2-3760-4E56-BCB3-30C93153F0ED}"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F9F0C3-3032-46C4-871B-74CBCC03D8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A9065D-35B4-49C6-8679-501EDF8BB1C4}"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A505A6-B863-47C2-AAC9-2CA9C47386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964E1A9-FEFF-46C4-90BB-12363FEE50DD}"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90FEC-3629-439D-B2CD-71A8303BCF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676587-E533-422E-8C3E-81E9C8C1F16C}"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72B456-66CA-4389-89FA-4E6239D23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8C27BD-CF4B-45B4-AB63-40CD0BDF54A0}" type="datetimeFigureOut">
              <a:rPr lang="en-US"/>
              <a:pPr>
                <a:defRPr/>
              </a:pPr>
              <a:t>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84D521-B45E-41F2-AF78-E73DE5F291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BB9D11-EB95-449A-8E9D-5B0C0F970479}" type="datetimeFigureOut">
              <a:rPr lang="en-US"/>
              <a:pPr>
                <a:defRPr/>
              </a:pPr>
              <a:t>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B327B6-7717-4971-8702-D16E360B20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835041-8711-4844-80B7-A005B6E5C6F9}" type="datetimeFigureOut">
              <a:rPr lang="en-US"/>
              <a:pPr>
                <a:defRPr/>
              </a:pPr>
              <a:t>2/6/2017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D01411-8715-4C3D-8F9C-796D27801F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1A8768-935D-4711-8454-4A1C266C3374}" type="datetimeFigureOut">
              <a:rPr lang="en-US"/>
              <a:pPr>
                <a:defRPr/>
              </a:pPr>
              <a:t>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DA812E-0E1D-4CED-A234-17A5C63083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A0B0D6-6338-4C15-BEAC-470027B822DD}" type="datetimeFigureOut">
              <a:rPr lang="en-US"/>
              <a:pPr>
                <a:defRPr/>
              </a:pPr>
              <a:t>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B27D0F-2DE1-4B97-9B45-4834A5F8FE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a:defRPr/>
            </a:lvl1pPr>
          </a:lstStyle>
          <a:p>
            <a:pPr>
              <a:defRPr/>
            </a:pPr>
            <a:fld id="{BBB8B236-2E28-4C47-83CD-397F955FA9C8}" type="datetimeFigureOut">
              <a:rPr lang="en-US"/>
              <a:pPr>
                <a:defRPr/>
              </a:pPr>
              <a:t>2/6/2017</a:t>
            </a:fld>
            <a:endParaRPr lang="en-US"/>
          </a:p>
        </p:txBody>
      </p:sp>
      <p:sp>
        <p:nvSpPr>
          <p:cNvPr id="15" name="Footer Placeholder 5"/>
          <p:cNvSpPr>
            <a:spLocks noGrp="1"/>
          </p:cNvSpPr>
          <p:nvPr>
            <p:ph type="ftr" sz="quarter" idx="16"/>
          </p:nvPr>
        </p:nvSpPr>
        <p:spPr/>
        <p:txBody>
          <a:bodyPr/>
          <a:lstStyle>
            <a:lvl1pPr>
              <a:defRPr/>
            </a:lvl1pPr>
          </a:lstStyle>
          <a:p>
            <a:pPr>
              <a:defRPr/>
            </a:pPr>
            <a:endParaRPr lang="en-US"/>
          </a:p>
        </p:txBody>
      </p:sp>
      <p:sp>
        <p:nvSpPr>
          <p:cNvPr id="16" name="Slide Number Placeholder 6"/>
          <p:cNvSpPr>
            <a:spLocks noGrp="1"/>
          </p:cNvSpPr>
          <p:nvPr>
            <p:ph type="sldNum" sz="quarter" idx="17"/>
          </p:nvPr>
        </p:nvSpPr>
        <p:spPr/>
        <p:txBody>
          <a:bodyPr/>
          <a:lstStyle>
            <a:lvl1pPr>
              <a:defRPr/>
            </a:lvl1pPr>
          </a:lstStyle>
          <a:p>
            <a:pPr>
              <a:defRPr/>
            </a:pPr>
            <a:fld id="{29A76F95-BF64-4831-AC6F-64003254F6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59"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0"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schemeClr val="tx1">
                    <a:tint val="75000"/>
                  </a:schemeClr>
                </a:solidFill>
                <a:latin typeface="+mn-lt"/>
              </a:defRPr>
            </a:lvl1pPr>
          </a:lstStyle>
          <a:p>
            <a:pPr>
              <a:defRPr/>
            </a:pPr>
            <a:fld id="{A53B797B-53E7-4896-96EF-CB66A1DC8BB9}" type="datetimeFigureOut">
              <a:rPr lang="en-US"/>
              <a:pPr>
                <a:defRPr/>
              </a:pPr>
              <a:t>2/6/2017</a:t>
            </a:fld>
            <a:endParaRPr 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smtClean="0">
                <a:solidFill>
                  <a:schemeClr val="tx1">
                    <a:tint val="75000"/>
                  </a:schemeClr>
                </a:solidFill>
                <a:latin typeface="+mn-lt"/>
              </a:defRPr>
            </a:lvl1pPr>
          </a:lstStyle>
          <a:p>
            <a:pPr>
              <a:defRPr/>
            </a:pPr>
            <a:fld id="{57051130-F832-4981-9C96-DD9DF6103251}" type="slidenum">
              <a:rPr lang="en-US"/>
              <a:pPr>
                <a:defRPr/>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timing>
    <p:tnLst>
      <p:par>
        <p:cTn id="1" dur="indefinite" restart="never" nodeType="tmRoot"/>
      </p:par>
    </p:tnLst>
  </p:timing>
  <p:txStyles>
    <p:titleStyle>
      <a:lvl1pPr algn="l" defTabSz="457200" rtl="0" fontAlgn="base">
        <a:spcBef>
          <a:spcPct val="0"/>
        </a:spcBef>
        <a:spcAft>
          <a:spcPct val="0"/>
        </a:spcAft>
        <a:defRPr sz="3200" kern="1200">
          <a:solidFill>
            <a:schemeClr val="tx1"/>
          </a:solidFill>
          <a:latin typeface="+mj-lt"/>
          <a:ea typeface="+mj-ea"/>
          <a:cs typeface="Trebuchet MS"/>
        </a:defRPr>
      </a:lvl1pPr>
      <a:lvl2pPr algn="l" defTabSz="457200" rtl="0" fontAlgn="base">
        <a:spcBef>
          <a:spcPct val="0"/>
        </a:spcBef>
        <a:spcAft>
          <a:spcPct val="0"/>
        </a:spcAft>
        <a:defRPr sz="3200">
          <a:solidFill>
            <a:schemeClr val="tx1"/>
          </a:solidFill>
          <a:latin typeface="Verdana" pitchFamily="34" charset="0"/>
        </a:defRPr>
      </a:lvl2pPr>
      <a:lvl3pPr algn="l" defTabSz="457200" rtl="0" fontAlgn="base">
        <a:spcBef>
          <a:spcPct val="0"/>
        </a:spcBef>
        <a:spcAft>
          <a:spcPct val="0"/>
        </a:spcAft>
        <a:defRPr sz="3200">
          <a:solidFill>
            <a:schemeClr val="tx1"/>
          </a:solidFill>
          <a:latin typeface="Verdana" pitchFamily="34" charset="0"/>
        </a:defRPr>
      </a:lvl3pPr>
      <a:lvl4pPr algn="l" defTabSz="457200" rtl="0" fontAlgn="base">
        <a:spcBef>
          <a:spcPct val="0"/>
        </a:spcBef>
        <a:spcAft>
          <a:spcPct val="0"/>
        </a:spcAft>
        <a:defRPr sz="3200">
          <a:solidFill>
            <a:schemeClr val="tx1"/>
          </a:solidFill>
          <a:latin typeface="Verdana" pitchFamily="34" charset="0"/>
        </a:defRPr>
      </a:lvl4pPr>
      <a:lvl5pPr algn="l" defTabSz="457200" rtl="0" fontAlgn="base">
        <a:spcBef>
          <a:spcPct val="0"/>
        </a:spcBef>
        <a:spcAft>
          <a:spcPct val="0"/>
        </a:spcAft>
        <a:defRPr sz="3200">
          <a:solidFill>
            <a:schemeClr val="tx1"/>
          </a:solidFill>
          <a:latin typeface="Verdan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2130425"/>
            <a:ext cx="7772400" cy="2306638"/>
          </a:xfrm>
        </p:spPr>
        <p:txBody>
          <a:bodyPr/>
          <a:lstStyle/>
          <a:p>
            <a:pPr algn="ctr"/>
            <a:r>
              <a:rPr lang="ro-RO" b="1" smtClean="0">
                <a:solidFill>
                  <a:schemeClr val="bg1"/>
                </a:solidFill>
              </a:rPr>
              <a:t>Programe şi proiecte educaţionale</a:t>
            </a:r>
            <a:br>
              <a:rPr lang="ro-RO" b="1" smtClean="0">
                <a:solidFill>
                  <a:schemeClr val="bg1"/>
                </a:solidFill>
              </a:rPr>
            </a:br>
            <a:r>
              <a:rPr lang="ro-RO" b="1" smtClean="0">
                <a:solidFill>
                  <a:schemeClr val="bg1"/>
                </a:solidFill>
              </a:rPr>
              <a:t>2016-2017</a:t>
            </a:r>
            <a:endParaRPr lang="en-US" b="1"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95288" y="44450"/>
            <a:ext cx="8353425" cy="2960688"/>
          </a:xfrm>
          <a:prstGeom prst="rect">
            <a:avLst/>
          </a:prstGeom>
          <a:noFill/>
          <a:ln w="9525">
            <a:noFill/>
            <a:miter lim="800000"/>
            <a:headEnd/>
            <a:tailEnd/>
          </a:ln>
        </p:spPr>
        <p:txBody>
          <a:bodyPr>
            <a:spAutoFit/>
          </a:bodyPr>
          <a:lstStyle/>
          <a:p>
            <a:pPr algn="ctr">
              <a:lnSpc>
                <a:spcPct val="115000"/>
              </a:lnSpc>
              <a:spcBef>
                <a:spcPts val="600"/>
              </a:spcBef>
              <a:spcAft>
                <a:spcPts val="600"/>
              </a:spcAft>
            </a:pPr>
            <a:r>
              <a:rPr lang="ro-RO" sz="2000" b="1">
                <a:solidFill>
                  <a:schemeClr val="bg1"/>
                </a:solidFill>
                <a:latin typeface="Times New Roman" pitchFamily="18" charset="0"/>
              </a:rPr>
              <a:t>PROIECT  EDUCAŢIONAL </a:t>
            </a:r>
            <a:endParaRPr lang="en-US" sz="2000">
              <a:solidFill>
                <a:schemeClr val="bg1"/>
              </a:solidFill>
              <a:latin typeface="Verdana" pitchFamily="34" charset="0"/>
            </a:endParaRPr>
          </a:p>
          <a:p>
            <a:pPr algn="ctr">
              <a:lnSpc>
                <a:spcPct val="115000"/>
              </a:lnSpc>
              <a:spcBef>
                <a:spcPts val="600"/>
              </a:spcBef>
              <a:spcAft>
                <a:spcPts val="600"/>
              </a:spcAft>
            </a:pPr>
            <a:r>
              <a:rPr lang="ro-RO" sz="2000" b="1" u="sng">
                <a:solidFill>
                  <a:schemeClr val="bg1"/>
                </a:solidFill>
                <a:latin typeface="Times New Roman" pitchFamily="18" charset="0"/>
              </a:rPr>
              <a:t>Valorificarea patrimoniului cultural al judeţului Galaţi în activitatea şcolară şi extraşcolară</a:t>
            </a:r>
            <a:r>
              <a:rPr lang="ro-RO" sz="2000" b="1">
                <a:solidFill>
                  <a:schemeClr val="bg1"/>
                </a:solidFill>
                <a:latin typeface="Times New Roman" pitchFamily="18" charset="0"/>
              </a:rPr>
              <a:t> </a:t>
            </a:r>
            <a:endParaRPr lang="en-US" sz="2000">
              <a:solidFill>
                <a:schemeClr val="bg1"/>
              </a:solidFill>
              <a:latin typeface="Verdana" pitchFamily="34" charset="0"/>
            </a:endParaRPr>
          </a:p>
          <a:p>
            <a:pPr algn="ctr">
              <a:lnSpc>
                <a:spcPct val="115000"/>
              </a:lnSpc>
              <a:spcBef>
                <a:spcPts val="600"/>
              </a:spcBef>
              <a:spcAft>
                <a:spcPts val="600"/>
              </a:spcAft>
            </a:pPr>
            <a:r>
              <a:rPr lang="ro-RO" sz="2000" b="1">
                <a:solidFill>
                  <a:schemeClr val="bg1"/>
                </a:solidFill>
                <a:latin typeface="Times New Roman" pitchFamily="18" charset="0"/>
              </a:rPr>
              <a:t>FESTIVAL JUDEŢEAN </a:t>
            </a:r>
            <a:endParaRPr lang="en-US" sz="2000">
              <a:solidFill>
                <a:schemeClr val="bg1"/>
              </a:solidFill>
              <a:latin typeface="Verdana" pitchFamily="34" charset="0"/>
            </a:endParaRPr>
          </a:p>
          <a:p>
            <a:pPr algn="ctr">
              <a:lnSpc>
                <a:spcPct val="115000"/>
              </a:lnSpc>
              <a:spcBef>
                <a:spcPts val="600"/>
              </a:spcBef>
              <a:spcAft>
                <a:spcPts val="600"/>
              </a:spcAft>
            </a:pPr>
            <a:r>
              <a:rPr lang="ro-RO" sz="2800" b="1">
                <a:solidFill>
                  <a:srgbClr val="FF0000"/>
                </a:solidFill>
                <a:latin typeface="Times New Roman" pitchFamily="18" charset="0"/>
              </a:rPr>
              <a:t>„GĂLĂŢEAN SUNT! CE NOROC! ŞTIU SĂ CÂNT ŞI ŞTIU SĂ JOC”</a:t>
            </a:r>
            <a:endParaRPr lang="en-US" sz="2800">
              <a:solidFill>
                <a:srgbClr val="FF0000"/>
              </a:solidFill>
              <a:latin typeface="Verdana" pitchFamily="34" charset="0"/>
            </a:endParaRPr>
          </a:p>
        </p:txBody>
      </p:sp>
      <p:sp>
        <p:nvSpPr>
          <p:cNvPr id="24578" name="Rectangle 2"/>
          <p:cNvSpPr>
            <a:spLocks noChangeArrowheads="1"/>
          </p:cNvSpPr>
          <p:nvPr/>
        </p:nvSpPr>
        <p:spPr bwMode="auto">
          <a:xfrm>
            <a:off x="250825" y="3890963"/>
            <a:ext cx="8353425" cy="2584450"/>
          </a:xfrm>
          <a:prstGeom prst="rect">
            <a:avLst/>
          </a:prstGeom>
          <a:noFill/>
          <a:ln w="9525">
            <a:noFill/>
            <a:miter lim="800000"/>
            <a:headEnd/>
            <a:tailEnd/>
          </a:ln>
        </p:spPr>
        <p:txBody>
          <a:bodyPr>
            <a:spAutoFit/>
          </a:bodyPr>
          <a:lstStyle/>
          <a:p>
            <a:pPr algn="just">
              <a:lnSpc>
                <a:spcPct val="150000"/>
              </a:lnSpc>
            </a:pPr>
            <a:r>
              <a:rPr lang="ro-RO" b="1">
                <a:solidFill>
                  <a:srgbClr val="FF0000"/>
                </a:solidFill>
                <a:latin typeface="Times New Roman" pitchFamily="18" charset="0"/>
              </a:rPr>
              <a:t>PARTICIPARE DIRECTĂ:</a:t>
            </a:r>
          </a:p>
          <a:p>
            <a:pPr algn="just">
              <a:lnSpc>
                <a:spcPct val="150000"/>
              </a:lnSpc>
            </a:pPr>
            <a:r>
              <a:rPr lang="ro-RO">
                <a:latin typeface="Times New Roman" pitchFamily="18" charset="0"/>
              </a:rPr>
              <a:t>-</a:t>
            </a:r>
            <a:r>
              <a:rPr lang="ro-RO" u="sng">
                <a:latin typeface="Times New Roman" pitchFamily="18" charset="0"/>
              </a:rPr>
              <a:t> la secțiunea de </a:t>
            </a:r>
            <a:r>
              <a:rPr lang="ro-RO" b="1" i="1" u="sng">
                <a:latin typeface="Times New Roman" pitchFamily="18" charset="0"/>
              </a:rPr>
              <a:t>Dans popular</a:t>
            </a:r>
            <a:r>
              <a:rPr lang="ro-RO" b="1" u="sng">
                <a:latin typeface="Times New Roman" pitchFamily="18" charset="0"/>
              </a:rPr>
              <a:t>:</a:t>
            </a:r>
            <a:r>
              <a:rPr lang="ro-RO">
                <a:latin typeface="Times New Roman" pitchFamily="18" charset="0"/>
              </a:rPr>
              <a:t>  - valoarea coregrafică (autenticitatea și originalitatea momentului) - 20%;  valoarea interpretativă - 20%; impresie artistică - 20%; adecvarea la grupul țintă - 20%; costume - 20%;</a:t>
            </a:r>
            <a:endParaRPr lang="en-US" sz="1600">
              <a:latin typeface="Verdana" pitchFamily="34" charset="0"/>
            </a:endParaRPr>
          </a:p>
          <a:p>
            <a:pPr algn="just">
              <a:lnSpc>
                <a:spcPct val="150000"/>
              </a:lnSpc>
            </a:pPr>
            <a:r>
              <a:rPr lang="ro-RO">
                <a:latin typeface="Times New Roman" pitchFamily="18" charset="0"/>
              </a:rPr>
              <a:t>- </a:t>
            </a:r>
            <a:r>
              <a:rPr lang="ro-RO" u="sng">
                <a:latin typeface="Times New Roman" pitchFamily="18" charset="0"/>
              </a:rPr>
              <a:t> la secțiunea </a:t>
            </a:r>
            <a:r>
              <a:rPr lang="ro-RO" b="1" i="1" u="sng">
                <a:latin typeface="Times New Roman" pitchFamily="18" charset="0"/>
              </a:rPr>
              <a:t>Interpretare</a:t>
            </a:r>
            <a:r>
              <a:rPr lang="ro-RO" b="1" u="sng">
                <a:latin typeface="Times New Roman" pitchFamily="18" charset="0"/>
              </a:rPr>
              <a:t>:</a:t>
            </a:r>
            <a:r>
              <a:rPr lang="ro-RO">
                <a:latin typeface="Times New Roman" pitchFamily="18" charset="0"/>
              </a:rPr>
              <a:t> autenticitatea piesei interpretate - 30%; interpretare - 30%; ținuta scenică  - 20%, costum-20% (solist sau grup).</a:t>
            </a:r>
            <a:endParaRPr lang="en-US" sz="1600">
              <a:latin typeface="Verdana" pitchFamily="34" charset="0"/>
            </a:endParaRPr>
          </a:p>
        </p:txBody>
      </p:sp>
      <p:sp>
        <p:nvSpPr>
          <p:cNvPr id="24579" name="Rectangle 3"/>
          <p:cNvSpPr>
            <a:spLocks noChangeArrowheads="1"/>
          </p:cNvSpPr>
          <p:nvPr/>
        </p:nvSpPr>
        <p:spPr bwMode="auto">
          <a:xfrm>
            <a:off x="250825" y="2967038"/>
            <a:ext cx="8642350" cy="879475"/>
          </a:xfrm>
          <a:prstGeom prst="rect">
            <a:avLst/>
          </a:prstGeom>
          <a:noFill/>
          <a:ln w="9525">
            <a:noFill/>
            <a:miter lim="800000"/>
            <a:headEnd/>
            <a:tailEnd/>
          </a:ln>
        </p:spPr>
        <p:txBody>
          <a:bodyPr>
            <a:spAutoFit/>
          </a:bodyPr>
          <a:lstStyle/>
          <a:p>
            <a:pPr algn="just">
              <a:lnSpc>
                <a:spcPct val="150000"/>
              </a:lnSpc>
              <a:spcBef>
                <a:spcPts val="1200"/>
              </a:spcBef>
            </a:pPr>
            <a:r>
              <a:rPr lang="ro-RO" b="1">
                <a:solidFill>
                  <a:srgbClr val="FF0000"/>
                </a:solidFill>
                <a:latin typeface="Times New Roman" pitchFamily="18" charset="0"/>
                <a:cs typeface="Times New Roman" pitchFamily="18" charset="0"/>
              </a:rPr>
              <a:t>ORGANIZATORI: Inspectoratul Școlar Județean Galați și de Școala Gimnazială Nr. 22 Galați.</a:t>
            </a:r>
            <a:endParaRPr lang="en-US" b="1" i="1">
              <a:solidFill>
                <a:srgbClr val="FF0000"/>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1570037"/>
          </a:xfrm>
        </p:spPr>
        <p:txBody>
          <a:bodyPr/>
          <a:lstStyle/>
          <a:p>
            <a:pPr algn="ctr"/>
            <a:r>
              <a:rPr lang="ro-RO" smtClean="0">
                <a:solidFill>
                  <a:schemeClr val="bg1"/>
                </a:solidFill>
              </a:rPr>
              <a:t>Proiect educaţional judeţean</a:t>
            </a:r>
            <a:r>
              <a:rPr lang="ro-RO" smtClean="0"/>
              <a:t/>
            </a:r>
            <a:br>
              <a:rPr lang="ro-RO" smtClean="0"/>
            </a:br>
            <a:r>
              <a:rPr lang="ro-RO" i="1" smtClean="0">
                <a:solidFill>
                  <a:srgbClr val="FF0000"/>
                </a:solidFill>
              </a:rPr>
              <a:t>Sportivi în Ţara Piticilor</a:t>
            </a:r>
            <a:r>
              <a:rPr lang="ro-RO" smtClean="0"/>
              <a:t/>
            </a:r>
            <a:br>
              <a:rPr lang="ro-RO" smtClean="0"/>
            </a:br>
            <a:endParaRPr lang="en-US" smtClean="0"/>
          </a:p>
        </p:txBody>
      </p:sp>
      <p:sp>
        <p:nvSpPr>
          <p:cNvPr id="3" name="Rectangle 2"/>
          <p:cNvSpPr/>
          <p:nvPr/>
        </p:nvSpPr>
        <p:spPr>
          <a:xfrm>
            <a:off x="0" y="1557338"/>
            <a:ext cx="8748713" cy="5170487"/>
          </a:xfrm>
          <a:prstGeom prst="rect">
            <a:avLst/>
          </a:prstGeom>
        </p:spPr>
        <p:txBody>
          <a:bodyPr>
            <a:spAutoFit/>
          </a:bodyPr>
          <a:lstStyle/>
          <a:p>
            <a:pPr fontAlgn="auto">
              <a:spcBef>
                <a:spcPts val="0"/>
              </a:spcBef>
              <a:spcAft>
                <a:spcPts val="0"/>
              </a:spcAft>
              <a:defRPr/>
            </a:pPr>
            <a:r>
              <a:rPr lang="ro-RO" b="1" dirty="0">
                <a:solidFill>
                  <a:srgbClr val="FF0000"/>
                </a:solidFill>
                <a:latin typeface="+mn-lt"/>
              </a:rPr>
              <a:t>ORGANIZATORI:</a:t>
            </a:r>
            <a:r>
              <a:rPr lang="ro-RO" b="1" dirty="0">
                <a:latin typeface="+mn-lt"/>
              </a:rPr>
              <a:t> </a:t>
            </a:r>
            <a:r>
              <a:rPr lang="ro-RO" b="1" dirty="0">
                <a:solidFill>
                  <a:schemeClr val="bg1"/>
                </a:solidFill>
                <a:latin typeface="+mn-lt"/>
              </a:rPr>
              <a:t>Direcția Judeţeană pentru Sport</a:t>
            </a:r>
            <a:endParaRPr lang="en-US" dirty="0">
              <a:solidFill>
                <a:schemeClr val="bg1"/>
              </a:solidFill>
              <a:latin typeface="+mn-lt"/>
            </a:endParaRPr>
          </a:p>
          <a:p>
            <a:pPr fontAlgn="auto">
              <a:spcBef>
                <a:spcPts val="0"/>
              </a:spcBef>
              <a:spcAft>
                <a:spcPts val="0"/>
              </a:spcAft>
              <a:defRPr/>
            </a:pPr>
            <a:r>
              <a:rPr lang="ro-RO" b="1" dirty="0">
                <a:solidFill>
                  <a:schemeClr val="bg1"/>
                </a:solidFill>
                <a:latin typeface="+mn-lt"/>
              </a:rPr>
              <a:t>                              Clubul Sportiv Școlar</a:t>
            </a:r>
            <a:endParaRPr lang="en-US" dirty="0">
              <a:solidFill>
                <a:schemeClr val="bg1"/>
              </a:solidFill>
              <a:latin typeface="+mn-lt"/>
            </a:endParaRPr>
          </a:p>
          <a:p>
            <a:pPr fontAlgn="auto">
              <a:spcBef>
                <a:spcPts val="0"/>
              </a:spcBef>
              <a:spcAft>
                <a:spcPts val="0"/>
              </a:spcAft>
              <a:defRPr/>
            </a:pPr>
            <a:r>
              <a:rPr lang="ro-RO" b="1" dirty="0">
                <a:solidFill>
                  <a:schemeClr val="bg1"/>
                </a:solidFill>
                <a:latin typeface="+mn-lt"/>
              </a:rPr>
              <a:t>                              Inspectoratul Școlar Județean Galați</a:t>
            </a:r>
            <a:endParaRPr lang="en-US" dirty="0">
              <a:solidFill>
                <a:schemeClr val="bg1"/>
              </a:solidFill>
              <a:latin typeface="+mn-lt"/>
            </a:endParaRPr>
          </a:p>
          <a:p>
            <a:pPr fontAlgn="auto">
              <a:spcBef>
                <a:spcPts val="0"/>
              </a:spcBef>
              <a:spcAft>
                <a:spcPts val="0"/>
              </a:spcAft>
              <a:defRPr/>
            </a:pPr>
            <a:r>
              <a:rPr lang="ro-RO" b="1" dirty="0">
                <a:solidFill>
                  <a:schemeClr val="bg1"/>
                </a:solidFill>
                <a:latin typeface="+mn-lt"/>
              </a:rPr>
              <a:t>                              Grădiniṭa cu P.P. ”Codruṭa” Galati</a:t>
            </a:r>
            <a:endParaRPr lang="en-US" dirty="0">
              <a:solidFill>
                <a:schemeClr val="bg1"/>
              </a:solidFill>
              <a:latin typeface="+mn-lt"/>
            </a:endParaRPr>
          </a:p>
          <a:p>
            <a:pPr fontAlgn="auto">
              <a:spcBef>
                <a:spcPts val="0"/>
              </a:spcBef>
              <a:spcAft>
                <a:spcPts val="0"/>
              </a:spcAft>
              <a:defRPr/>
            </a:pPr>
            <a:r>
              <a:rPr lang="ro-RO" b="1" dirty="0">
                <a:solidFill>
                  <a:schemeClr val="bg1"/>
                </a:solidFill>
                <a:latin typeface="+mn-lt"/>
              </a:rPr>
              <a:t>                              Grădinița P.P. ”Licurici” Galați</a:t>
            </a:r>
          </a:p>
          <a:p>
            <a:pPr algn="just" fontAlgn="auto">
              <a:spcBef>
                <a:spcPts val="0"/>
              </a:spcBef>
              <a:spcAft>
                <a:spcPts val="0"/>
              </a:spcAft>
              <a:defRPr/>
            </a:pPr>
            <a:r>
              <a:rPr lang="ro-RO" sz="2400" b="1" dirty="0">
                <a:latin typeface="+mn-lt"/>
              </a:rPr>
              <a:t> </a:t>
            </a:r>
            <a:r>
              <a:rPr lang="ro-RO" sz="2400" b="1" dirty="0">
                <a:solidFill>
                  <a:srgbClr val="FF0000"/>
                </a:solidFill>
                <a:latin typeface="+mn-lt"/>
              </a:rPr>
              <a:t>Obiectivul</a:t>
            </a:r>
            <a:r>
              <a:rPr lang="ro-RO" sz="2400" dirty="0">
                <a:latin typeface="+mn-lt"/>
              </a:rPr>
              <a:t> prezentului proiect îl reprezintă  colaborarea dintre grădiniță și  ceilalți parteneri care  asigură dezvoltarea fizică a copiilor  și îi ajută pe copii să descopere și să înțeleagă frumusețea mișcării și necesitatea practicării ei indiferent de mediul social din care provin</a:t>
            </a:r>
            <a:r>
              <a:rPr lang="ro-RO" sz="2400" i="1" dirty="0">
                <a:latin typeface="+mn-lt"/>
              </a:rPr>
              <a:t>.</a:t>
            </a:r>
          </a:p>
          <a:p>
            <a:pPr fontAlgn="auto">
              <a:spcBef>
                <a:spcPts val="0"/>
              </a:spcBef>
              <a:spcAft>
                <a:spcPts val="0"/>
              </a:spcAft>
              <a:defRPr/>
            </a:pPr>
            <a:r>
              <a:rPr lang="it-IT" sz="2400" dirty="0">
                <a:latin typeface="+mn-lt"/>
              </a:rPr>
              <a:t> </a:t>
            </a:r>
            <a:r>
              <a:rPr lang="it-IT" sz="2400" b="1" dirty="0">
                <a:solidFill>
                  <a:srgbClr val="FF0000"/>
                </a:solidFill>
                <a:latin typeface="+mn-lt"/>
              </a:rPr>
              <a:t>Etapele competiṭiei:</a:t>
            </a:r>
            <a:endParaRPr lang="en-US" sz="2400" b="1" dirty="0">
              <a:solidFill>
                <a:srgbClr val="FF0000"/>
              </a:solidFill>
              <a:latin typeface="+mn-lt"/>
            </a:endParaRPr>
          </a:p>
          <a:p>
            <a:pPr marL="342900" indent="-342900" fontAlgn="auto">
              <a:spcBef>
                <a:spcPts val="0"/>
              </a:spcBef>
              <a:spcAft>
                <a:spcPts val="0"/>
              </a:spcAft>
              <a:buFont typeface="Wingdings" panose="05000000000000000000" pitchFamily="2" charset="2"/>
              <a:buChar char="§"/>
              <a:defRPr/>
            </a:pPr>
            <a:r>
              <a:rPr lang="it-IT" sz="2400" dirty="0">
                <a:latin typeface="+mn-lt"/>
              </a:rPr>
              <a:t>Pregătirea organismului copiilor pentru efort</a:t>
            </a:r>
            <a:endParaRPr lang="en-US" sz="2400" dirty="0">
              <a:latin typeface="+mn-lt"/>
            </a:endParaRPr>
          </a:p>
          <a:p>
            <a:pPr marL="342900" indent="-342900" fontAlgn="auto">
              <a:spcBef>
                <a:spcPts val="0"/>
              </a:spcBef>
              <a:spcAft>
                <a:spcPts val="0"/>
              </a:spcAft>
              <a:buFont typeface="Wingdings" panose="05000000000000000000" pitchFamily="2" charset="2"/>
              <a:buChar char="§"/>
              <a:defRPr/>
            </a:pPr>
            <a:r>
              <a:rPr lang="it-IT" sz="2400" dirty="0">
                <a:latin typeface="+mn-lt"/>
              </a:rPr>
              <a:t>Alergare 30-50m pe nivele de grupă</a:t>
            </a:r>
            <a:endParaRPr lang="en-US" sz="2400" dirty="0">
              <a:latin typeface="+mn-lt"/>
            </a:endParaRPr>
          </a:p>
          <a:p>
            <a:pPr marL="342900" indent="-342900" fontAlgn="auto">
              <a:spcBef>
                <a:spcPts val="0"/>
              </a:spcBef>
              <a:spcAft>
                <a:spcPts val="0"/>
              </a:spcAft>
              <a:buFont typeface="Wingdings" panose="05000000000000000000" pitchFamily="2" charset="2"/>
              <a:buChar char="§"/>
              <a:defRPr/>
            </a:pPr>
            <a:r>
              <a:rPr lang="it-IT" sz="2400" dirty="0">
                <a:latin typeface="+mn-lt"/>
              </a:rPr>
              <a:t>Săritura la groapa cu nisip</a:t>
            </a:r>
            <a:endParaRPr lang="en-US" sz="24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a:xfrm>
            <a:off x="598488" y="103188"/>
            <a:ext cx="7772400" cy="1470025"/>
          </a:xfrm>
        </p:spPr>
        <p:txBody>
          <a:bodyPr/>
          <a:lstStyle/>
          <a:p>
            <a:pPr algn="ctr"/>
            <a:r>
              <a:rPr lang="ro-RO" smtClean="0">
                <a:solidFill>
                  <a:schemeClr val="bg1"/>
                </a:solidFill>
              </a:rPr>
              <a:t>Festivalul naţional</a:t>
            </a:r>
            <a:r>
              <a:rPr lang="ro-RO" smtClean="0"/>
              <a:t/>
            </a:r>
            <a:br>
              <a:rPr lang="ro-RO" smtClean="0"/>
            </a:br>
            <a:r>
              <a:rPr lang="ro-RO" b="1" i="1" smtClean="0">
                <a:solidFill>
                  <a:srgbClr val="FF0000"/>
                </a:solidFill>
              </a:rPr>
              <a:t>STELUŢELE DUNĂRII</a:t>
            </a:r>
            <a:endParaRPr lang="en-US" b="1" i="1" smtClean="0">
              <a:solidFill>
                <a:srgbClr val="FF0000"/>
              </a:solidFill>
            </a:endParaRPr>
          </a:p>
        </p:txBody>
      </p:sp>
      <p:sp>
        <p:nvSpPr>
          <p:cNvPr id="3" name="Subtitle 2"/>
          <p:cNvSpPr>
            <a:spLocks noGrp="1"/>
          </p:cNvSpPr>
          <p:nvPr>
            <p:ph type="subTitle" idx="1"/>
          </p:nvPr>
        </p:nvSpPr>
        <p:spPr>
          <a:xfrm>
            <a:off x="395288" y="1700213"/>
            <a:ext cx="8137525" cy="4105275"/>
          </a:xfrm>
        </p:spPr>
        <p:txBody>
          <a:bodyPr rtlCol="0">
            <a:normAutofit fontScale="25000" lnSpcReduction="20000"/>
          </a:bodyPr>
          <a:lstStyle/>
          <a:p>
            <a:pPr algn="ctr" fontAlgn="auto">
              <a:buFont typeface="Wingdings 2" charset="2"/>
              <a:buNone/>
              <a:defRPr/>
            </a:pPr>
            <a:r>
              <a:rPr lang="ro-RO" sz="12800" dirty="0" smtClean="0">
                <a:solidFill>
                  <a:schemeClr val="tx1"/>
                </a:solidFill>
              </a:rPr>
              <a:t>Concurs de interpretare artistică pentru copii şi cadre didactice/ C.A.E.R. 634</a:t>
            </a:r>
            <a:endParaRPr lang="ro-RO" sz="12800" dirty="0" smtClean="0"/>
          </a:p>
          <a:p>
            <a:pPr algn="just" fontAlgn="auto">
              <a:buFont typeface="Wingdings 2" charset="2"/>
              <a:buNone/>
              <a:defRPr/>
            </a:pPr>
            <a:r>
              <a:rPr lang="ro-RO" sz="12800" dirty="0" smtClean="0">
                <a:solidFill>
                  <a:srgbClr val="FF0000"/>
                </a:solidFill>
              </a:rPr>
              <a:t>Obiectiv: </a:t>
            </a:r>
            <a:r>
              <a:rPr lang="ro-RO" sz="12800" dirty="0" smtClean="0">
                <a:solidFill>
                  <a:schemeClr val="tx1"/>
                </a:solidFill>
              </a:rPr>
              <a:t>valorificarea resursei umane în dezvoltarea şi promovarea actului de educaţie şi cultură din perspectiva  compatibilitării învăţământului românesc cu cel european</a:t>
            </a:r>
          </a:p>
          <a:p>
            <a:pPr algn="just" fontAlgn="auto">
              <a:buFont typeface="Wingdings 2" charset="2"/>
              <a:buNone/>
              <a:defRPr/>
            </a:pPr>
            <a:r>
              <a:rPr lang="ro-RO" sz="12800" dirty="0" smtClean="0">
                <a:solidFill>
                  <a:srgbClr val="FF0000"/>
                </a:solidFill>
              </a:rPr>
              <a:t>Secţiuni: </a:t>
            </a:r>
            <a:r>
              <a:rPr lang="ro-RO" sz="12800" dirty="0" smtClean="0">
                <a:solidFill>
                  <a:schemeClr val="tx1"/>
                </a:solidFill>
              </a:rPr>
              <a:t>Artă vocală </a:t>
            </a:r>
          </a:p>
          <a:p>
            <a:pPr algn="just" fontAlgn="auto">
              <a:buFont typeface="Wingdings 2" charset="2"/>
              <a:buNone/>
              <a:defRPr/>
            </a:pPr>
            <a:r>
              <a:rPr lang="ro-RO" sz="12800" dirty="0" smtClean="0">
                <a:solidFill>
                  <a:schemeClr val="tx1"/>
                </a:solidFill>
              </a:rPr>
              <a:t>              Artă coregrafică</a:t>
            </a:r>
          </a:p>
          <a:p>
            <a:pPr fontAlgn="auto">
              <a:buFont typeface="Wingdings 2" charset="2"/>
              <a:buNone/>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5937"/>
          </a:xfrm>
        </p:spPr>
        <p:txBody>
          <a:bodyPr>
            <a:normAutofit/>
          </a:bodyPr>
          <a:lstStyle/>
          <a:p>
            <a:pPr algn="ctr"/>
            <a:r>
              <a:rPr lang="ro-RO" sz="2900" b="1" smtClean="0">
                <a:solidFill>
                  <a:schemeClr val="bg1"/>
                </a:solidFill>
              </a:rPr>
              <a:t>Participarea la Festivalul de carte </a:t>
            </a:r>
            <a:br>
              <a:rPr lang="ro-RO" sz="2900" b="1" smtClean="0">
                <a:solidFill>
                  <a:schemeClr val="bg1"/>
                </a:solidFill>
              </a:rPr>
            </a:br>
            <a:r>
              <a:rPr lang="ro-RO" sz="2900" b="1" smtClean="0">
                <a:solidFill>
                  <a:schemeClr val="bg1"/>
                </a:solidFill>
              </a:rPr>
              <a:t>Axis Libris</a:t>
            </a:r>
            <a:r>
              <a:rPr lang="ro-RO" sz="2900" smtClean="0"/>
              <a:t/>
            </a:r>
            <a:br>
              <a:rPr lang="ro-RO" sz="2900" smtClean="0"/>
            </a:br>
            <a:r>
              <a:rPr lang="ro-RO" sz="2900" smtClean="0"/>
              <a:t>- </a:t>
            </a:r>
            <a:r>
              <a:rPr lang="ro-RO" sz="2900" smtClean="0">
                <a:solidFill>
                  <a:srgbClr val="FF0000"/>
                </a:solidFill>
              </a:rPr>
              <a:t>lansarea revistelor grădiniţelor</a:t>
            </a:r>
            <a:r>
              <a:rPr lang="ro-RO" sz="2900" smtClean="0"/>
              <a:t/>
            </a:r>
            <a:br>
              <a:rPr lang="ro-RO" sz="2900" smtClean="0"/>
            </a:br>
            <a:endParaRPr lang="en-US" sz="2900" smtClean="0"/>
          </a:p>
        </p:txBody>
      </p:sp>
      <p:sp>
        <p:nvSpPr>
          <p:cNvPr id="27650" name="Rectangle 3"/>
          <p:cNvSpPr>
            <a:spLocks noChangeArrowheads="1"/>
          </p:cNvSpPr>
          <p:nvPr/>
        </p:nvSpPr>
        <p:spPr bwMode="auto">
          <a:xfrm>
            <a:off x="2286000" y="2828925"/>
            <a:ext cx="4572000" cy="369888"/>
          </a:xfrm>
          <a:prstGeom prst="rect">
            <a:avLst/>
          </a:prstGeom>
          <a:noFill/>
          <a:ln w="9525">
            <a:noFill/>
            <a:miter lim="800000"/>
            <a:headEnd/>
            <a:tailEnd/>
          </a:ln>
        </p:spPr>
        <p:txBody>
          <a:bodyPr>
            <a:spAutoFit/>
          </a:bodyPr>
          <a:lstStyle/>
          <a:p>
            <a:r>
              <a:rPr lang="it-IT">
                <a:latin typeface="Verdana" pitchFamily="34" charset="0"/>
              </a:rPr>
              <a:t> </a:t>
            </a:r>
            <a:endParaRPr lang="en-US">
              <a:latin typeface="Verdana" pitchFamily="34" charset="0"/>
            </a:endParaRPr>
          </a:p>
        </p:txBody>
      </p:sp>
      <p:sp>
        <p:nvSpPr>
          <p:cNvPr id="5" name="Rectangle 4"/>
          <p:cNvSpPr/>
          <p:nvPr/>
        </p:nvSpPr>
        <p:spPr>
          <a:xfrm>
            <a:off x="217488" y="1700213"/>
            <a:ext cx="8766175" cy="5264150"/>
          </a:xfrm>
          <a:prstGeom prst="rect">
            <a:avLst/>
          </a:prstGeom>
        </p:spPr>
        <p:txBody>
          <a:bodyPr>
            <a:spAutoFit/>
          </a:bodyPr>
          <a:lstStyle/>
          <a:p>
            <a:pPr fontAlgn="auto">
              <a:spcBef>
                <a:spcPts val="0"/>
              </a:spcBef>
              <a:spcAft>
                <a:spcPts val="0"/>
              </a:spcAft>
              <a:defRPr/>
            </a:pPr>
            <a:r>
              <a:rPr lang="ro-RO" sz="2800" dirty="0">
                <a:latin typeface="+mn-lt"/>
              </a:rPr>
              <a:t>Grădiniţa P.P. Motanul încălţat – revista </a:t>
            </a:r>
            <a:r>
              <a:rPr lang="ro-RO" sz="2800" b="1" dirty="0">
                <a:solidFill>
                  <a:schemeClr val="accent6">
                    <a:lumMod val="75000"/>
                  </a:schemeClr>
                </a:solidFill>
                <a:latin typeface="+mn-lt"/>
              </a:rPr>
              <a:t>„MOTANUL ÎNCĂLŢAT”</a:t>
            </a:r>
          </a:p>
          <a:p>
            <a:pPr fontAlgn="auto">
              <a:spcBef>
                <a:spcPts val="0"/>
              </a:spcBef>
              <a:spcAft>
                <a:spcPts val="0"/>
              </a:spcAft>
              <a:defRPr/>
            </a:pPr>
            <a:r>
              <a:rPr lang="ro-RO" sz="2800" dirty="0">
                <a:solidFill>
                  <a:schemeClr val="tx1">
                    <a:lumMod val="95000"/>
                    <a:lumOff val="5000"/>
                  </a:schemeClr>
                </a:solidFill>
                <a:latin typeface="+mn-lt"/>
              </a:rPr>
              <a:t>Grădiniţa P.P. Nr. 36 – revista </a:t>
            </a:r>
            <a:r>
              <a:rPr lang="ro-RO" sz="2800" b="1" dirty="0">
                <a:solidFill>
                  <a:schemeClr val="accent6">
                    <a:lumMod val="75000"/>
                  </a:schemeClr>
                </a:solidFill>
                <a:latin typeface="+mn-lt"/>
              </a:rPr>
              <a:t>„ZÂMBETE DE COPIL”</a:t>
            </a:r>
          </a:p>
          <a:p>
            <a:pPr fontAlgn="auto">
              <a:spcBef>
                <a:spcPts val="0"/>
              </a:spcBef>
              <a:spcAft>
                <a:spcPts val="0"/>
              </a:spcAft>
              <a:defRPr/>
            </a:pPr>
            <a:r>
              <a:rPr lang="ro-RO" sz="2800" dirty="0">
                <a:solidFill>
                  <a:schemeClr val="tx1">
                    <a:lumMod val="95000"/>
                    <a:lumOff val="5000"/>
                  </a:schemeClr>
                </a:solidFill>
                <a:latin typeface="+mn-lt"/>
              </a:rPr>
              <a:t>Grădiniţa P.P. Croitoraşul cel viteaz – revista </a:t>
            </a:r>
            <a:r>
              <a:rPr lang="ro-RO" sz="2800" b="1" dirty="0">
                <a:solidFill>
                  <a:schemeClr val="accent6">
                    <a:lumMod val="75000"/>
                  </a:schemeClr>
                </a:solidFill>
                <a:latin typeface="+mn-lt"/>
              </a:rPr>
              <a:t>„CROITORAŞII CEI ISTEŢI”</a:t>
            </a:r>
          </a:p>
          <a:p>
            <a:pPr fontAlgn="auto">
              <a:spcBef>
                <a:spcPts val="0"/>
              </a:spcBef>
              <a:spcAft>
                <a:spcPts val="0"/>
              </a:spcAft>
              <a:defRPr/>
            </a:pPr>
            <a:r>
              <a:rPr lang="ro-RO" sz="2800" dirty="0">
                <a:solidFill>
                  <a:schemeClr val="tx1">
                    <a:lumMod val="95000"/>
                    <a:lumOff val="5000"/>
                  </a:schemeClr>
                </a:solidFill>
                <a:latin typeface="+mn-lt"/>
              </a:rPr>
              <a:t>Grădiniţa P.P. Nr. 30 – revista </a:t>
            </a:r>
            <a:r>
              <a:rPr lang="ro-RO" sz="2800" b="1" dirty="0">
                <a:solidFill>
                  <a:schemeClr val="accent6">
                    <a:lumMod val="75000"/>
                  </a:schemeClr>
                </a:solidFill>
                <a:latin typeface="+mn-lt"/>
              </a:rPr>
              <a:t>„ZÂMBET DE COPIL”</a:t>
            </a:r>
          </a:p>
          <a:p>
            <a:pPr fontAlgn="auto">
              <a:spcBef>
                <a:spcPts val="0"/>
              </a:spcBef>
              <a:spcAft>
                <a:spcPts val="0"/>
              </a:spcAft>
              <a:defRPr/>
            </a:pPr>
            <a:r>
              <a:rPr lang="ro-RO" sz="2800" dirty="0">
                <a:solidFill>
                  <a:schemeClr val="tx1">
                    <a:lumMod val="95000"/>
                    <a:lumOff val="5000"/>
                  </a:schemeClr>
                </a:solidFill>
                <a:latin typeface="+mn-lt"/>
              </a:rPr>
              <a:t>Grădiniţa P.P. Step By Step – revista </a:t>
            </a:r>
            <a:r>
              <a:rPr lang="ro-RO" sz="2800" b="1" dirty="0">
                <a:solidFill>
                  <a:schemeClr val="accent6">
                    <a:lumMod val="75000"/>
                  </a:schemeClr>
                </a:solidFill>
                <a:latin typeface="+mn-lt"/>
              </a:rPr>
              <a:t>„CREIONEL”</a:t>
            </a:r>
          </a:p>
          <a:p>
            <a:pPr fontAlgn="auto">
              <a:spcBef>
                <a:spcPts val="0"/>
              </a:spcBef>
              <a:spcAft>
                <a:spcPts val="0"/>
              </a:spcAft>
              <a:defRPr/>
            </a:pPr>
            <a:r>
              <a:rPr lang="ro-RO" sz="2800" dirty="0">
                <a:solidFill>
                  <a:schemeClr val="tx1">
                    <a:lumMod val="95000"/>
                    <a:lumOff val="5000"/>
                  </a:schemeClr>
                </a:solidFill>
                <a:latin typeface="+mn-lt"/>
              </a:rPr>
              <a:t>Grădiniţa P.P. „Licurici” – revista </a:t>
            </a:r>
            <a:r>
              <a:rPr lang="ro-RO" sz="2800" b="1" dirty="0">
                <a:solidFill>
                  <a:schemeClr val="accent6">
                    <a:lumMod val="75000"/>
                  </a:schemeClr>
                </a:solidFill>
                <a:latin typeface="+mn-lt"/>
              </a:rPr>
              <a:t>„LICURICI ISTEŢI”</a:t>
            </a:r>
            <a:endParaRPr lang="en-US" sz="2800" b="1" dirty="0">
              <a:solidFill>
                <a:schemeClr val="accent6">
                  <a:lumMod val="75000"/>
                </a:scheme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333375"/>
            <a:ext cx="7772400" cy="1470025"/>
          </a:xfrm>
        </p:spPr>
        <p:txBody>
          <a:bodyPr>
            <a:normAutofit/>
          </a:bodyPr>
          <a:lstStyle/>
          <a:p>
            <a:pPr algn="ctr"/>
            <a:r>
              <a:rPr lang="ro-RO" sz="3600" smtClean="0">
                <a:solidFill>
                  <a:schemeClr val="bg1"/>
                </a:solidFill>
              </a:rPr>
              <a:t>Proiect educaţional transfrontalier </a:t>
            </a:r>
            <a:r>
              <a:rPr lang="ro-RO" sz="3600" smtClean="0"/>
              <a:t/>
            </a:r>
            <a:br>
              <a:rPr lang="ro-RO" sz="3600" smtClean="0"/>
            </a:br>
            <a:r>
              <a:rPr lang="ro-RO" sz="3600" b="1" i="1" smtClean="0">
                <a:solidFill>
                  <a:srgbClr val="FF0000"/>
                </a:solidFill>
              </a:rPr>
              <a:t>„Punţi de prietenie”</a:t>
            </a:r>
            <a:endParaRPr lang="en-US" sz="3600" b="1" i="1" smtClean="0">
              <a:solidFill>
                <a:srgbClr val="FF0000"/>
              </a:solidFill>
            </a:endParaRPr>
          </a:p>
        </p:txBody>
      </p:sp>
      <p:sp>
        <p:nvSpPr>
          <p:cNvPr id="28674" name="Subtitle 2"/>
          <p:cNvSpPr>
            <a:spLocks noGrp="1"/>
          </p:cNvSpPr>
          <p:nvPr>
            <p:ph type="subTitle" idx="1"/>
          </p:nvPr>
        </p:nvSpPr>
        <p:spPr>
          <a:xfrm>
            <a:off x="323850" y="2133600"/>
            <a:ext cx="7920038" cy="3095625"/>
          </a:xfrm>
        </p:spPr>
        <p:txBody>
          <a:bodyPr/>
          <a:lstStyle/>
          <a:p>
            <a:r>
              <a:rPr lang="ro-RO" smtClean="0">
                <a:solidFill>
                  <a:srgbClr val="FF0000"/>
                </a:solidFill>
              </a:rPr>
              <a:t>Organizatori: </a:t>
            </a:r>
          </a:p>
          <a:p>
            <a:r>
              <a:rPr lang="ro-RO" smtClean="0">
                <a:solidFill>
                  <a:schemeClr val="tx1"/>
                </a:solidFill>
              </a:rPr>
              <a:t>Grădiniţa cu program prelungit „Codruţa” Galaţi</a:t>
            </a:r>
          </a:p>
          <a:p>
            <a:r>
              <a:rPr lang="ro-RO" smtClean="0">
                <a:solidFill>
                  <a:schemeClr val="tx1"/>
                </a:solidFill>
              </a:rPr>
              <a:t>Grădiniţa cu program prelungit nr. 64 Galaţi</a:t>
            </a:r>
          </a:p>
          <a:p>
            <a:r>
              <a:rPr lang="ro-RO" smtClean="0">
                <a:solidFill>
                  <a:schemeClr val="tx1"/>
                </a:solidFill>
              </a:rPr>
              <a:t>Grădiniţa cu program prelungit nr. 36 Galaţi</a:t>
            </a:r>
          </a:p>
          <a:p>
            <a:r>
              <a:rPr lang="ro-RO" smtClean="0">
                <a:solidFill>
                  <a:schemeClr val="tx1"/>
                </a:solidFill>
              </a:rPr>
              <a:t>Grădiniţa nr. 9 „Scufiţa Roşie” Cahul </a:t>
            </a:r>
          </a:p>
          <a:p>
            <a:endParaRPr lang="ro-RO" smtClean="0"/>
          </a:p>
          <a:p>
            <a:endParaRPr lang="ro-RO"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1143000"/>
          </a:xfrm>
        </p:spPr>
        <p:txBody>
          <a:bodyPr rtlCol="0">
            <a:normAutofit fontScale="90000"/>
          </a:bodyPr>
          <a:lstStyle/>
          <a:p>
            <a:pPr algn="ctr" fontAlgn="auto">
              <a:spcAft>
                <a:spcPts val="0"/>
              </a:spcAft>
              <a:defRPr/>
            </a:pPr>
            <a:r>
              <a:rPr lang="ro-RO" dirty="0" smtClean="0">
                <a:solidFill>
                  <a:schemeClr val="bg1"/>
                </a:solidFill>
              </a:rPr>
              <a:t>Proiect regional</a:t>
            </a:r>
            <a:r>
              <a:rPr lang="ro-RO" dirty="0" smtClean="0"/>
              <a:t/>
            </a:r>
            <a:br>
              <a:rPr lang="ro-RO" dirty="0" smtClean="0"/>
            </a:br>
            <a:r>
              <a:rPr lang="ro-RO" sz="3600" b="1" dirty="0" smtClean="0">
                <a:solidFill>
                  <a:srgbClr val="FF0000"/>
                </a:solidFill>
              </a:rPr>
              <a:t>„Magia sărbătorilor” – C.A.E.R.I. 820/2016</a:t>
            </a:r>
            <a:endParaRPr lang="en-US" sz="3600" b="1" dirty="0">
              <a:solidFill>
                <a:srgbClr val="FF0000"/>
              </a:solidFill>
            </a:endParaRPr>
          </a:p>
        </p:txBody>
      </p:sp>
      <p:sp>
        <p:nvSpPr>
          <p:cNvPr id="3" name="Content Placeholder 2"/>
          <p:cNvSpPr>
            <a:spLocks noGrp="1"/>
          </p:cNvSpPr>
          <p:nvPr>
            <p:ph idx="1"/>
          </p:nvPr>
        </p:nvSpPr>
        <p:spPr>
          <a:xfrm>
            <a:off x="468313" y="1916113"/>
            <a:ext cx="8229600" cy="4525962"/>
          </a:xfrm>
        </p:spPr>
        <p:txBody>
          <a:bodyPr rtlCol="0">
            <a:normAutofit fontScale="92500" lnSpcReduction="10000"/>
          </a:bodyPr>
          <a:lstStyle/>
          <a:p>
            <a:pPr marL="0" indent="0" fontAlgn="auto">
              <a:buFont typeface="Wingdings 2" charset="2"/>
              <a:buNone/>
              <a:defRPr/>
            </a:pPr>
            <a:r>
              <a:rPr lang="ro-RO" sz="2400" b="1" dirty="0" smtClean="0">
                <a:solidFill>
                  <a:srgbClr val="FF0000"/>
                </a:solidFill>
              </a:rPr>
              <a:t>Organizator: </a:t>
            </a:r>
            <a:r>
              <a:rPr lang="ro-RO" sz="2400" dirty="0" smtClean="0"/>
              <a:t>Grădiniţa cu program prelungit „Licurici” Galaţi</a:t>
            </a:r>
          </a:p>
          <a:p>
            <a:pPr marL="0" indent="0" fontAlgn="auto">
              <a:buFont typeface="Wingdings 2" charset="2"/>
              <a:buNone/>
              <a:defRPr/>
            </a:pPr>
            <a:r>
              <a:rPr lang="ro-RO" sz="2400" b="1" dirty="0" smtClean="0"/>
              <a:t>	</a:t>
            </a:r>
          </a:p>
          <a:p>
            <a:pPr marL="0" indent="0" fontAlgn="auto">
              <a:buFont typeface="Wingdings 2" charset="2"/>
              <a:buNone/>
              <a:defRPr/>
            </a:pPr>
            <a:r>
              <a:rPr lang="ro-RO" b="1" dirty="0" smtClean="0">
                <a:solidFill>
                  <a:srgbClr val="FF0000"/>
                </a:solidFill>
              </a:rPr>
              <a:t>REGULAMENTUL CONCURSULUI</a:t>
            </a:r>
            <a:endParaRPr lang="en-US" dirty="0">
              <a:solidFill>
                <a:srgbClr val="FF0000"/>
              </a:solidFill>
            </a:endParaRPr>
          </a:p>
          <a:p>
            <a:pPr marL="0" indent="0" fontAlgn="auto">
              <a:buFont typeface="Wingdings 2" charset="2"/>
              <a:buNone/>
              <a:defRPr/>
            </a:pPr>
            <a:r>
              <a:rPr lang="de-DE" dirty="0"/>
              <a:t>1. Concursul  se adresează copiilor şi cadrelor  didactice din învăţământul preşcolar.</a:t>
            </a:r>
            <a:endParaRPr lang="en-US" dirty="0"/>
          </a:p>
          <a:p>
            <a:pPr marL="0" indent="0" fontAlgn="auto">
              <a:buFont typeface="Wingdings 2" charset="2"/>
              <a:buNone/>
              <a:defRPr/>
            </a:pPr>
            <a:r>
              <a:rPr lang="ro-RO" dirty="0"/>
              <a:t>2. Forma de participare: lucrări, felicitări, creaţii literare, ornamente.</a:t>
            </a:r>
            <a:endParaRPr lang="en-US" dirty="0"/>
          </a:p>
          <a:p>
            <a:pPr marL="0" indent="0" fontAlgn="auto">
              <a:buFont typeface="Wingdings 2" charset="2"/>
              <a:buNone/>
              <a:defRPr/>
            </a:pPr>
            <a:r>
              <a:rPr lang="ro-RO" dirty="0"/>
              <a:t>3. Secţiuni</a:t>
            </a:r>
            <a:r>
              <a:rPr lang="de-DE" dirty="0"/>
              <a:t>: </a:t>
            </a:r>
            <a:endParaRPr lang="en-US" dirty="0"/>
          </a:p>
          <a:p>
            <a:pPr marL="0" indent="0" fontAlgn="auto">
              <a:buFont typeface="Wingdings 2" charset="2"/>
              <a:buNone/>
              <a:defRPr/>
            </a:pPr>
            <a:r>
              <a:rPr lang="de-DE" dirty="0"/>
              <a:t>Desen/pictură</a:t>
            </a:r>
            <a:endParaRPr lang="en-US" dirty="0"/>
          </a:p>
          <a:p>
            <a:pPr marL="0" indent="0" fontAlgn="auto">
              <a:buFont typeface="Wingdings 2" charset="2"/>
              <a:buNone/>
              <a:defRPr/>
            </a:pPr>
            <a:r>
              <a:rPr lang="de-DE" dirty="0"/>
              <a:t>Felicitări </a:t>
            </a:r>
            <a:endParaRPr lang="en-US" dirty="0"/>
          </a:p>
          <a:p>
            <a:pPr marL="0" indent="0" fontAlgn="auto">
              <a:buFont typeface="Wingdings 2" charset="2"/>
              <a:buNone/>
              <a:defRPr/>
            </a:pPr>
            <a:r>
              <a:rPr lang="de-DE" dirty="0"/>
              <a:t>Creaţii literare proprii</a:t>
            </a:r>
            <a:endParaRPr lang="en-US" dirty="0"/>
          </a:p>
          <a:p>
            <a:pPr marL="0" indent="0" fontAlgn="auto">
              <a:buFont typeface="Wingdings 2" charset="2"/>
              <a:buNone/>
              <a:defRPr/>
            </a:pPr>
            <a:r>
              <a:rPr lang="de-DE" dirty="0"/>
              <a:t>Ornamente </a:t>
            </a:r>
            <a:endParaRPr lang="en-US" dirty="0"/>
          </a:p>
          <a:p>
            <a:pPr fontAlgn="auto">
              <a:buFont typeface="Wingdings 2" charset="2"/>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684213" y="476250"/>
            <a:ext cx="7772400" cy="1470025"/>
          </a:xfrm>
        </p:spPr>
        <p:txBody>
          <a:bodyPr/>
          <a:lstStyle/>
          <a:p>
            <a:pPr algn="ctr"/>
            <a:r>
              <a:rPr lang="ro-RO" smtClean="0">
                <a:solidFill>
                  <a:srgbClr val="000000"/>
                </a:solidFill>
              </a:rPr>
              <a:t>Proiect educaţional regional </a:t>
            </a:r>
            <a:br>
              <a:rPr lang="ro-RO" smtClean="0">
                <a:solidFill>
                  <a:srgbClr val="000000"/>
                </a:solidFill>
              </a:rPr>
            </a:br>
            <a:r>
              <a:rPr lang="ro-RO" smtClean="0">
                <a:solidFill>
                  <a:srgbClr val="000000"/>
                </a:solidFill>
              </a:rPr>
              <a:t>„GRĂDI – ATELIERUL CREAŢIEI”</a:t>
            </a:r>
            <a:endParaRPr lang="en-US" smtClean="0"/>
          </a:p>
        </p:txBody>
      </p:sp>
      <p:sp>
        <p:nvSpPr>
          <p:cNvPr id="3" name="Subtitle 2"/>
          <p:cNvSpPr>
            <a:spLocks noGrp="1"/>
          </p:cNvSpPr>
          <p:nvPr>
            <p:ph type="subTitle" idx="1"/>
          </p:nvPr>
        </p:nvSpPr>
        <p:spPr>
          <a:xfrm>
            <a:off x="468313" y="2565400"/>
            <a:ext cx="7920037" cy="3527425"/>
          </a:xfrm>
        </p:spPr>
        <p:txBody>
          <a:bodyPr rtlCol="0">
            <a:normAutofit fontScale="92500" lnSpcReduction="20000"/>
          </a:bodyPr>
          <a:lstStyle/>
          <a:p>
            <a:pPr fontAlgn="auto">
              <a:buFont typeface="Wingdings 2" charset="2"/>
              <a:buNone/>
              <a:defRPr/>
            </a:pPr>
            <a:r>
              <a:rPr lang="ro-RO" sz="2400" b="1" dirty="0">
                <a:solidFill>
                  <a:srgbClr val="FF0000"/>
                </a:solidFill>
                <a:ea typeface="+mj-ea"/>
                <a:cs typeface="+mj-cs"/>
              </a:rPr>
              <a:t>Organizatori: </a:t>
            </a:r>
            <a:r>
              <a:rPr lang="ro-RO" sz="2400" dirty="0">
                <a:solidFill>
                  <a:prstClr val="black"/>
                </a:solidFill>
                <a:ea typeface="+mj-ea"/>
                <a:cs typeface="+mj-cs"/>
              </a:rPr>
              <a:t/>
            </a:r>
            <a:br>
              <a:rPr lang="ro-RO" sz="2400" dirty="0">
                <a:solidFill>
                  <a:prstClr val="black"/>
                </a:solidFill>
                <a:ea typeface="+mj-ea"/>
                <a:cs typeface="+mj-cs"/>
              </a:rPr>
            </a:br>
            <a:r>
              <a:rPr lang="ro-RO" sz="2400" dirty="0">
                <a:solidFill>
                  <a:prstClr val="black"/>
                </a:solidFill>
                <a:ea typeface="+mj-ea"/>
                <a:cs typeface="+mj-cs"/>
              </a:rPr>
              <a:t>- </a:t>
            </a:r>
            <a:r>
              <a:rPr lang="ro-RO" sz="2400" b="1" dirty="0">
                <a:solidFill>
                  <a:prstClr val="black"/>
                </a:solidFill>
                <a:ea typeface="+mj-ea"/>
                <a:cs typeface="+mj-cs"/>
              </a:rPr>
              <a:t>Grădiniţa cu program prelungit „Motanul Încălţat” Galaţi, </a:t>
            </a:r>
            <a:r>
              <a:rPr lang="ro-RO" sz="2400" dirty="0">
                <a:solidFill>
                  <a:prstClr val="black"/>
                </a:solidFill>
                <a:ea typeface="+mj-ea"/>
                <a:cs typeface="+mj-cs"/>
              </a:rPr>
              <a:t/>
            </a:r>
            <a:br>
              <a:rPr lang="ro-RO" sz="2400" dirty="0">
                <a:solidFill>
                  <a:prstClr val="black"/>
                </a:solidFill>
                <a:ea typeface="+mj-ea"/>
                <a:cs typeface="+mj-cs"/>
              </a:rPr>
            </a:br>
            <a:r>
              <a:rPr lang="ro-RO" sz="2400" dirty="0">
                <a:solidFill>
                  <a:prstClr val="black"/>
                </a:solidFill>
                <a:ea typeface="+mj-ea"/>
                <a:cs typeface="+mj-cs"/>
              </a:rPr>
              <a:t>- Grădiniţa cu program prelungit nr. 39 Brăila</a:t>
            </a:r>
            <a:br>
              <a:rPr lang="ro-RO" sz="2400" dirty="0">
                <a:solidFill>
                  <a:prstClr val="black"/>
                </a:solidFill>
                <a:ea typeface="+mj-ea"/>
                <a:cs typeface="+mj-cs"/>
              </a:rPr>
            </a:br>
            <a:r>
              <a:rPr lang="ro-RO" sz="2400" dirty="0">
                <a:solidFill>
                  <a:prstClr val="black"/>
                </a:solidFill>
                <a:ea typeface="+mj-ea"/>
                <a:cs typeface="+mj-cs"/>
              </a:rPr>
              <a:t>Grădiniţa cu program normal nr. 4 Măcin, judeţul Tulcea</a:t>
            </a:r>
            <a:br>
              <a:rPr lang="ro-RO" sz="2400" dirty="0">
                <a:solidFill>
                  <a:prstClr val="black"/>
                </a:solidFill>
                <a:ea typeface="+mj-ea"/>
                <a:cs typeface="+mj-cs"/>
              </a:rPr>
            </a:br>
            <a:r>
              <a:rPr lang="ro-RO" sz="2400" dirty="0">
                <a:solidFill>
                  <a:prstClr val="black"/>
                </a:solidFill>
                <a:ea typeface="+mj-ea"/>
                <a:cs typeface="+mj-cs"/>
              </a:rPr>
              <a:t>- Grădiniţa „Zubeyede Hanim” Constanţa</a:t>
            </a:r>
            <a:br>
              <a:rPr lang="ro-RO" sz="2400" dirty="0">
                <a:solidFill>
                  <a:prstClr val="black"/>
                </a:solidFill>
                <a:ea typeface="+mj-ea"/>
                <a:cs typeface="+mj-cs"/>
              </a:rPr>
            </a:br>
            <a:r>
              <a:rPr lang="ro-RO" sz="2400" dirty="0">
                <a:solidFill>
                  <a:prstClr val="black"/>
                </a:solidFill>
                <a:ea typeface="+mj-ea"/>
                <a:cs typeface="+mj-cs"/>
              </a:rPr>
              <a:t>- Grădiniţa cu program prelungit nr. 12 Huşi, judeţul Vaslui</a:t>
            </a:r>
            <a:br>
              <a:rPr lang="ro-RO" sz="2400" dirty="0">
                <a:solidFill>
                  <a:prstClr val="black"/>
                </a:solidFill>
                <a:ea typeface="+mj-ea"/>
                <a:cs typeface="+mj-cs"/>
              </a:rPr>
            </a:br>
            <a:r>
              <a:rPr lang="ro-RO" sz="2400" dirty="0">
                <a:solidFill>
                  <a:prstClr val="black"/>
                </a:solidFill>
                <a:ea typeface="+mj-ea"/>
                <a:cs typeface="+mj-cs"/>
              </a:rPr>
              <a:t>- Grădiniţa/Şcoala gimnazială nr. 2 Râmnicu Sărat, judeţul Buzău</a:t>
            </a:r>
            <a:r>
              <a:rPr lang="ro-RO" sz="2200" dirty="0">
                <a:solidFill>
                  <a:prstClr val="black"/>
                </a:solidFill>
                <a:ea typeface="+mj-ea"/>
                <a:cs typeface="+mj-cs"/>
              </a:rPr>
              <a:t/>
            </a:r>
            <a:br>
              <a:rPr lang="ro-RO" sz="2200" dirty="0">
                <a:solidFill>
                  <a:prstClr val="black"/>
                </a:solidFill>
                <a:ea typeface="+mj-ea"/>
                <a:cs typeface="+mj-cs"/>
              </a:rPr>
            </a:br>
            <a:r>
              <a:rPr lang="ro-RO" sz="2200" dirty="0">
                <a:solidFill>
                  <a:prstClr val="black"/>
                </a:solidFill>
                <a:ea typeface="+mj-ea"/>
                <a:cs typeface="+mj-cs"/>
              </a:rPr>
              <a:t/>
            </a:r>
            <a:br>
              <a:rPr lang="ro-RO" sz="2200" dirty="0">
                <a:solidFill>
                  <a:prstClr val="black"/>
                </a:solidFill>
                <a:ea typeface="+mj-ea"/>
                <a:cs typeface="+mj-cs"/>
              </a:rPr>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009650" y="676275"/>
            <a:ext cx="7124700" cy="1457325"/>
          </a:xfrm>
        </p:spPr>
        <p:txBody>
          <a:bodyPr/>
          <a:lstStyle/>
          <a:p>
            <a:pPr algn="ctr"/>
            <a:r>
              <a:rPr lang="ro-RO" smtClean="0">
                <a:solidFill>
                  <a:schemeClr val="bg1"/>
                </a:solidFill>
              </a:rPr>
              <a:t>Parteneriat interjudeţean </a:t>
            </a:r>
            <a:r>
              <a:rPr lang="ro-RO" smtClean="0"/>
              <a:t/>
            </a:r>
            <a:br>
              <a:rPr lang="ro-RO" smtClean="0"/>
            </a:br>
            <a:r>
              <a:rPr lang="ro-RO" b="1" smtClean="0">
                <a:solidFill>
                  <a:srgbClr val="FF0000"/>
                </a:solidFill>
              </a:rPr>
              <a:t>„Turneul prieteniei”</a:t>
            </a:r>
            <a:endParaRPr lang="en-US" b="1" smtClean="0">
              <a:solidFill>
                <a:srgbClr val="FF0000"/>
              </a:solidFill>
            </a:endParaRPr>
          </a:p>
        </p:txBody>
      </p:sp>
      <p:sp>
        <p:nvSpPr>
          <p:cNvPr id="3" name="Content Placeholder 2"/>
          <p:cNvSpPr>
            <a:spLocks noGrp="1"/>
          </p:cNvSpPr>
          <p:nvPr>
            <p:ph idx="1"/>
          </p:nvPr>
        </p:nvSpPr>
        <p:spPr/>
        <p:txBody>
          <a:bodyPr rtlCol="0">
            <a:normAutofit/>
          </a:bodyPr>
          <a:lstStyle/>
          <a:p>
            <a:pPr marL="0" indent="0" fontAlgn="auto">
              <a:buFont typeface="Wingdings 2" charset="2"/>
              <a:buNone/>
              <a:defRPr/>
            </a:pPr>
            <a:r>
              <a:rPr lang="ro-RO" dirty="0" smtClean="0">
                <a:solidFill>
                  <a:srgbClr val="FF0000"/>
                </a:solidFill>
              </a:rPr>
              <a:t>	</a:t>
            </a:r>
            <a:r>
              <a:rPr lang="ro-RO" b="1" dirty="0" smtClean="0">
                <a:solidFill>
                  <a:srgbClr val="FF0000"/>
                </a:solidFill>
              </a:rPr>
              <a:t>Organizatori:</a:t>
            </a:r>
          </a:p>
          <a:p>
            <a:pPr fontAlgn="auto">
              <a:buFont typeface="Wingdings 2" charset="2"/>
              <a:buChar char=""/>
              <a:defRPr/>
            </a:pPr>
            <a:r>
              <a:rPr lang="ro-RO" dirty="0" smtClean="0"/>
              <a:t>Grădiniţa cu program prelungit „Step By Step” </a:t>
            </a:r>
          </a:p>
          <a:p>
            <a:pPr fontAlgn="auto">
              <a:buFont typeface="Wingdings 2" charset="2"/>
              <a:buChar char=""/>
              <a:defRPr/>
            </a:pPr>
            <a:r>
              <a:rPr lang="ro-RO" dirty="0" smtClean="0"/>
              <a:t>Grădiniţa cu program prelungit nr. 7 Sighişoara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611188" y="333375"/>
            <a:ext cx="7772400" cy="1223963"/>
          </a:xfrm>
        </p:spPr>
        <p:txBody>
          <a:bodyPr/>
          <a:lstStyle/>
          <a:p>
            <a:pPr algn="ctr"/>
            <a:r>
              <a:rPr lang="ro-RO" sz="3100" smtClean="0">
                <a:solidFill>
                  <a:schemeClr val="bg1"/>
                </a:solidFill>
              </a:rPr>
              <a:t>PROIECT NAŢIONAL – C.A.E.N.</a:t>
            </a:r>
            <a:r>
              <a:rPr lang="ro-RO" smtClean="0"/>
              <a:t/>
            </a:r>
            <a:br>
              <a:rPr lang="ro-RO" smtClean="0"/>
            </a:br>
            <a:r>
              <a:rPr lang="ro-RO" sz="3600" b="1" smtClean="0">
                <a:solidFill>
                  <a:srgbClr val="FF0000"/>
                </a:solidFill>
              </a:rPr>
              <a:t>Cu şevaletul în vacanţă</a:t>
            </a:r>
            <a:endParaRPr lang="en-US" sz="3600" b="1" smtClean="0">
              <a:solidFill>
                <a:srgbClr val="FF0000"/>
              </a:solidFill>
            </a:endParaRPr>
          </a:p>
        </p:txBody>
      </p:sp>
      <p:sp>
        <p:nvSpPr>
          <p:cNvPr id="33794" name="Subtitle 2"/>
          <p:cNvSpPr>
            <a:spLocks noGrp="1"/>
          </p:cNvSpPr>
          <p:nvPr>
            <p:ph type="subTitle" idx="1"/>
          </p:nvPr>
        </p:nvSpPr>
        <p:spPr>
          <a:xfrm>
            <a:off x="250825" y="1628775"/>
            <a:ext cx="8353425" cy="5113338"/>
          </a:xfrm>
        </p:spPr>
        <p:txBody>
          <a:bodyPr/>
          <a:lstStyle/>
          <a:p>
            <a:r>
              <a:rPr lang="ro-RO" b="1" smtClean="0">
                <a:solidFill>
                  <a:srgbClr val="FF0000"/>
                </a:solidFill>
              </a:rPr>
              <a:t>Organizator: </a:t>
            </a:r>
            <a:r>
              <a:rPr lang="ro-RO" smtClean="0">
                <a:solidFill>
                  <a:schemeClr val="tx1"/>
                </a:solidFill>
              </a:rPr>
              <a:t>Grădiniţa „Dumbrava Minunată” Tecuci</a:t>
            </a:r>
          </a:p>
          <a:p>
            <a:r>
              <a:rPr lang="ro-RO" smtClean="0"/>
              <a:t> </a:t>
            </a:r>
            <a:r>
              <a:rPr lang="ro-RO" b="1" smtClean="0"/>
              <a:t> </a:t>
            </a:r>
            <a:endParaRPr lang="en-US" smtClean="0"/>
          </a:p>
          <a:p>
            <a:pPr algn="just"/>
            <a:r>
              <a:rPr lang="ro-RO" b="1" smtClean="0">
                <a:solidFill>
                  <a:srgbClr val="FF0000"/>
                </a:solidFill>
              </a:rPr>
              <a:t>Scopul proiectului: </a:t>
            </a:r>
            <a:r>
              <a:rPr lang="ro-RO" smtClean="0">
                <a:solidFill>
                  <a:schemeClr val="tx1"/>
                </a:solidFill>
              </a:rPr>
              <a:t>Îmbinarea capacităţilor creative cu relaxarea, destinderea şi spiritul antreprenorial.</a:t>
            </a:r>
          </a:p>
          <a:p>
            <a:pPr algn="just"/>
            <a:r>
              <a:rPr lang="ro-RO" b="1" smtClean="0">
                <a:solidFill>
                  <a:schemeClr val="tx1"/>
                </a:solidFill>
              </a:rPr>
              <a:t>	</a:t>
            </a:r>
            <a:r>
              <a:rPr lang="ro-RO" b="1" smtClean="0">
                <a:solidFill>
                  <a:srgbClr val="FF0000"/>
                </a:solidFill>
              </a:rPr>
              <a:t>Tabăra de creaţie</a:t>
            </a:r>
            <a:r>
              <a:rPr lang="ro-RO" smtClean="0">
                <a:solidFill>
                  <a:srgbClr val="FF0000"/>
                </a:solidFill>
              </a:rPr>
              <a:t>  </a:t>
            </a:r>
            <a:r>
              <a:rPr lang="ro-RO" smtClean="0">
                <a:solidFill>
                  <a:schemeClr val="tx1"/>
                </a:solidFill>
              </a:rPr>
              <a:t>cuprinde  ateliere de creaţie, activităţi recreative, activităţi în parcuri, în pădure,  jocuri de grup, excursii în locuri care pot inspira pe micii pictori, jocuri diverse la trambulină, nisip şi apă, muzică, poveşti, poezii, etc. Tabăra le oferă posibilitatea creării unui mediu relaxant şi motivant,  permite escaladarea unor nivele înalte de imaginaţie în vederea obţinerii rezultatelor propuse. Excursiile de studiu din timpul taberei solicită folosirea simțurilor pentru observare și percepție, dezvoltă spiritul de aventură, este o terapie prin  recreerea în aer liber.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412875"/>
            <a:ext cx="8229600" cy="4525963"/>
          </a:xfrm>
        </p:spPr>
        <p:txBody>
          <a:bodyPr rtlCol="0">
            <a:normAutofit fontScale="25000" lnSpcReduction="20000"/>
          </a:bodyPr>
          <a:lstStyle/>
          <a:p>
            <a:pPr marL="0" indent="0" algn="just" fontAlgn="auto">
              <a:buFont typeface="Wingdings 2" charset="2"/>
              <a:buNone/>
              <a:defRPr/>
            </a:pPr>
            <a:r>
              <a:rPr lang="ro-RO" sz="8000" b="1" dirty="0" smtClean="0">
                <a:solidFill>
                  <a:srgbClr val="FF0000"/>
                </a:solidFill>
              </a:rPr>
              <a:t>	Parteneri </a:t>
            </a:r>
            <a:r>
              <a:rPr lang="ro-RO" sz="8000" b="1" dirty="0">
                <a:solidFill>
                  <a:srgbClr val="FF0000"/>
                </a:solidFill>
              </a:rPr>
              <a:t>implicaţi </a:t>
            </a:r>
            <a:r>
              <a:rPr lang="ro-RO" sz="8000" dirty="0"/>
              <a:t>în proiect</a:t>
            </a:r>
            <a:r>
              <a:rPr lang="en-US" sz="8000" dirty="0"/>
              <a:t>:</a:t>
            </a:r>
          </a:p>
          <a:p>
            <a:pPr algn="just" fontAlgn="auto">
              <a:buFont typeface="Wingdings 2" charset="2"/>
              <a:buChar char=""/>
              <a:defRPr/>
            </a:pPr>
            <a:r>
              <a:rPr lang="ro-RO" sz="8000" dirty="0"/>
              <a:t>- </a:t>
            </a:r>
            <a:r>
              <a:rPr lang="ro-RO" sz="8000" u="sng" dirty="0"/>
              <a:t>Grădiniţa  „Dumbrava Minunată</a:t>
            </a:r>
            <a:r>
              <a:rPr lang="ro-RO" sz="8000" u="sng" dirty="0" smtClean="0"/>
              <a:t>”</a:t>
            </a:r>
            <a:r>
              <a:rPr lang="ro-RO" sz="8000" dirty="0" smtClean="0"/>
              <a:t> -  </a:t>
            </a:r>
            <a:r>
              <a:rPr lang="ro-RO" sz="8000" dirty="0"/>
              <a:t>coordonează echipa de proiect, asigură desfăşurarea celor patru etape ale concursului naţional de desen şi pictură, spaţiul de desfăşurare al taberei, condiţiile  igienico-sanitare corecte, pune la dispoziţia copiilor mobilier, materiale didactice necesare bunei desfăşurări a tuturor activităţilor propuse pe ateliere de creaţie pe toată durata taberei, spaţiu de joacă modern, confort şi siguranţă;</a:t>
            </a:r>
            <a:endParaRPr lang="en-US" sz="8000" dirty="0"/>
          </a:p>
          <a:p>
            <a:pPr algn="just" fontAlgn="auto">
              <a:buFont typeface="Wingdings 2" charset="2"/>
              <a:buChar char=""/>
              <a:defRPr/>
            </a:pPr>
            <a:r>
              <a:rPr lang="ro-RO" sz="8000" dirty="0"/>
              <a:t>- </a:t>
            </a:r>
            <a:r>
              <a:rPr lang="ro-RO" sz="8000" u="sng" dirty="0"/>
              <a:t>Clubul Copiilor şi Elevilor </a:t>
            </a:r>
            <a:r>
              <a:rPr lang="ro-RO" sz="8000" u="sng" dirty="0" smtClean="0"/>
              <a:t>Tecuci </a:t>
            </a:r>
            <a:r>
              <a:rPr lang="ro-RO" sz="8000" dirty="0" smtClean="0"/>
              <a:t>- coordonează </a:t>
            </a:r>
            <a:r>
              <a:rPr lang="ro-RO" sz="8000" dirty="0"/>
              <a:t>comisia de evaluare și jurizare a lucrărilor,  participă cu copiii de la club și asigură sprijin şi îndrumare pe toată durata desfăşurării taberei de creație</a:t>
            </a:r>
            <a:r>
              <a:rPr lang="en-US" sz="8000" dirty="0"/>
              <a:t>;</a:t>
            </a:r>
          </a:p>
          <a:p>
            <a:pPr algn="just" fontAlgn="auto">
              <a:buFont typeface="Wingdings 2" charset="2"/>
              <a:buChar char=""/>
              <a:defRPr/>
            </a:pPr>
            <a:r>
              <a:rPr lang="ro-RO" sz="8000" dirty="0"/>
              <a:t>- </a:t>
            </a:r>
            <a:r>
              <a:rPr lang="ro-RO" sz="8000" u="sng" dirty="0"/>
              <a:t>Biblioteca Municipală”Ştefan Petică</a:t>
            </a:r>
            <a:r>
              <a:rPr lang="en-US" sz="8000" u="sng" dirty="0"/>
              <a:t>” </a:t>
            </a:r>
            <a:r>
              <a:rPr lang="ro-RO" sz="8000" u="sng" dirty="0" smtClean="0"/>
              <a:t>Tecuci </a:t>
            </a:r>
            <a:r>
              <a:rPr lang="en-US" sz="8000" dirty="0" smtClean="0"/>
              <a:t>-</a:t>
            </a:r>
            <a:r>
              <a:rPr lang="ro-RO" sz="8000" dirty="0" smtClean="0"/>
              <a:t> </a:t>
            </a:r>
            <a:r>
              <a:rPr lang="ro-RO" sz="8000" dirty="0"/>
              <a:t>găzduiește expozițiile cu lucrările copiilor în cadrul concursurilor naţionale de pictură şi desen în cele patru etape;</a:t>
            </a:r>
            <a:endParaRPr lang="en-US" sz="8000" dirty="0"/>
          </a:p>
          <a:p>
            <a:pPr algn="just" fontAlgn="auto">
              <a:buFont typeface="Wingdings 2" charset="2"/>
              <a:buChar char=""/>
              <a:defRPr/>
            </a:pPr>
            <a:r>
              <a:rPr lang="ro-RO" sz="8000" dirty="0"/>
              <a:t>- </a:t>
            </a:r>
            <a:r>
              <a:rPr lang="ro-RO" sz="8000" u="sng" dirty="0"/>
              <a:t>Primaria </a:t>
            </a:r>
            <a:r>
              <a:rPr lang="ro-RO" sz="8000" u="sng" dirty="0" smtClean="0"/>
              <a:t>Tecuci</a:t>
            </a:r>
            <a:r>
              <a:rPr lang="ro-RO" sz="8000" u="sng" dirty="0"/>
              <a:t> </a:t>
            </a:r>
            <a:r>
              <a:rPr lang="ro-RO" sz="8000" dirty="0" smtClean="0"/>
              <a:t>- sprijină </a:t>
            </a:r>
            <a:r>
              <a:rPr lang="ro-RO" sz="8000" dirty="0"/>
              <a:t>proiectul „Cu şevaletul în vacanţă</a:t>
            </a:r>
            <a:r>
              <a:rPr lang="en-US" sz="8000" dirty="0"/>
              <a:t>”</a:t>
            </a:r>
            <a:r>
              <a:rPr lang="ro-RO" sz="8000" dirty="0"/>
              <a:t> din punct de vedere financiar, prin asigurarea hranei, a diplomelor </a:t>
            </a:r>
            <a:r>
              <a:rPr lang="en-US" sz="8000" dirty="0" err="1"/>
              <a:t>şi</a:t>
            </a:r>
            <a:r>
              <a:rPr lang="en-US" sz="8000" dirty="0"/>
              <a:t> </a:t>
            </a:r>
            <a:r>
              <a:rPr lang="en-US" sz="8000" dirty="0" err="1"/>
              <a:t>premiile</a:t>
            </a:r>
            <a:r>
              <a:rPr lang="en-US" sz="8000" dirty="0"/>
              <a:t> </a:t>
            </a:r>
            <a:r>
              <a:rPr lang="en-US" sz="8000" dirty="0" err="1"/>
              <a:t>oferite</a:t>
            </a:r>
            <a:r>
              <a:rPr lang="ro-RO" sz="8000" dirty="0"/>
              <a:t> copiilor.</a:t>
            </a:r>
            <a:endParaRPr lang="en-US" sz="8000" dirty="0"/>
          </a:p>
          <a:p>
            <a:pPr algn="just" fontAlgn="auto">
              <a:buFont typeface="Wingdings 2" charset="2"/>
              <a:buChar char=""/>
              <a:defRPr/>
            </a:pPr>
            <a:r>
              <a:rPr lang="ro-RO" sz="8000" dirty="0"/>
              <a:t>- </a:t>
            </a:r>
            <a:r>
              <a:rPr lang="ro-RO" sz="8000" u="sng" dirty="0"/>
              <a:t>Societatea de transport  Filgico S.R.L. </a:t>
            </a:r>
            <a:r>
              <a:rPr lang="ro-RO" sz="8000" u="sng" dirty="0" smtClean="0"/>
              <a:t>Tecuci </a:t>
            </a:r>
            <a:r>
              <a:rPr lang="ro-RO" sz="8000" dirty="0" smtClean="0"/>
              <a:t>-   </a:t>
            </a:r>
            <a:r>
              <a:rPr lang="ro-RO" sz="8000" dirty="0"/>
              <a:t>asigură transportul copiilor;</a:t>
            </a:r>
            <a:endParaRPr lang="en-US" sz="8000" dirty="0"/>
          </a:p>
          <a:p>
            <a:pPr fontAlgn="auto">
              <a:buFont typeface="Wingdings 2" charset="2"/>
              <a:buChar char=""/>
              <a:defRPr/>
            </a:pPr>
            <a:endParaRPr lang="en-US" sz="9600" dirty="0"/>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550" y="333375"/>
            <a:ext cx="8424863" cy="5908675"/>
          </a:xfrm>
          <a:prstGeom prst="rect">
            <a:avLst/>
          </a:prstGeom>
        </p:spPr>
        <p:txBody>
          <a:bodyPr>
            <a:spAutoFit/>
          </a:bodyPr>
          <a:lstStyle/>
          <a:p>
            <a:pPr algn="ctr" fontAlgn="auto">
              <a:lnSpc>
                <a:spcPct val="150000"/>
              </a:lnSpc>
              <a:spcBef>
                <a:spcPts val="0"/>
              </a:spcBef>
              <a:spcAft>
                <a:spcPts val="0"/>
              </a:spcAft>
              <a:defRPr/>
            </a:pPr>
            <a:r>
              <a:rPr lang="en-US" sz="2800" b="1" i="1" dirty="0">
                <a:latin typeface="Times New Roman"/>
                <a:ea typeface="Andale Sans UI"/>
                <a:cs typeface="Times New Roman"/>
              </a:rPr>
              <a:t>PROIECT EDUCAŢIONAL NAŢIONAL</a:t>
            </a:r>
            <a:endParaRPr lang="en-US" sz="2800" i="1" dirty="0">
              <a:latin typeface="+mn-lt"/>
              <a:ea typeface="Calibri"/>
              <a:cs typeface="Times New Roman"/>
            </a:endParaRPr>
          </a:p>
          <a:p>
            <a:pPr algn="ctr" fontAlgn="auto">
              <a:lnSpc>
                <a:spcPct val="150000"/>
              </a:lnSpc>
              <a:spcBef>
                <a:spcPts val="0"/>
              </a:spcBef>
              <a:spcAft>
                <a:spcPts val="0"/>
              </a:spcAft>
              <a:defRPr/>
            </a:pPr>
            <a:r>
              <a:rPr lang="en-US" sz="2800" b="1" dirty="0">
                <a:latin typeface="Times New Roman"/>
                <a:ea typeface="Andale Sans UI"/>
                <a:cs typeface="Times New Roman"/>
              </a:rPr>
              <a:t>DE LA JOC LA EDUCAŢIE FINANCIARĂ</a:t>
            </a:r>
            <a:endParaRPr lang="ro-RO" sz="2800" b="1" dirty="0">
              <a:latin typeface="Times New Roman"/>
              <a:ea typeface="Andale Sans UI"/>
              <a:cs typeface="Times New Roman"/>
            </a:endParaRPr>
          </a:p>
          <a:p>
            <a:pPr fontAlgn="auto">
              <a:lnSpc>
                <a:spcPct val="150000"/>
              </a:lnSpc>
              <a:spcBef>
                <a:spcPts val="0"/>
              </a:spcBef>
              <a:spcAft>
                <a:spcPts val="0"/>
              </a:spcAft>
              <a:defRPr/>
            </a:pPr>
            <a:r>
              <a:rPr lang="ro-RO" sz="2800" b="1" dirty="0">
                <a:solidFill>
                  <a:schemeClr val="tx2"/>
                </a:solidFill>
                <a:latin typeface="Times New Roman"/>
                <a:ea typeface="Calibri"/>
                <a:cs typeface="Times New Roman"/>
              </a:rPr>
              <a:t>SCOP:</a:t>
            </a:r>
            <a:endParaRPr lang="en-US" sz="2800" dirty="0">
              <a:solidFill>
                <a:schemeClr val="tx2"/>
              </a:solidFill>
              <a:latin typeface="+mn-lt"/>
              <a:ea typeface="Calibri"/>
              <a:cs typeface="Times New Roman"/>
            </a:endParaRPr>
          </a:p>
          <a:p>
            <a:pPr marL="342900" indent="-342900" algn="just">
              <a:spcBef>
                <a:spcPts val="0"/>
              </a:spcBef>
              <a:spcAft>
                <a:spcPts val="0"/>
              </a:spcAft>
              <a:buFont typeface="Wingdings"/>
              <a:buChar char=""/>
              <a:tabLst>
                <a:tab pos="457200" algn="l"/>
              </a:tabLst>
              <a:defRPr/>
            </a:pPr>
            <a:r>
              <a:rPr lang="ro-RO" sz="2800" dirty="0">
                <a:solidFill>
                  <a:srgbClr val="073E87"/>
                </a:solidFill>
                <a:latin typeface="Times New Roman"/>
              </a:rPr>
              <a:t>Creşterea gradului de implicare a cadrelor didactice, a copiilor şi a părinţilor acestora în activităţi de educaţie financiară și cunoașterea mai bună a particularităților culturale românești.</a:t>
            </a:r>
            <a:endParaRPr lang="en-US" sz="2800" dirty="0">
              <a:latin typeface="Times New Roman"/>
              <a:ea typeface="Times New Roman"/>
            </a:endParaRPr>
          </a:p>
          <a:p>
            <a:pPr marL="342900" indent="-342900" algn="just">
              <a:spcBef>
                <a:spcPts val="0"/>
              </a:spcBef>
              <a:spcAft>
                <a:spcPts val="0"/>
              </a:spcAft>
              <a:buFont typeface="Wingdings"/>
              <a:buChar char=""/>
              <a:tabLst>
                <a:tab pos="457200" algn="l"/>
              </a:tabLst>
              <a:defRPr/>
            </a:pPr>
            <a:r>
              <a:rPr lang="ro-RO" sz="2800" dirty="0">
                <a:solidFill>
                  <a:srgbClr val="073E87"/>
                </a:solidFill>
                <a:latin typeface="Times New Roman"/>
              </a:rPr>
              <a:t> Conturarea unei imagini complete a modului în care banii sunt percepuţi, câștigați, cheltuiţi cu chibzuință, economisiţi, investiţi</a:t>
            </a:r>
            <a:r>
              <a:rPr lang="en-US" sz="2800" dirty="0">
                <a:solidFill>
                  <a:srgbClr val="073E87"/>
                </a:solidFill>
                <a:latin typeface="Times New Roman"/>
              </a:rPr>
              <a:t>, </a:t>
            </a:r>
            <a:r>
              <a:rPr lang="en-US" sz="2800" dirty="0" err="1">
                <a:solidFill>
                  <a:srgbClr val="073E87"/>
                </a:solidFill>
                <a:latin typeface="Times New Roman"/>
              </a:rPr>
              <a:t>dona</a:t>
            </a:r>
            <a:r>
              <a:rPr lang="ro-RO" sz="2800" dirty="0">
                <a:solidFill>
                  <a:srgbClr val="073E87"/>
                </a:solidFill>
                <a:latin typeface="Times New Roman"/>
              </a:rPr>
              <a:t>ți în scop caritabil sau împrumutaţi în societatea de azi, concomitent cu dobândirea unor abilităţi de gestionare a lor.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765175"/>
            <a:ext cx="7772400" cy="1727200"/>
          </a:xfrm>
        </p:spPr>
        <p:txBody>
          <a:bodyPr>
            <a:normAutofit/>
          </a:bodyPr>
          <a:lstStyle/>
          <a:p>
            <a:pPr algn="ctr"/>
            <a:r>
              <a:rPr lang="ro-RO" sz="3600" smtClean="0">
                <a:solidFill>
                  <a:schemeClr val="bg1"/>
                </a:solidFill>
              </a:rPr>
              <a:t>Proiect educaţional naţional </a:t>
            </a:r>
            <a:r>
              <a:rPr lang="ro-RO" sz="3600" b="1" smtClean="0">
                <a:solidFill>
                  <a:srgbClr val="FF0000"/>
                </a:solidFill>
              </a:rPr>
              <a:t>„Împreună pentru acces la educaţia timpurie de calitate”</a:t>
            </a:r>
            <a:endParaRPr lang="en-US" sz="3600" b="1" smtClean="0">
              <a:solidFill>
                <a:srgbClr val="FF0000"/>
              </a:solidFill>
            </a:endParaRPr>
          </a:p>
        </p:txBody>
      </p:sp>
      <p:sp>
        <p:nvSpPr>
          <p:cNvPr id="3" name="Subtitle 2"/>
          <p:cNvSpPr>
            <a:spLocks noGrp="1"/>
          </p:cNvSpPr>
          <p:nvPr>
            <p:ph type="subTitle" idx="1"/>
          </p:nvPr>
        </p:nvSpPr>
        <p:spPr>
          <a:xfrm>
            <a:off x="179388" y="2492375"/>
            <a:ext cx="8496300" cy="3960813"/>
          </a:xfrm>
        </p:spPr>
        <p:txBody>
          <a:bodyPr rtlCol="0"/>
          <a:lstStyle/>
          <a:p>
            <a:pPr fontAlgn="auto">
              <a:buFont typeface="Wingdings 2" charset="2"/>
              <a:buNone/>
              <a:defRPr/>
            </a:pPr>
            <a:r>
              <a:rPr lang="ro-RO" b="1" dirty="0" smtClean="0">
                <a:solidFill>
                  <a:srgbClr val="FF0000"/>
                </a:solidFill>
              </a:rPr>
              <a:t>Organizatori:</a:t>
            </a:r>
          </a:p>
          <a:p>
            <a:pPr marL="457200" indent="-457200" fontAlgn="auto">
              <a:buFontTx/>
              <a:buChar char="-"/>
              <a:defRPr/>
            </a:pPr>
            <a:r>
              <a:rPr lang="ro-RO" dirty="0" smtClean="0">
                <a:solidFill>
                  <a:schemeClr val="tx1"/>
                </a:solidFill>
              </a:rPr>
              <a:t>Centrul Step By Step pentru Educaţie şi Dezvoltare Profesională Bucureşti</a:t>
            </a:r>
          </a:p>
          <a:p>
            <a:pPr marL="457200" indent="-457200" fontAlgn="auto">
              <a:buFontTx/>
              <a:buChar char="-"/>
              <a:defRPr/>
            </a:pPr>
            <a:r>
              <a:rPr lang="ro-RO" dirty="0" smtClean="0">
                <a:solidFill>
                  <a:schemeClr val="tx1"/>
                </a:solidFill>
              </a:rPr>
              <a:t>Inspectoratul Şcolar Judeţean Galaţi</a:t>
            </a:r>
          </a:p>
          <a:p>
            <a:pPr marL="457200" indent="-457200" fontAlgn="auto">
              <a:buFontTx/>
              <a:buChar char="-"/>
              <a:defRPr/>
            </a:pPr>
            <a:r>
              <a:rPr lang="ro-RO" dirty="0" smtClean="0">
                <a:solidFill>
                  <a:schemeClr val="tx1"/>
                </a:solidFill>
              </a:rPr>
              <a:t>Primăria Municipiului Galaţi</a:t>
            </a:r>
          </a:p>
          <a:p>
            <a:pPr marL="457200" indent="-457200" fontAlgn="auto">
              <a:buFontTx/>
              <a:buChar char="-"/>
              <a:defRPr/>
            </a:pPr>
            <a:r>
              <a:rPr lang="ro-RO" dirty="0" smtClean="0">
                <a:solidFill>
                  <a:schemeClr val="tx1"/>
                </a:solidFill>
              </a:rPr>
              <a:t>Grădiniţa cu program normal „Mihaela” – structură a Şcolii Gimnaziale „Elena Cuza” Galaţi</a:t>
            </a:r>
          </a:p>
          <a:p>
            <a:pPr fontAlgn="auto">
              <a:buFont typeface="Wingdings 2" charset="2"/>
              <a:buNone/>
              <a:defRPr/>
            </a:pPr>
            <a:r>
              <a:rPr lang="ro-RO" b="1" dirty="0" smtClean="0">
                <a:solidFill>
                  <a:srgbClr val="FF0000"/>
                </a:solidFill>
              </a:rPr>
              <a:t>Perioadă de desfăşurare: </a:t>
            </a:r>
            <a:r>
              <a:rPr lang="ro-RO" dirty="0" smtClean="0">
                <a:solidFill>
                  <a:schemeClr val="tx1"/>
                </a:solidFill>
              </a:rPr>
              <a:t>1.10.2014 – 30.09.2016</a:t>
            </a:r>
          </a:p>
          <a:p>
            <a:pPr fontAlgn="auto">
              <a:buFont typeface="Wingdings 2" charset="2"/>
              <a:buNone/>
              <a:defRPr/>
            </a:pPr>
            <a:r>
              <a:rPr lang="ro-RO" b="1" dirty="0" smtClean="0">
                <a:solidFill>
                  <a:srgbClr val="FF0000"/>
                </a:solidFill>
              </a:rPr>
              <a:t>Obiectiv: </a:t>
            </a:r>
            <a:r>
              <a:rPr lang="ro-RO" dirty="0" smtClean="0">
                <a:solidFill>
                  <a:schemeClr val="tx1"/>
                </a:solidFill>
              </a:rPr>
              <a:t>susţinerea copiilor proveniţi din familii dezavantajate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971550" y="260350"/>
            <a:ext cx="7124700" cy="925513"/>
          </a:xfrm>
        </p:spPr>
        <p:txBody>
          <a:bodyPr/>
          <a:lstStyle/>
          <a:p>
            <a:pPr algn="ctr"/>
            <a:r>
              <a:rPr lang="ro-RO" b="1" smtClean="0">
                <a:solidFill>
                  <a:schemeClr val="bg1"/>
                </a:solidFill>
              </a:rPr>
              <a:t>Programe naţionale</a:t>
            </a:r>
            <a:endParaRPr lang="en-US" b="1" smtClean="0">
              <a:solidFill>
                <a:schemeClr val="bg1"/>
              </a:solidFill>
            </a:endParaRPr>
          </a:p>
        </p:txBody>
      </p:sp>
      <p:sp>
        <p:nvSpPr>
          <p:cNvPr id="3" name="Content Placeholder 2"/>
          <p:cNvSpPr>
            <a:spLocks noGrp="1"/>
          </p:cNvSpPr>
          <p:nvPr>
            <p:ph idx="1"/>
          </p:nvPr>
        </p:nvSpPr>
        <p:spPr>
          <a:xfrm>
            <a:off x="179388" y="1341438"/>
            <a:ext cx="8713787" cy="4751387"/>
          </a:xfrm>
        </p:spPr>
        <p:txBody>
          <a:bodyPr rtlCol="0">
            <a:normAutofit fontScale="77500" lnSpcReduction="20000"/>
          </a:bodyPr>
          <a:lstStyle/>
          <a:p>
            <a:pPr marL="0" indent="0" algn="ctr" fontAlgn="auto">
              <a:buFont typeface="Wingdings 2" charset="2"/>
              <a:buNone/>
              <a:defRPr/>
            </a:pPr>
            <a:r>
              <a:rPr lang="vi-VN" sz="3600" b="1" dirty="0">
                <a:solidFill>
                  <a:srgbClr val="FF0000"/>
                </a:solidFill>
              </a:rPr>
              <a:t>Strategia privind reducerea părăsirii timpurii a şcolii, ce conţine mecanisme şi măsuri care urmează să fie implementate până în </a:t>
            </a:r>
            <a:r>
              <a:rPr lang="vi-VN" sz="3600" b="1" dirty="0" smtClean="0">
                <a:solidFill>
                  <a:srgbClr val="FF0000"/>
                </a:solidFill>
              </a:rPr>
              <a:t>2020</a:t>
            </a:r>
            <a:endParaRPr lang="ro-RO" sz="3600" b="1" dirty="0" smtClean="0">
              <a:solidFill>
                <a:srgbClr val="FF0000"/>
              </a:solidFill>
            </a:endParaRPr>
          </a:p>
          <a:p>
            <a:pPr marL="0" indent="0" algn="ctr" fontAlgn="auto">
              <a:buFont typeface="Wingdings 2" charset="2"/>
              <a:buNone/>
              <a:defRPr/>
            </a:pPr>
            <a:endParaRPr lang="ro-RO" b="1" dirty="0">
              <a:solidFill>
                <a:srgbClr val="FF0000"/>
              </a:solidFill>
            </a:endParaRPr>
          </a:p>
          <a:p>
            <a:pPr marL="0" indent="0" fontAlgn="auto">
              <a:buFont typeface="Wingdings 2" charset="2"/>
              <a:buNone/>
              <a:defRPr/>
            </a:pPr>
            <a:r>
              <a:rPr lang="it-IT" sz="2600" b="1" dirty="0">
                <a:solidFill>
                  <a:prstClr val="black"/>
                </a:solidFill>
              </a:rPr>
              <a:t>Pilonii şi programele reprezentative din cadrul </a:t>
            </a:r>
            <a:r>
              <a:rPr lang="it-IT" sz="2600" b="1" dirty="0" smtClean="0">
                <a:solidFill>
                  <a:prstClr val="black"/>
                </a:solidFill>
              </a:rPr>
              <a:t>Strategiei</a:t>
            </a:r>
            <a:r>
              <a:rPr lang="ro-RO" sz="2600" b="1" dirty="0" smtClean="0">
                <a:solidFill>
                  <a:prstClr val="black"/>
                </a:solidFill>
              </a:rPr>
              <a:t>:</a:t>
            </a:r>
          </a:p>
          <a:p>
            <a:pPr fontAlgn="auto">
              <a:buFont typeface="Wingdings 2" charset="2"/>
              <a:buChar char=""/>
              <a:defRPr/>
            </a:pPr>
            <a:r>
              <a:rPr lang="vi-VN" sz="2600" b="1" dirty="0"/>
              <a:t>Pilonul I</a:t>
            </a:r>
            <a:r>
              <a:rPr lang="vi-VN" sz="2600" dirty="0"/>
              <a:t> – Asigurarea accesului la educaţie şi o educaţie de calitate pentru toţi copiii. Pentru acest pilon sunt avute în vedere două programe reprezentative: </a:t>
            </a:r>
            <a:r>
              <a:rPr lang="vi-VN" sz="2600" b="1" dirty="0">
                <a:solidFill>
                  <a:schemeClr val="bg1"/>
                </a:solidFill>
              </a:rPr>
              <a:t>Creşterea accesului la îngrijire şi educaţie timpurie a copiilor </a:t>
            </a:r>
            <a:r>
              <a:rPr lang="vi-VN" sz="2600" dirty="0"/>
              <a:t>– program care îşi propune, în principal, să consolideze extinderea educaţiei timpurii a copiilor, în scopul finalizării învăţământului preşcolar (3-6 ani), dar şi extinderea furnizării de servicii de educaţie timpurie pentru copiii sub 3 ani – şi </a:t>
            </a:r>
            <a:r>
              <a:rPr lang="vi-VN" sz="2600" b="1" dirty="0">
                <a:solidFill>
                  <a:schemeClr val="bg1"/>
                </a:solidFill>
              </a:rPr>
              <a:t>Asigurarea unui învăţământ primar şi gimnazial de </a:t>
            </a:r>
            <a:r>
              <a:rPr lang="vi-VN" sz="2600" b="1" dirty="0" smtClean="0">
                <a:solidFill>
                  <a:schemeClr val="bg1"/>
                </a:solidFill>
              </a:rPr>
              <a:t>calitate</a:t>
            </a:r>
            <a:r>
              <a:rPr lang="ro-RO" sz="2600" dirty="0" smtClean="0"/>
              <a:t>.</a:t>
            </a:r>
            <a:r>
              <a:rPr lang="vi-VN" sz="2600" dirty="0" smtClean="0"/>
              <a:t> </a:t>
            </a:r>
            <a:endParaRPr lang="en-US" sz="2600" dirty="0">
              <a:solidFill>
                <a:prstClr val="black"/>
              </a:solidFill>
            </a:endParaRPr>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323850" y="692150"/>
            <a:ext cx="8229600" cy="5257800"/>
          </a:xfrm>
        </p:spPr>
        <p:txBody>
          <a:bodyPr/>
          <a:lstStyle/>
          <a:p>
            <a:r>
              <a:rPr lang="vi-VN" sz="2400" b="1" smtClean="0"/>
              <a:t>Pilonul II </a:t>
            </a:r>
            <a:r>
              <a:rPr lang="vi-VN" sz="2400" smtClean="0"/>
              <a:t>– Asigurarea finalizării învăţământului obligatoriu de către toţi copiii. Şi pentru acest pilon sunt avute în vedere </a:t>
            </a:r>
            <a:r>
              <a:rPr lang="vi-VN" sz="2400" u="sng" smtClean="0"/>
              <a:t>două programe reprezentative</a:t>
            </a:r>
            <a:r>
              <a:rPr lang="vi-VN" sz="2400" smtClean="0"/>
              <a:t>. Primul are în vedere dezvoltarea sistemelor de avertizare şi de intervenţie timpurie pentru </a:t>
            </a:r>
            <a:r>
              <a:rPr lang="vi-VN" sz="2400" b="1" smtClean="0">
                <a:solidFill>
                  <a:schemeClr val="bg1"/>
                </a:solidFill>
              </a:rPr>
              <a:t>a identifica copiii aflaţi în situaţii de risc de a abandona şcoala,</a:t>
            </a:r>
            <a:r>
              <a:rPr lang="vi-VN" sz="2400" smtClean="0"/>
              <a:t>  precum şi consolidarea şi extinderea măsurilor de prevenire şi remediere, inclusiv a programului </a:t>
            </a:r>
            <a:r>
              <a:rPr lang="vi-VN" sz="2400" smtClean="0">
                <a:solidFill>
                  <a:srgbClr val="FF0000"/>
                </a:solidFill>
              </a:rPr>
              <a:t>“Şcoală după şcoală”</a:t>
            </a:r>
            <a:r>
              <a:rPr lang="vi-VN" sz="2400" smtClean="0"/>
              <a:t>.</a:t>
            </a:r>
            <a:r>
              <a:rPr lang="vi-VN" sz="2400" smtClean="0">
                <a:solidFill>
                  <a:srgbClr val="FF0000"/>
                </a:solidFill>
              </a:rPr>
              <a:t> </a:t>
            </a:r>
            <a:r>
              <a:rPr lang="vi-VN" sz="2400" smtClean="0"/>
              <a:t>Al doilea program vizează creşterea atractivităţii, calităţii şi relevanţei</a:t>
            </a:r>
            <a:r>
              <a:rPr lang="vi-VN" sz="2400" b="1" smtClean="0">
                <a:solidFill>
                  <a:srgbClr val="FF0000"/>
                </a:solidFill>
              </a:rPr>
              <a:t> </a:t>
            </a:r>
            <a:r>
              <a:rPr lang="vi-VN" sz="2400" b="1" smtClean="0">
                <a:solidFill>
                  <a:schemeClr val="bg1"/>
                </a:solidFill>
              </a:rPr>
              <a:t>învăţământului profesional şi tehnic,</a:t>
            </a:r>
            <a:r>
              <a:rPr lang="vi-VN" sz="2400" smtClean="0">
                <a:solidFill>
                  <a:schemeClr val="bg1"/>
                </a:solidFill>
              </a:rPr>
              <a:t> </a:t>
            </a:r>
            <a:r>
              <a:rPr lang="vi-VN" sz="2400" smtClean="0"/>
              <a:t>inclusiv prin extinderea oportunităţilor de învăţare la locul de muncă.</a:t>
            </a:r>
            <a:endParaRPr lang="en-US"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250825" y="692150"/>
            <a:ext cx="8229600" cy="5976938"/>
          </a:xfrm>
        </p:spPr>
        <p:txBody>
          <a:bodyPr/>
          <a:lstStyle/>
          <a:p>
            <a:r>
              <a:rPr lang="vi-VN" sz="2800" b="1" smtClean="0"/>
              <a:t>Pilonul III </a:t>
            </a:r>
            <a:r>
              <a:rPr lang="vi-VN" sz="2800" smtClean="0"/>
              <a:t>– Reintegrarea în sistemul educaţional a persoanelor care au părăsit timpuriu şcoala. Pentru acest pilon este avut în vedere un program care să sprijine persoanele care părăsesc timpuriu şcoala, prin asigurarea accesului şi participării la Programul </a:t>
            </a:r>
            <a:r>
              <a:rPr lang="vi-VN" sz="2800" b="1" smtClean="0">
                <a:solidFill>
                  <a:srgbClr val="FF0000"/>
                </a:solidFill>
              </a:rPr>
              <a:t>“A doua şansă”</a:t>
            </a:r>
            <a:r>
              <a:rPr lang="ro-RO" sz="2800" b="1" smtClean="0"/>
              <a:t>.</a:t>
            </a:r>
          </a:p>
          <a:p>
            <a:r>
              <a:rPr lang="vi-VN" sz="2800" b="1" smtClean="0"/>
              <a:t>Pilonul IV</a:t>
            </a:r>
            <a:r>
              <a:rPr lang="vi-VN" sz="2800" smtClean="0"/>
              <a:t> – Dezvoltarea sprijinului instituţional adecvat. Programul reprezentativ pentru acest pilon are în vedere să sprijine crearea unui mediu favorabil implementării, monitorizării şi evaluării strategiei.</a:t>
            </a:r>
            <a:endParaRPr lang="en-US" sz="2800"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US" b="1" i="1" dirty="0" err="1">
                <a:solidFill>
                  <a:srgbClr val="FF0000"/>
                </a:solidFill>
              </a:rPr>
              <a:t>Pachetul</a:t>
            </a:r>
            <a:r>
              <a:rPr lang="en-US" b="1" i="1" dirty="0">
                <a:solidFill>
                  <a:srgbClr val="FF0000"/>
                </a:solidFill>
              </a:rPr>
              <a:t> </a:t>
            </a:r>
            <a:r>
              <a:rPr lang="en-US" b="1" i="1" dirty="0" err="1">
                <a:solidFill>
                  <a:srgbClr val="FF0000"/>
                </a:solidFill>
              </a:rPr>
              <a:t>integrat</a:t>
            </a:r>
            <a:r>
              <a:rPr lang="en-US" b="1" i="1" dirty="0">
                <a:solidFill>
                  <a:srgbClr val="FF0000"/>
                </a:solidFill>
              </a:rPr>
              <a:t> </a:t>
            </a:r>
            <a:r>
              <a:rPr lang="en-US" b="1" i="1" dirty="0" err="1">
                <a:solidFill>
                  <a:srgbClr val="FF0000"/>
                </a:solidFill>
              </a:rPr>
              <a:t>pentru</a:t>
            </a:r>
            <a:r>
              <a:rPr lang="en-US" b="1" i="1" dirty="0">
                <a:solidFill>
                  <a:srgbClr val="FF0000"/>
                </a:solidFill>
              </a:rPr>
              <a:t> </a:t>
            </a:r>
            <a:r>
              <a:rPr lang="en-US" b="1" i="1" dirty="0" err="1">
                <a:solidFill>
                  <a:srgbClr val="FF0000"/>
                </a:solidFill>
              </a:rPr>
              <a:t>combaterea</a:t>
            </a:r>
            <a:r>
              <a:rPr lang="en-US" b="1" i="1" dirty="0">
                <a:solidFill>
                  <a:srgbClr val="FF0000"/>
                </a:solidFill>
              </a:rPr>
              <a:t> </a:t>
            </a:r>
            <a:r>
              <a:rPr lang="en-US" b="1" i="1" dirty="0" err="1">
                <a:solidFill>
                  <a:srgbClr val="FF0000"/>
                </a:solidFill>
              </a:rPr>
              <a:t>sărăciei</a:t>
            </a:r>
            <a:r>
              <a:rPr lang="en-US" b="1" i="1" dirty="0">
                <a:solidFill>
                  <a:srgbClr val="FF0000"/>
                </a:solidFill>
              </a:rPr>
              <a:t> al </a:t>
            </a:r>
            <a:r>
              <a:rPr lang="en-US" b="1" i="1" dirty="0" err="1">
                <a:solidFill>
                  <a:srgbClr val="FF0000"/>
                </a:solidFill>
              </a:rPr>
              <a:t>Guvernului</a:t>
            </a:r>
            <a:r>
              <a:rPr lang="en-US" b="1" i="1" dirty="0">
                <a:solidFill>
                  <a:srgbClr val="FF0000"/>
                </a:solidFill>
              </a:rPr>
              <a:t> </a:t>
            </a:r>
            <a:r>
              <a:rPr lang="en-US" b="1" i="1" dirty="0" err="1">
                <a:solidFill>
                  <a:srgbClr val="FF0000"/>
                </a:solidFill>
              </a:rPr>
              <a:t>României</a:t>
            </a:r>
            <a:r>
              <a:rPr lang="en-US" b="1" i="1" dirty="0">
                <a:solidFill>
                  <a:srgbClr val="FF0000"/>
                </a:solidFill>
              </a:rPr>
              <a:t> (2016)</a:t>
            </a:r>
            <a:endParaRPr lang="en-US" b="1" dirty="0">
              <a:solidFill>
                <a:srgbClr val="FF0000"/>
              </a:solidFill>
            </a:endParaRPr>
          </a:p>
        </p:txBody>
      </p:sp>
      <p:sp>
        <p:nvSpPr>
          <p:cNvPr id="3" name="Content Placeholder 2"/>
          <p:cNvSpPr>
            <a:spLocks noGrp="1"/>
          </p:cNvSpPr>
          <p:nvPr>
            <p:ph idx="1"/>
          </p:nvPr>
        </p:nvSpPr>
        <p:spPr>
          <a:xfrm>
            <a:off x="107950" y="1600200"/>
            <a:ext cx="8928100" cy="5068888"/>
          </a:xfrm>
        </p:spPr>
        <p:txBody>
          <a:bodyPr rtlCol="0">
            <a:normAutofit fontScale="40000" lnSpcReduction="20000"/>
          </a:bodyPr>
          <a:lstStyle/>
          <a:p>
            <a:pPr marL="0" indent="0" algn="ctr" fontAlgn="auto">
              <a:buFont typeface="Wingdings 2" charset="2"/>
              <a:buNone/>
              <a:defRPr/>
            </a:pPr>
            <a:r>
              <a:rPr lang="ro-RO" sz="7000" b="1" dirty="0" smtClean="0">
                <a:solidFill>
                  <a:schemeClr val="bg1"/>
                </a:solidFill>
              </a:rPr>
              <a:t>Proiectul „Fiecare copil în grădiniţă” - Aplicarea </a:t>
            </a:r>
            <a:r>
              <a:rPr lang="ro-RO" sz="7000" b="1" dirty="0">
                <a:solidFill>
                  <a:schemeClr val="bg1"/>
                </a:solidFill>
              </a:rPr>
              <a:t>LEGII </a:t>
            </a:r>
            <a:r>
              <a:rPr lang="ro-RO" sz="7000" b="1" dirty="0" smtClean="0">
                <a:solidFill>
                  <a:schemeClr val="bg1"/>
                </a:solidFill>
              </a:rPr>
              <a:t>248/2015</a:t>
            </a:r>
          </a:p>
          <a:p>
            <a:pPr fontAlgn="auto">
              <a:lnSpc>
                <a:spcPct val="115000"/>
              </a:lnSpc>
              <a:buFont typeface="Calibri"/>
              <a:buChar char="-"/>
              <a:defRPr/>
            </a:pPr>
            <a:r>
              <a:rPr lang="ro-RO" sz="5000" b="1" dirty="0">
                <a:ea typeface="Calibri"/>
                <a:cs typeface="Times New Roman"/>
              </a:rPr>
              <a:t>3661</a:t>
            </a:r>
            <a:r>
              <a:rPr lang="ro-RO" sz="5000" dirty="0">
                <a:ea typeface="Calibri"/>
                <a:cs typeface="Times New Roman"/>
              </a:rPr>
              <a:t> copii </a:t>
            </a:r>
            <a:r>
              <a:rPr lang="ro-RO" sz="5000" b="1" dirty="0">
                <a:ea typeface="Calibri"/>
                <a:cs typeface="Times New Roman"/>
              </a:rPr>
              <a:t>estimaţi</a:t>
            </a:r>
            <a:r>
              <a:rPr lang="ro-RO" sz="5000" dirty="0">
                <a:ea typeface="Calibri"/>
                <a:cs typeface="Times New Roman"/>
              </a:rPr>
              <a:t> în luna februarie 2016, la debutul implementării programului, de către Ministerul Muncii, Familiei, Protecţiei Sociale şi Persoanelor Vârstnice (MMFPSPV)</a:t>
            </a:r>
            <a:endParaRPr lang="en-US" sz="5000" dirty="0">
              <a:ea typeface="Calibri"/>
              <a:cs typeface="Times New Roman"/>
            </a:endParaRPr>
          </a:p>
          <a:p>
            <a:pPr fontAlgn="auto">
              <a:lnSpc>
                <a:spcPct val="115000"/>
              </a:lnSpc>
              <a:buFont typeface="Calibri"/>
              <a:buChar char="-"/>
              <a:defRPr/>
            </a:pPr>
            <a:r>
              <a:rPr lang="ro-RO" sz="5000" dirty="0">
                <a:ea typeface="Calibri"/>
                <a:cs typeface="Times New Roman"/>
              </a:rPr>
              <a:t>În februarie au fost 948 copii eligibili înscrişi de la începutul anului şcolar  şi (955 declaraţi în SIIIR - date din martie 2016), din care 523 au primit tichete pentru februarie</a:t>
            </a:r>
            <a:endParaRPr lang="en-US" sz="5000" dirty="0">
              <a:ea typeface="Calibri"/>
              <a:cs typeface="Times New Roman"/>
            </a:endParaRPr>
          </a:p>
          <a:p>
            <a:pPr fontAlgn="auto">
              <a:lnSpc>
                <a:spcPct val="115000"/>
              </a:lnSpc>
              <a:buFont typeface="Calibri"/>
              <a:buChar char="-"/>
              <a:defRPr/>
            </a:pPr>
            <a:r>
              <a:rPr lang="ro-RO" sz="5000" dirty="0">
                <a:ea typeface="Calibri"/>
                <a:cs typeface="Times New Roman"/>
              </a:rPr>
              <a:t>La 12.09.2016 din cei 2410 copii eligibili declaraţi în SIIIR, 2144 preşcolari au beneficiat de tichetele sociale</a:t>
            </a:r>
            <a:r>
              <a:rPr lang="ro-RO" sz="5000" dirty="0" smtClean="0">
                <a:ea typeface="Calibri"/>
                <a:cs typeface="Times New Roman"/>
              </a:rPr>
              <a:t>.</a:t>
            </a:r>
            <a:endParaRPr lang="en-US" sz="5000" dirty="0">
              <a:ea typeface="Calibri"/>
              <a:cs typeface="Times New Roman"/>
            </a:endParaRPr>
          </a:p>
          <a:p>
            <a:pPr fontAlgn="auto">
              <a:lnSpc>
                <a:spcPct val="115000"/>
              </a:lnSpc>
              <a:spcAft>
                <a:spcPts val="1000"/>
              </a:spcAft>
              <a:buFont typeface="Calibri"/>
              <a:buChar char="-"/>
              <a:defRPr/>
            </a:pPr>
            <a:r>
              <a:rPr lang="ro-RO" sz="5000" dirty="0">
                <a:ea typeface="Calibri"/>
                <a:cs typeface="Times New Roman"/>
              </a:rPr>
              <a:t>Unii părinţi ai copiilor eligibili au renunţat datorită birocraţiei sau din cauza necesităţii respectării criteriului de prezenţă obligatorie pentru alocarea tichetelor.</a:t>
            </a:r>
            <a:endParaRPr lang="en-US" sz="5000" dirty="0">
              <a:ea typeface="Calibri"/>
              <a:cs typeface="Times New Roman"/>
            </a:endParaRPr>
          </a:p>
          <a:p>
            <a:pPr marL="0" indent="0" algn="ctr" fontAlgn="auto">
              <a:buFont typeface="Wingdings 2" charset="2"/>
              <a:buNone/>
              <a:defRPr/>
            </a:pP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900" b="1" smtClean="0">
                <a:solidFill>
                  <a:srgbClr val="FF0000"/>
                </a:solidFill>
                <a:latin typeface="Arial" charset="0"/>
              </a:rPr>
              <a:t>„PROMOVAREA STRATEGIEI NAŢIONALE PENTRU EDUCAŢIE PARENTALĂ”</a:t>
            </a:r>
            <a:endParaRPr lang="en-US" sz="2900" b="1" smtClean="0">
              <a:solidFill>
                <a:srgbClr val="FF0000"/>
              </a:solidFill>
            </a:endParaRPr>
          </a:p>
        </p:txBody>
      </p:sp>
      <p:sp>
        <p:nvSpPr>
          <p:cNvPr id="3" name="Content Placeholder 2"/>
          <p:cNvSpPr>
            <a:spLocks noGrp="1"/>
          </p:cNvSpPr>
          <p:nvPr>
            <p:ph idx="1"/>
          </p:nvPr>
        </p:nvSpPr>
        <p:spPr>
          <a:xfrm>
            <a:off x="107950" y="1989138"/>
            <a:ext cx="8785225" cy="4752975"/>
          </a:xfrm>
        </p:spPr>
        <p:txBody>
          <a:bodyPr>
            <a:normAutofit/>
          </a:bodyPr>
          <a:lstStyle/>
          <a:p>
            <a:pPr marL="0" indent="0">
              <a:buFont typeface="Wingdings 2" pitchFamily="18" charset="2"/>
              <a:buNone/>
            </a:pPr>
            <a:r>
              <a:rPr lang="en-US" sz="2000" b="1" smtClean="0">
                <a:solidFill>
                  <a:srgbClr val="FF0000"/>
                </a:solidFill>
                <a:latin typeface="Arial" charset="0"/>
              </a:rPr>
              <a:t>Organizat</a:t>
            </a:r>
            <a:r>
              <a:rPr lang="ro-RO" sz="2000" b="1" smtClean="0">
                <a:solidFill>
                  <a:srgbClr val="FF0000"/>
                </a:solidFill>
                <a:latin typeface="Arial" charset="0"/>
              </a:rPr>
              <a:t>ori:</a:t>
            </a:r>
            <a:r>
              <a:rPr lang="en-US" sz="2000" b="1" smtClean="0">
                <a:solidFill>
                  <a:srgbClr val="FF0000"/>
                </a:solidFill>
                <a:latin typeface="Arial" charset="0"/>
              </a:rPr>
              <a:t> </a:t>
            </a:r>
            <a:r>
              <a:rPr lang="en-US" sz="2000" smtClean="0">
                <a:latin typeface="Arial" charset="0"/>
              </a:rPr>
              <a:t>Fundația Copiii Noștri în parteneriat cu organizația elvețiană „Formation des Parents – CH”, Lausanne, Elveția</a:t>
            </a:r>
            <a:r>
              <a:rPr lang="ro-RO" sz="2000" smtClean="0">
                <a:latin typeface="Arial" charset="0"/>
              </a:rPr>
              <a:t>.</a:t>
            </a:r>
          </a:p>
          <a:p>
            <a:pPr marL="0" indent="0" algn="just">
              <a:lnSpc>
                <a:spcPct val="150000"/>
              </a:lnSpc>
              <a:spcBef>
                <a:spcPts val="600"/>
              </a:spcBef>
              <a:spcAft>
                <a:spcPct val="0"/>
              </a:spcAft>
            </a:pPr>
            <a:r>
              <a:rPr lang="en-US" sz="2000" b="1" i="1" smtClean="0">
                <a:solidFill>
                  <a:srgbClr val="FF0000"/>
                </a:solidFill>
                <a:latin typeface="Arial" charset="0"/>
                <a:ea typeface="Calibri" pitchFamily="34" charset="0"/>
                <a:cs typeface="Arial" charset="0"/>
              </a:rPr>
              <a:t>Obiectivul general </a:t>
            </a:r>
            <a:r>
              <a:rPr lang="en-US" sz="2000" i="1" smtClean="0">
                <a:latin typeface="Arial" charset="0"/>
                <a:ea typeface="Calibri" pitchFamily="34" charset="0"/>
                <a:cs typeface="Arial" charset="0"/>
              </a:rPr>
              <a:t>al proiectului este îmbunătățirea politicilor naționale în domeniul educației prin promovarea unei strategii naționale de educație parentală şi crearea unui cadru legal general pentru acesta. </a:t>
            </a:r>
            <a:endParaRPr lang="en-US" sz="2000" smtClean="0">
              <a:latin typeface="Arial" charset="0"/>
              <a:ea typeface="Calibri" pitchFamily="34" charset="0"/>
              <a:cs typeface="Times New Roman" pitchFamily="18" charset="0"/>
            </a:endParaRPr>
          </a:p>
          <a:p>
            <a:pPr marL="0" indent="0" algn="just">
              <a:lnSpc>
                <a:spcPct val="150000"/>
              </a:lnSpc>
              <a:spcBef>
                <a:spcPts val="600"/>
              </a:spcBef>
              <a:spcAft>
                <a:spcPct val="0"/>
              </a:spcAft>
            </a:pPr>
            <a:r>
              <a:rPr lang="en-US" sz="2000" smtClean="0">
                <a:latin typeface="Arial" charset="0"/>
                <a:ea typeface="Calibri" pitchFamily="34" charset="0"/>
                <a:cs typeface="Arial" charset="0"/>
              </a:rPr>
              <a:t>Seminarul a avut ca </a:t>
            </a:r>
            <a:r>
              <a:rPr lang="en-US" sz="2000" b="1" smtClean="0">
                <a:solidFill>
                  <a:srgbClr val="FF0000"/>
                </a:solidFill>
                <a:latin typeface="Arial" charset="0"/>
                <a:ea typeface="Calibri" pitchFamily="34" charset="0"/>
                <a:cs typeface="Arial" charset="0"/>
              </a:rPr>
              <a:t>scop</a:t>
            </a:r>
            <a:r>
              <a:rPr lang="en-US" sz="2000" smtClean="0">
                <a:latin typeface="Arial" charset="0"/>
                <a:ea typeface="Calibri" pitchFamily="34" charset="0"/>
                <a:cs typeface="Arial" charset="0"/>
              </a:rPr>
              <a:t> promovarea unor metode eficiente de lucru cu părinții, promovarea educației parentale ca modalitate de sprijin pentru părinții confruntați cu probleme din ce în ce mai complexe de educație şi comunicare cu copilul, precum şi transferul de experiență de la partenerul elvețian către profesioniștii romȃni. </a:t>
            </a:r>
            <a:endParaRPr lang="en-US" sz="2000" smtClean="0">
              <a:latin typeface="Arial" charset="0"/>
              <a:ea typeface="Calibri" pitchFamily="34" charset="0"/>
              <a:cs typeface="Times New Roman" pitchFamily="18" charset="0"/>
            </a:endParaRPr>
          </a:p>
          <a:p>
            <a:pPr marL="0" indent="0">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5888"/>
            <a:ext cx="8856662" cy="6265862"/>
          </a:xfrm>
        </p:spPr>
        <p:txBody>
          <a:bodyPr>
            <a:normAutofit/>
          </a:bodyPr>
          <a:lstStyle/>
          <a:p>
            <a:pPr marL="0" indent="0" algn="ctr">
              <a:spcAft>
                <a:spcPct val="0"/>
              </a:spcAft>
              <a:buFont typeface="Wingdings 2" pitchFamily="18" charset="2"/>
              <a:buNone/>
            </a:pPr>
            <a:r>
              <a:rPr lang="ro-RO" smtClean="0">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COPIII SINGURI ACASĂ</a:t>
            </a:r>
          </a:p>
          <a:p>
            <a:pPr marL="0" indent="0">
              <a:spcAft>
                <a:spcPct val="0"/>
              </a:spcAft>
              <a:buFont typeface="Wingdings 2" pitchFamily="18" charset="2"/>
              <a:buNone/>
            </a:pPr>
            <a:r>
              <a:rPr lang="ro-RO"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0" indent="0">
              <a:spcAft>
                <a:spcPct val="0"/>
              </a:spcAft>
              <a:buFont typeface="Times New Roman" pitchFamily="18" charset="0"/>
              <a:buChar char="-"/>
            </a:pPr>
            <a:r>
              <a:rPr lang="ro-RO" sz="2000" smtClean="0">
                <a:latin typeface="Times New Roman" pitchFamily="18" charset="0"/>
                <a:cs typeface="Times New Roman" pitchFamily="18" charset="0"/>
              </a:rPr>
              <a:t>proiect destinat copiilor care au unul sau amândoi părinţii plecaţi în străinătate;</a:t>
            </a:r>
            <a:endParaRPr lang="en-US" sz="2000" smtClean="0">
              <a:latin typeface="Times New Roman" pitchFamily="18" charset="0"/>
              <a:cs typeface="Times New Roman" pitchFamily="18" charset="0"/>
            </a:endParaRPr>
          </a:p>
          <a:p>
            <a:pPr marL="0" indent="0">
              <a:spcAft>
                <a:spcPct val="0"/>
              </a:spcAft>
              <a:buFont typeface="Times New Roman" pitchFamily="18" charset="0"/>
              <a:buChar char="-"/>
            </a:pPr>
            <a:r>
              <a:rPr lang="ro-RO" sz="2000" smtClean="0">
                <a:latin typeface="Times New Roman" pitchFamily="18" charset="0"/>
                <a:cs typeface="Times New Roman" pitchFamily="18" charset="0"/>
              </a:rPr>
              <a:t>depistare cazuri şi asigurarea asistenţei psihologice necesare – tipuri de asistenţă: consiliere suportivă (încurajare exprimare emoţii, ascultare activă etc), psihoterapie (probleme legate de stres, comunicare, tulburări comportament etc.), </a:t>
            </a:r>
            <a:r>
              <a:rPr lang="ro-RO" sz="2000" b="1" smtClean="0">
                <a:solidFill>
                  <a:srgbClr val="FF0000"/>
                </a:solidFill>
                <a:latin typeface="Times New Roman" pitchFamily="18" charset="0"/>
                <a:cs typeface="Times New Roman" pitchFamily="18" charset="0"/>
              </a:rPr>
              <a:t>terapie prin joc.</a:t>
            </a:r>
          </a:p>
          <a:p>
            <a:pPr marL="0" indent="0">
              <a:spcAft>
                <a:spcPct val="0"/>
              </a:spcAft>
              <a:buFont typeface="Wingdings 2" pitchFamily="18" charset="2"/>
              <a:buNone/>
            </a:pPr>
            <a:r>
              <a:rPr lang="ro-RO" sz="2000" b="1" smtClean="0">
                <a:solidFill>
                  <a:srgbClr val="FF0000"/>
                </a:solidFill>
                <a:latin typeface="Times New Roman" pitchFamily="18" charset="0"/>
                <a:cs typeface="Times New Roman" pitchFamily="18" charset="0"/>
              </a:rPr>
              <a:t>		</a:t>
            </a:r>
          </a:p>
          <a:p>
            <a:pPr marL="0" indent="0">
              <a:spcAft>
                <a:spcPct val="0"/>
              </a:spcAft>
              <a:buFont typeface="Wingdings 2" pitchFamily="18" charset="2"/>
              <a:buNone/>
            </a:pPr>
            <a:r>
              <a:rPr lang="ro-RO" sz="2000" smtClean="0">
                <a:latin typeface="Times New Roman" pitchFamily="18" charset="0"/>
                <a:cs typeface="Times New Roman" pitchFamily="18" charset="0"/>
              </a:rPr>
              <a:t>		Un caz de aceste gen presupune:</a:t>
            </a:r>
            <a:endParaRPr lang="en-US" sz="2000" smtClean="0">
              <a:latin typeface="Times New Roman" pitchFamily="18" charset="0"/>
              <a:cs typeface="Times New Roman" pitchFamily="18" charset="0"/>
            </a:endParaRPr>
          </a:p>
          <a:p>
            <a:pPr marL="0" indent="0">
              <a:spcAft>
                <a:spcPct val="0"/>
              </a:spcAft>
              <a:buFont typeface="Times New Roman" pitchFamily="18" charset="0"/>
              <a:buChar char="-"/>
            </a:pPr>
            <a:r>
              <a:rPr lang="ro-RO" sz="2000" smtClean="0">
                <a:latin typeface="Times New Roman" pitchFamily="18" charset="0"/>
                <a:cs typeface="Times New Roman" pitchFamily="18" charset="0"/>
              </a:rPr>
              <a:t>identificarea, evaluarea iniţială, preluare cazuri;</a:t>
            </a:r>
            <a:endParaRPr lang="en-US" sz="2000" smtClean="0">
              <a:latin typeface="Times New Roman" pitchFamily="18" charset="0"/>
              <a:cs typeface="Times New Roman" pitchFamily="18" charset="0"/>
            </a:endParaRPr>
          </a:p>
          <a:p>
            <a:pPr marL="0" indent="0">
              <a:spcAft>
                <a:spcPct val="0"/>
              </a:spcAft>
              <a:buFont typeface="Times New Roman" pitchFamily="18" charset="0"/>
              <a:buChar char="-"/>
            </a:pPr>
            <a:r>
              <a:rPr lang="ro-RO" sz="2000" smtClean="0">
                <a:latin typeface="Times New Roman" pitchFamily="18" charset="0"/>
                <a:cs typeface="Times New Roman" pitchFamily="18" charset="0"/>
              </a:rPr>
              <a:t>evaluare complexă situaţie copil;</a:t>
            </a:r>
            <a:endParaRPr lang="en-US" sz="2000" smtClean="0">
              <a:latin typeface="Times New Roman" pitchFamily="18" charset="0"/>
              <a:cs typeface="Times New Roman" pitchFamily="18" charset="0"/>
            </a:endParaRPr>
          </a:p>
          <a:p>
            <a:pPr marL="0" indent="0">
              <a:spcAft>
                <a:spcPct val="0"/>
              </a:spcAft>
              <a:buFont typeface="Times New Roman" pitchFamily="18" charset="0"/>
              <a:buChar char="-"/>
            </a:pPr>
            <a:r>
              <a:rPr lang="ro-RO" sz="2000" smtClean="0">
                <a:latin typeface="Times New Roman" pitchFamily="18" charset="0"/>
                <a:cs typeface="Times New Roman" pitchFamily="18" charset="0"/>
              </a:rPr>
              <a:t>intervenţii legale (v. legislaţie) – planuri de recuperare, reabilitare sau reintegrare;</a:t>
            </a:r>
            <a:endParaRPr lang="en-US" sz="2000" smtClean="0">
              <a:latin typeface="Times New Roman" pitchFamily="18" charset="0"/>
              <a:cs typeface="Times New Roman" pitchFamily="18" charset="0"/>
            </a:endParaRPr>
          </a:p>
          <a:p>
            <a:pPr marL="0" indent="0">
              <a:spcAft>
                <a:spcPct val="0"/>
              </a:spcAft>
              <a:buFont typeface="Times New Roman" pitchFamily="18" charset="0"/>
              <a:buChar char="-"/>
            </a:pPr>
            <a:r>
              <a:rPr lang="ro-RO" sz="2000" smtClean="0">
                <a:latin typeface="Times New Roman" pitchFamily="18" charset="0"/>
                <a:cs typeface="Times New Roman" pitchFamily="18" charset="0"/>
              </a:rPr>
              <a:t>furnizare servicii (familie, reprezentant legal etc);</a:t>
            </a:r>
            <a:endParaRPr lang="en-US" sz="2000" smtClean="0">
              <a:latin typeface="Times New Roman" pitchFamily="18" charset="0"/>
              <a:cs typeface="Times New Roman" pitchFamily="18" charset="0"/>
            </a:endParaRPr>
          </a:p>
          <a:p>
            <a:pPr marL="0" indent="0">
              <a:spcAft>
                <a:spcPct val="0"/>
              </a:spcAft>
              <a:buFont typeface="Times New Roman" pitchFamily="18" charset="0"/>
              <a:buChar char="-"/>
            </a:pPr>
            <a:r>
              <a:rPr lang="ro-RO" sz="2000" smtClean="0">
                <a:latin typeface="Times New Roman" pitchFamily="18" charset="0"/>
                <a:cs typeface="Times New Roman" pitchFamily="18" charset="0"/>
              </a:rPr>
              <a:t>monitorizare, re evaluare progrese, decizii, intervenţii specializate;</a:t>
            </a:r>
            <a:endParaRPr lang="en-US" sz="2000" smtClean="0">
              <a:latin typeface="Times New Roman" pitchFamily="18" charset="0"/>
              <a:cs typeface="Times New Roman" pitchFamily="18" charset="0"/>
            </a:endParaRPr>
          </a:p>
          <a:p>
            <a:pPr marL="0" indent="0">
              <a:spcAft>
                <a:spcPct val="0"/>
              </a:spcAft>
              <a:buFont typeface="Times New Roman" pitchFamily="18" charset="0"/>
              <a:buChar char="-"/>
            </a:pPr>
            <a:r>
              <a:rPr lang="ro-RO" sz="2000" smtClean="0">
                <a:latin typeface="Times New Roman" pitchFamily="18" charset="0"/>
                <a:cs typeface="Times New Roman" pitchFamily="18" charset="0"/>
              </a:rPr>
              <a:t>inchidere caz..</a:t>
            </a:r>
            <a:endParaRPr lang="en-US" sz="200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229600" cy="5792788"/>
          </a:xfrm>
        </p:spPr>
        <p:txBody>
          <a:bodyPr>
            <a:normAutofit/>
          </a:bodyPr>
          <a:lstStyle/>
          <a:p>
            <a:pPr marL="0" indent="0" algn="just">
              <a:lnSpc>
                <a:spcPct val="90000"/>
              </a:lnSpc>
              <a:spcBef>
                <a:spcPct val="0"/>
              </a:spcBef>
              <a:buFont typeface="Wingdings 2" pitchFamily="18" charset="2"/>
              <a:buNone/>
              <a:tabLst>
                <a:tab pos="457200" algn="l"/>
              </a:tabLst>
            </a:pPr>
            <a:r>
              <a:rPr lang="ro-RO" sz="2400" b="1" smtClean="0">
                <a:solidFill>
                  <a:schemeClr val="bg1"/>
                </a:solidFill>
                <a:latin typeface="Times New Roman" pitchFamily="18" charset="0"/>
                <a:cs typeface="Times New Roman" pitchFamily="18" charset="0"/>
              </a:rPr>
              <a:t>PRIMII PAŞI în împlementarea proiectului:</a:t>
            </a:r>
          </a:p>
          <a:p>
            <a:pPr marL="0" indent="0" algn="just">
              <a:lnSpc>
                <a:spcPct val="90000"/>
              </a:lnSpc>
              <a:spcBef>
                <a:spcPct val="0"/>
              </a:spcBef>
              <a:buFont typeface="Wingdings 2" pitchFamily="18" charset="2"/>
              <a:buNone/>
              <a:tabLst>
                <a:tab pos="457200" algn="l"/>
              </a:tabLst>
            </a:pPr>
            <a:endParaRPr lang="en-US" sz="2400" b="1" smtClean="0">
              <a:solidFill>
                <a:schemeClr val="bg1"/>
              </a:solidFill>
              <a:latin typeface="Times New Roman" pitchFamily="18" charset="0"/>
              <a:cs typeface="Times New Roman" pitchFamily="18" charset="0"/>
            </a:endParaRPr>
          </a:p>
          <a:p>
            <a:pPr marL="0" indent="0" algn="just">
              <a:lnSpc>
                <a:spcPct val="90000"/>
              </a:lnSpc>
              <a:spcBef>
                <a:spcPct val="0"/>
              </a:spcBef>
              <a:buFont typeface="Wingdings" pitchFamily="2" charset="2"/>
              <a:buChar char=""/>
              <a:tabLst>
                <a:tab pos="457200" algn="l"/>
              </a:tabLst>
            </a:pPr>
            <a:r>
              <a:rPr lang="ro-RO" sz="2400" smtClean="0">
                <a:solidFill>
                  <a:schemeClr val="bg1"/>
                </a:solidFill>
                <a:latin typeface="Times New Roman" pitchFamily="18" charset="0"/>
              </a:rPr>
              <a:t>Au fost pregătite materialele pentru elevii </a:t>
            </a:r>
            <a:r>
              <a:rPr lang="en-US" sz="2400" smtClean="0">
                <a:solidFill>
                  <a:schemeClr val="bg1"/>
                </a:solidFill>
                <a:latin typeface="Times New Roman" pitchFamily="18" charset="0"/>
              </a:rPr>
              <a:t>din </a:t>
            </a:r>
            <a:r>
              <a:rPr lang="ro-RO" sz="2400" smtClean="0">
                <a:solidFill>
                  <a:schemeClr val="bg1"/>
                </a:solidFill>
                <a:latin typeface="Times New Roman" pitchFamily="18" charset="0"/>
              </a:rPr>
              <a:t>clasele a III-a și/sau a IV-a.</a:t>
            </a:r>
            <a:endParaRPr lang="en-US" sz="2400" smtClean="0">
              <a:solidFill>
                <a:schemeClr val="bg1"/>
              </a:solidFill>
              <a:latin typeface="Times New Roman" pitchFamily="18" charset="0"/>
              <a:cs typeface="Times New Roman" pitchFamily="18" charset="0"/>
            </a:endParaRPr>
          </a:p>
          <a:p>
            <a:pPr marL="0" indent="0" algn="just">
              <a:lnSpc>
                <a:spcPct val="90000"/>
              </a:lnSpc>
              <a:spcBef>
                <a:spcPct val="0"/>
              </a:spcBef>
              <a:buFont typeface="Wingdings" pitchFamily="2" charset="2"/>
              <a:buChar char=""/>
              <a:tabLst>
                <a:tab pos="457200" algn="l"/>
              </a:tabLst>
            </a:pPr>
            <a:r>
              <a:rPr lang="ro-RO" sz="2400" smtClean="0">
                <a:solidFill>
                  <a:schemeClr val="bg1"/>
                </a:solidFill>
                <a:latin typeface="Times New Roman" pitchFamily="18" charset="0"/>
              </a:rPr>
              <a:t>S-a introdus ca proiect - pilot în 10 judeţe, în an</a:t>
            </a:r>
            <a:r>
              <a:rPr lang="en-US" sz="2400" smtClean="0">
                <a:solidFill>
                  <a:schemeClr val="bg1"/>
                </a:solidFill>
                <a:latin typeface="Times New Roman" pitchFamily="18" charset="0"/>
              </a:rPr>
              <a:t>ul</a:t>
            </a:r>
            <a:r>
              <a:rPr lang="ro-RO" sz="2400" smtClean="0">
                <a:solidFill>
                  <a:schemeClr val="bg1"/>
                </a:solidFill>
                <a:latin typeface="Times New Roman" pitchFamily="18" charset="0"/>
              </a:rPr>
              <a:t> școlar 2012 – 2013 şi s-a extins în celelalte judeţe, începând cu anul școlar 2013 – 2014.</a:t>
            </a:r>
            <a:endParaRPr lang="en-US" sz="2400" smtClean="0">
              <a:solidFill>
                <a:schemeClr val="bg1"/>
              </a:solidFill>
              <a:latin typeface="Times New Roman" pitchFamily="18" charset="0"/>
              <a:cs typeface="Times New Roman" pitchFamily="18" charset="0"/>
            </a:endParaRPr>
          </a:p>
          <a:p>
            <a:pPr marL="0" indent="0" algn="just">
              <a:lnSpc>
                <a:spcPct val="90000"/>
              </a:lnSpc>
              <a:spcBef>
                <a:spcPct val="0"/>
              </a:spcBef>
              <a:buFont typeface="Wingdings 2" pitchFamily="18" charset="2"/>
              <a:buNone/>
              <a:tabLst>
                <a:tab pos="457200" algn="l"/>
              </a:tabLst>
            </a:pPr>
            <a:r>
              <a:rPr lang="ro-RO" sz="2400" smtClean="0">
                <a:solidFill>
                  <a:schemeClr val="bg1"/>
                </a:solidFill>
                <a:latin typeface="Times New Roman" pitchFamily="18" charset="0"/>
              </a:rPr>
              <a:t>     Ne aflăm în cel de-al treilea an de derulare.</a:t>
            </a:r>
            <a:endParaRPr lang="en-US" sz="2400" smtClean="0">
              <a:solidFill>
                <a:schemeClr val="bg1"/>
              </a:solidFill>
              <a:latin typeface="Times New Roman" pitchFamily="18" charset="0"/>
              <a:cs typeface="Times New Roman" pitchFamily="18" charset="0"/>
            </a:endParaRPr>
          </a:p>
          <a:p>
            <a:pPr marL="0" indent="0" algn="just">
              <a:lnSpc>
                <a:spcPct val="90000"/>
              </a:lnSpc>
              <a:spcBef>
                <a:spcPct val="0"/>
              </a:spcBef>
              <a:buFont typeface="Wingdings" pitchFamily="2" charset="2"/>
              <a:buChar char=""/>
              <a:tabLst>
                <a:tab pos="457200" algn="l"/>
              </a:tabLst>
            </a:pPr>
            <a:r>
              <a:rPr lang="ro-RO" sz="2400" smtClean="0">
                <a:solidFill>
                  <a:schemeClr val="bg1"/>
                </a:solidFill>
                <a:latin typeface="Times New Roman" pitchFamily="18" charset="0"/>
              </a:rPr>
              <a:t>S-a extins proiectul la nivelul întregului învățământ primar, (clasele pregătitoare / clasa I / clasa a II-a), începând cu anul școlar 2015-2016.</a:t>
            </a:r>
            <a:endParaRPr lang="en-US" sz="2400" smtClean="0">
              <a:solidFill>
                <a:schemeClr val="bg1"/>
              </a:solidFill>
              <a:latin typeface="Times New Roman" pitchFamily="18" charset="0"/>
              <a:cs typeface="Times New Roman" pitchFamily="18" charset="0"/>
            </a:endParaRPr>
          </a:p>
          <a:p>
            <a:pPr marL="0" indent="0" algn="just">
              <a:lnSpc>
                <a:spcPct val="90000"/>
              </a:lnSpc>
              <a:spcBef>
                <a:spcPct val="0"/>
              </a:spcBef>
              <a:buFont typeface="Wingdings" pitchFamily="2" charset="2"/>
              <a:buChar char=""/>
              <a:tabLst>
                <a:tab pos="457200" algn="l"/>
              </a:tabLst>
            </a:pPr>
            <a:r>
              <a:rPr lang="ro-RO" sz="2400" smtClean="0">
                <a:solidFill>
                  <a:schemeClr val="bg1"/>
                </a:solidFill>
                <a:latin typeface="Times New Roman" pitchFamily="18" charset="0"/>
              </a:rPr>
              <a:t>S-a introdus ca proiect – pilot, în an</a:t>
            </a:r>
            <a:r>
              <a:rPr lang="en-US" sz="2400" smtClean="0">
                <a:solidFill>
                  <a:schemeClr val="bg1"/>
                </a:solidFill>
                <a:latin typeface="Times New Roman" pitchFamily="18" charset="0"/>
              </a:rPr>
              <a:t>ul</a:t>
            </a:r>
            <a:r>
              <a:rPr lang="ro-RO" sz="2400" smtClean="0">
                <a:solidFill>
                  <a:schemeClr val="bg1"/>
                </a:solidFill>
                <a:latin typeface="Times New Roman" pitchFamily="18" charset="0"/>
              </a:rPr>
              <a:t> școlar 2014</a:t>
            </a:r>
            <a:r>
              <a:rPr lang="ro-RO" sz="2400" b="1" smtClean="0">
                <a:solidFill>
                  <a:schemeClr val="bg1"/>
                </a:solidFill>
                <a:latin typeface="Times New Roman" pitchFamily="18" charset="0"/>
              </a:rPr>
              <a:t> – </a:t>
            </a:r>
            <a:r>
              <a:rPr lang="ro-RO" sz="2400" smtClean="0">
                <a:solidFill>
                  <a:schemeClr val="bg1"/>
                </a:solidFill>
                <a:latin typeface="Times New Roman" pitchFamily="18" charset="0"/>
              </a:rPr>
              <a:t>2015, la nivelul învăţământului preşcolar în grădiniţe din câteva judeţe.</a:t>
            </a:r>
            <a:endParaRPr lang="en-US" sz="2400" smtClean="0">
              <a:solidFill>
                <a:schemeClr val="bg1"/>
              </a:solidFill>
              <a:latin typeface="Times New Roman" pitchFamily="18" charset="0"/>
              <a:cs typeface="Times New Roman" pitchFamily="18" charset="0"/>
            </a:endParaRPr>
          </a:p>
          <a:p>
            <a:pPr marL="0" indent="0" algn="just">
              <a:lnSpc>
                <a:spcPct val="90000"/>
              </a:lnSpc>
              <a:spcBef>
                <a:spcPct val="0"/>
              </a:spcBef>
              <a:buFont typeface="Wingdings" pitchFamily="2" charset="2"/>
              <a:buChar char=""/>
              <a:tabLst>
                <a:tab pos="457200" algn="l"/>
              </a:tabLst>
            </a:pPr>
            <a:r>
              <a:rPr lang="ro-RO" sz="2400" smtClean="0">
                <a:solidFill>
                  <a:schemeClr val="bg1"/>
                </a:solidFill>
                <a:latin typeface="Times New Roman" pitchFamily="18" charset="0"/>
              </a:rPr>
              <a:t>Au fost aplicate în învăţământul preşcolar din toată ţara, începând cu semestrul II al anului școlar 2015-2016. </a:t>
            </a:r>
            <a:endParaRPr lang="en-US" sz="2400" smtClean="0">
              <a:solidFill>
                <a:schemeClr val="bg1"/>
              </a:solidFill>
              <a:latin typeface="Times New Roman" pitchFamily="18" charset="0"/>
              <a:cs typeface="Times New Roman" pitchFamily="18" charset="0"/>
            </a:endParaRPr>
          </a:p>
          <a:p>
            <a:pPr marL="0" indent="0">
              <a:lnSpc>
                <a:spcPct val="90000"/>
              </a:lnSpc>
              <a:tabLst>
                <a:tab pos="457200" algn="l"/>
              </a:tabLst>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282575" y="692150"/>
            <a:ext cx="4114800" cy="1014413"/>
          </a:xfrm>
          <a:prstGeom prst="rect">
            <a:avLst/>
          </a:prstGeom>
          <a:noFill/>
          <a:ln w="9525">
            <a:noFill/>
            <a:miter lim="800000"/>
            <a:headEnd/>
            <a:tailEnd/>
          </a:ln>
        </p:spPr>
        <p:txBody>
          <a:bodyPr>
            <a:spAutoFit/>
          </a:bodyPr>
          <a:lstStyle/>
          <a:p>
            <a:pPr algn="ctr"/>
            <a:r>
              <a:rPr lang="ro-RO" altLang="ro-RO" sz="2000" b="1">
                <a:solidFill>
                  <a:srgbClr val="073E87"/>
                </a:solidFill>
                <a:latin typeface="Times New Roman" pitchFamily="18" charset="0"/>
                <a:cs typeface="Times New Roman" pitchFamily="18" charset="0"/>
              </a:rPr>
              <a:t>DE LA JOC ... LA EDUCAŢIE FINANCIARĂ – </a:t>
            </a:r>
          </a:p>
          <a:p>
            <a:pPr algn="ctr"/>
            <a:r>
              <a:rPr lang="ro-RO" altLang="ro-RO" sz="2000" b="1">
                <a:solidFill>
                  <a:srgbClr val="073E87"/>
                </a:solidFill>
                <a:latin typeface="Times New Roman" pitchFamily="18" charset="0"/>
                <a:cs typeface="Times New Roman" pitchFamily="18" charset="0"/>
              </a:rPr>
              <a:t>pentru copii de 4 -5  ani</a:t>
            </a:r>
          </a:p>
        </p:txBody>
      </p:sp>
      <p:pic>
        <p:nvPicPr>
          <p:cNvPr id="17410" name="Picture 1"/>
          <p:cNvPicPr>
            <a:picLocks noChangeAspect="1"/>
          </p:cNvPicPr>
          <p:nvPr/>
        </p:nvPicPr>
        <p:blipFill>
          <a:blip r:embed="rId2"/>
          <a:srcRect/>
          <a:stretch>
            <a:fillRect/>
          </a:stretch>
        </p:blipFill>
        <p:spPr bwMode="auto">
          <a:xfrm>
            <a:off x="750888" y="2216150"/>
            <a:ext cx="2674937" cy="3759200"/>
          </a:xfrm>
          <a:prstGeom prst="rect">
            <a:avLst/>
          </a:prstGeom>
          <a:noFill/>
          <a:ln w="76200">
            <a:solidFill>
              <a:srgbClr val="9BD5FA"/>
            </a:solidFill>
            <a:miter lim="800000"/>
            <a:headEnd/>
            <a:tailEnd/>
          </a:ln>
        </p:spPr>
      </p:pic>
      <p:sp>
        <p:nvSpPr>
          <p:cNvPr id="17411" name="TextBox 1"/>
          <p:cNvSpPr txBox="1">
            <a:spLocks noChangeArrowheads="1"/>
          </p:cNvSpPr>
          <p:nvPr/>
        </p:nvSpPr>
        <p:spPr bwMode="auto">
          <a:xfrm>
            <a:off x="4648200" y="836613"/>
            <a:ext cx="4191000" cy="1016000"/>
          </a:xfrm>
          <a:prstGeom prst="rect">
            <a:avLst/>
          </a:prstGeom>
          <a:noFill/>
          <a:ln w="9525">
            <a:noFill/>
            <a:miter lim="800000"/>
            <a:headEnd/>
            <a:tailEnd/>
          </a:ln>
        </p:spPr>
        <p:txBody>
          <a:bodyPr>
            <a:spAutoFit/>
          </a:bodyPr>
          <a:lstStyle/>
          <a:p>
            <a:pPr algn="ctr"/>
            <a:r>
              <a:rPr lang="ro-RO" altLang="ro-RO" sz="2000" b="1">
                <a:solidFill>
                  <a:srgbClr val="073E87"/>
                </a:solidFill>
                <a:latin typeface="Times New Roman" pitchFamily="18" charset="0"/>
                <a:cs typeface="Times New Roman" pitchFamily="18" charset="0"/>
              </a:rPr>
              <a:t>DE LA JOC ... LA EDUCAŢIE FINANCIARĂ – </a:t>
            </a:r>
          </a:p>
          <a:p>
            <a:pPr algn="ctr"/>
            <a:r>
              <a:rPr lang="ro-RO" altLang="ro-RO" sz="2000" b="1">
                <a:solidFill>
                  <a:srgbClr val="073E87"/>
                </a:solidFill>
                <a:latin typeface="Times New Roman" pitchFamily="18" charset="0"/>
                <a:cs typeface="Times New Roman" pitchFamily="18" charset="0"/>
              </a:rPr>
              <a:t>pentru copii de 5 -6  ani</a:t>
            </a:r>
          </a:p>
        </p:txBody>
      </p:sp>
      <p:pic>
        <p:nvPicPr>
          <p:cNvPr id="17412" name="Picture 2"/>
          <p:cNvPicPr>
            <a:picLocks noChangeAspect="1"/>
          </p:cNvPicPr>
          <p:nvPr/>
        </p:nvPicPr>
        <p:blipFill>
          <a:blip r:embed="rId3"/>
          <a:srcRect/>
          <a:stretch>
            <a:fillRect/>
          </a:stretch>
        </p:blipFill>
        <p:spPr bwMode="auto">
          <a:xfrm>
            <a:off x="5697538" y="2636838"/>
            <a:ext cx="2227262" cy="3155950"/>
          </a:xfrm>
          <a:prstGeom prst="rect">
            <a:avLst/>
          </a:prstGeom>
          <a:noFill/>
          <a:ln w="76200">
            <a:solidFill>
              <a:srgbClr val="5BBAF6"/>
            </a:solidFill>
            <a:miter lim="800000"/>
            <a:headEnd/>
            <a:tailEnd/>
          </a:ln>
        </p:spPr>
      </p:pic>
      <p:pic>
        <p:nvPicPr>
          <p:cNvPr id="17413" name="Picture 1"/>
          <p:cNvPicPr>
            <a:picLocks noChangeAspect="1"/>
          </p:cNvPicPr>
          <p:nvPr/>
        </p:nvPicPr>
        <p:blipFill>
          <a:blip r:embed="rId4"/>
          <a:srcRect/>
          <a:stretch>
            <a:fillRect/>
          </a:stretch>
        </p:blipFill>
        <p:spPr bwMode="auto">
          <a:xfrm>
            <a:off x="3321050" y="3825875"/>
            <a:ext cx="2387600" cy="2362200"/>
          </a:xfrm>
          <a:prstGeom prst="rect">
            <a:avLst/>
          </a:prstGeom>
          <a:noFill/>
          <a:ln w="9525">
            <a:noFill/>
            <a:miter lim="800000"/>
            <a:headEnd/>
            <a:tailEnd/>
          </a:ln>
        </p:spPr>
      </p:pic>
      <p:pic>
        <p:nvPicPr>
          <p:cNvPr id="17414" name="Picture 7"/>
          <p:cNvPicPr>
            <a:picLocks noChangeAspect="1"/>
          </p:cNvPicPr>
          <p:nvPr/>
        </p:nvPicPr>
        <p:blipFill>
          <a:blip r:embed="rId5"/>
          <a:srcRect/>
          <a:stretch>
            <a:fillRect/>
          </a:stretch>
        </p:blipFill>
        <p:spPr bwMode="auto">
          <a:xfrm>
            <a:off x="8153400" y="5975350"/>
            <a:ext cx="869950" cy="75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r>
              <a:rPr lang="ro-RO" smtClean="0"/>
              <a:t>POVESTEA BANILOR</a:t>
            </a:r>
            <a:endParaRPr lang="en-US" smtClean="0"/>
          </a:p>
        </p:txBody>
      </p:sp>
      <p:pic>
        <p:nvPicPr>
          <p:cNvPr id="18434" name="Picture 7"/>
          <p:cNvPicPr>
            <a:picLocks noChangeAspect="1"/>
          </p:cNvPicPr>
          <p:nvPr/>
        </p:nvPicPr>
        <p:blipFill>
          <a:blip r:embed="rId2"/>
          <a:srcRect l="3017" t="1431" r="5637" b="4709"/>
          <a:stretch>
            <a:fillRect/>
          </a:stretch>
        </p:blipFill>
        <p:spPr bwMode="auto">
          <a:xfrm>
            <a:off x="522288" y="2433638"/>
            <a:ext cx="3206750" cy="1833562"/>
          </a:xfrm>
          <a:prstGeom prst="rect">
            <a:avLst/>
          </a:prstGeom>
          <a:noFill/>
          <a:ln w="76200">
            <a:solidFill>
              <a:srgbClr val="5BBAF6"/>
            </a:solidFill>
            <a:miter lim="800000"/>
            <a:headEnd/>
            <a:tailEnd/>
          </a:ln>
        </p:spPr>
      </p:pic>
      <p:pic>
        <p:nvPicPr>
          <p:cNvPr id="18435" name="Picture 8"/>
          <p:cNvPicPr>
            <a:picLocks noChangeAspect="1"/>
          </p:cNvPicPr>
          <p:nvPr/>
        </p:nvPicPr>
        <p:blipFill>
          <a:blip r:embed="rId3"/>
          <a:srcRect/>
          <a:stretch>
            <a:fillRect/>
          </a:stretch>
        </p:blipFill>
        <p:spPr bwMode="auto">
          <a:xfrm>
            <a:off x="4287838" y="2074863"/>
            <a:ext cx="3789362" cy="2116137"/>
          </a:xfrm>
          <a:prstGeom prst="rect">
            <a:avLst/>
          </a:prstGeom>
          <a:noFill/>
          <a:ln w="76200">
            <a:solidFill>
              <a:srgbClr val="5BBAF6"/>
            </a:solidFill>
            <a:miter lim="800000"/>
            <a:headEnd/>
            <a:tailEnd/>
          </a:ln>
        </p:spPr>
      </p:pic>
      <p:pic>
        <p:nvPicPr>
          <p:cNvPr id="7" name="Picture 10"/>
          <p:cNvPicPr>
            <a:picLocks noChangeAspect="1"/>
          </p:cNvPicPr>
          <p:nvPr/>
        </p:nvPicPr>
        <p:blipFill>
          <a:blip r:embed="rId4" cstate="print">
            <a:extLst/>
          </a:blip>
          <a:srcRect/>
          <a:stretch>
            <a:fillRect/>
          </a:stretch>
        </p:blipFill>
        <p:spPr bwMode="auto">
          <a:xfrm>
            <a:off x="3768375" y="4663333"/>
            <a:ext cx="2708625" cy="1508867"/>
          </a:xfrm>
          <a:prstGeom prst="rect">
            <a:avLst/>
          </a:prstGeom>
          <a:noFill/>
          <a:ln w="76200">
            <a:solidFill>
              <a:srgbClr val="C6E7FC">
                <a:lumMod val="75000"/>
              </a:srgbClr>
            </a:solidFill>
            <a:miter lim="800000"/>
            <a:headEnd/>
            <a:tailEnd/>
          </a:ln>
          <a:scene3d>
            <a:camera prst="perspectiveContrastingRightFacing"/>
            <a:lightRig rig="threePt" dir="t"/>
          </a:scene3d>
          <a:extLst/>
        </p:spPr>
      </p:pic>
      <p:pic>
        <p:nvPicPr>
          <p:cNvPr id="18437" name="Picture 9"/>
          <p:cNvPicPr>
            <a:picLocks noChangeAspect="1"/>
          </p:cNvPicPr>
          <p:nvPr/>
        </p:nvPicPr>
        <p:blipFill>
          <a:blip r:embed="rId5"/>
          <a:srcRect/>
          <a:stretch>
            <a:fillRect/>
          </a:stretch>
        </p:blipFill>
        <p:spPr bwMode="auto">
          <a:xfrm>
            <a:off x="457200" y="4630738"/>
            <a:ext cx="3352800" cy="1846262"/>
          </a:xfrm>
          <a:prstGeom prst="rect">
            <a:avLst/>
          </a:prstGeom>
          <a:noFill/>
          <a:ln w="76200">
            <a:solidFill>
              <a:srgbClr val="5BBAF6"/>
            </a:solidFill>
            <a:miter lim="800000"/>
            <a:headEnd/>
            <a:tailEnd/>
          </a:ln>
        </p:spPr>
      </p:pic>
      <p:pic>
        <p:nvPicPr>
          <p:cNvPr id="9" name="Picture 4"/>
          <p:cNvPicPr>
            <a:picLocks noChangeAspect="1"/>
          </p:cNvPicPr>
          <p:nvPr/>
        </p:nvPicPr>
        <p:blipFill>
          <a:blip r:embed="rId6" cstate="print">
            <a:extLst/>
          </a:blip>
          <a:srcRect/>
          <a:stretch>
            <a:fillRect/>
          </a:stretch>
        </p:blipFill>
        <p:spPr bwMode="auto">
          <a:xfrm>
            <a:off x="5867400" y="4648200"/>
            <a:ext cx="2667000" cy="1484313"/>
          </a:xfrm>
          <a:prstGeom prst="rect">
            <a:avLst/>
          </a:prstGeom>
          <a:noFill/>
          <a:ln w="76200">
            <a:solidFill>
              <a:srgbClr val="C6E7FC">
                <a:lumMod val="75000"/>
              </a:srgbClr>
            </a:solidFill>
            <a:miter lim="800000"/>
            <a:headEnd/>
            <a:tailEnd/>
          </a:ln>
          <a:scene3d>
            <a:camera prst="perspectiveHeroicExtremeLeftFacing"/>
            <a:lightRig rig="threePt" dir="t"/>
          </a:scene3d>
          <a:extLst/>
        </p:spPr>
      </p:pic>
      <p:sp>
        <p:nvSpPr>
          <p:cNvPr id="11" name="Rectangle 10"/>
          <p:cNvSpPr/>
          <p:nvPr/>
        </p:nvSpPr>
        <p:spPr>
          <a:xfrm>
            <a:off x="827088" y="188913"/>
            <a:ext cx="7416800" cy="1016000"/>
          </a:xfrm>
          <a:prstGeom prst="rect">
            <a:avLst/>
          </a:prstGeom>
        </p:spPr>
        <p:txBody>
          <a:bodyPr>
            <a:spAutoFit/>
          </a:bodyPr>
          <a:lstStyle/>
          <a:p>
            <a:pPr algn="ctr" fontAlgn="auto">
              <a:spcBef>
                <a:spcPts val="0"/>
              </a:spcBef>
              <a:spcAft>
                <a:spcPts val="0"/>
              </a:spcAft>
              <a:defRPr/>
            </a:pPr>
            <a:r>
              <a:rPr lang="ro-RO" altLang="ro-RO" sz="3000" b="1" kern="0" dirty="0">
                <a:solidFill>
                  <a:srgbClr val="4F81BD"/>
                </a:solidFill>
                <a:latin typeface="Times New Roman" pitchFamily="18" charset="0"/>
                <a:cs typeface="Times New Roman" pitchFamily="18" charset="0"/>
              </a:rPr>
              <a:t>AUXILIARE PENTRU</a:t>
            </a:r>
            <a:br>
              <a:rPr lang="ro-RO" altLang="ro-RO" sz="3000" b="1" kern="0" dirty="0">
                <a:solidFill>
                  <a:srgbClr val="4F81BD"/>
                </a:solidFill>
                <a:latin typeface="Times New Roman" pitchFamily="18" charset="0"/>
                <a:cs typeface="Times New Roman" pitchFamily="18" charset="0"/>
              </a:rPr>
            </a:br>
            <a:r>
              <a:rPr lang="ro-RO" altLang="ro-RO" sz="3000" b="1" kern="0" dirty="0">
                <a:solidFill>
                  <a:srgbClr val="4F81BD"/>
                </a:solidFill>
                <a:latin typeface="Times New Roman" pitchFamily="18" charset="0"/>
                <a:cs typeface="Times New Roman" pitchFamily="18" charset="0"/>
              </a:rPr>
              <a:t>ÎNVĂŢĂMÂNTUL PREŞCOLAR</a:t>
            </a:r>
            <a:endParaRPr lang="en-US" kern="0" dirty="0">
              <a:solidFill>
                <a:srgbClr val="4F81BD"/>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229600" cy="6191250"/>
          </a:xfrm>
        </p:spPr>
        <p:txBody>
          <a:bodyPr rtlCol="0">
            <a:normAutofit fontScale="85000" lnSpcReduction="10000"/>
          </a:bodyPr>
          <a:lstStyle/>
          <a:p>
            <a:pPr marL="0" indent="0" algn="ctr" fontAlgn="auto">
              <a:lnSpc>
                <a:spcPct val="115000"/>
              </a:lnSpc>
              <a:spcAft>
                <a:spcPts val="1000"/>
              </a:spcAft>
              <a:buFont typeface="Wingdings 2" charset="2"/>
              <a:buNone/>
              <a:defRPr/>
            </a:pPr>
            <a:r>
              <a:rPr lang="pt-PT" sz="4000" b="1" i="1" dirty="0" smtClean="0">
                <a:solidFill>
                  <a:schemeClr val="bg1"/>
                </a:solidFill>
                <a:latin typeface="Times New Roman"/>
                <a:ea typeface="Cambria"/>
                <a:cs typeface="Times New Roman"/>
              </a:rPr>
              <a:t>PROIECT EDUCAȚIONAL REGIONAL</a:t>
            </a:r>
            <a:endParaRPr lang="en-US" sz="2800" dirty="0">
              <a:solidFill>
                <a:schemeClr val="bg1"/>
              </a:solidFill>
              <a:ea typeface="Calibri"/>
              <a:cs typeface="Times New Roman"/>
            </a:endParaRPr>
          </a:p>
          <a:p>
            <a:pPr marL="0" indent="0" algn="ctr" fontAlgn="auto">
              <a:lnSpc>
                <a:spcPct val="115000"/>
              </a:lnSpc>
              <a:spcAft>
                <a:spcPts val="1000"/>
              </a:spcAft>
              <a:buFont typeface="Wingdings 2" charset="2"/>
              <a:buNone/>
              <a:defRPr/>
            </a:pPr>
            <a:r>
              <a:rPr lang="pt-PT" sz="3600" b="1" i="1" dirty="0" smtClean="0">
                <a:solidFill>
                  <a:schemeClr val="bg1"/>
                </a:solidFill>
                <a:latin typeface="Times New Roman"/>
                <a:ea typeface="Cambria"/>
                <a:cs typeface="Times New Roman"/>
              </a:rPr>
              <a:t>nov. 2015 – aug.2017</a:t>
            </a:r>
            <a:endParaRPr lang="en-US" sz="2800" dirty="0">
              <a:solidFill>
                <a:schemeClr val="bg1"/>
              </a:solidFill>
              <a:ea typeface="Calibri"/>
              <a:cs typeface="Times New Roman"/>
            </a:endParaRPr>
          </a:p>
          <a:p>
            <a:pPr marL="0" indent="0" algn="ctr" fontAlgn="auto">
              <a:lnSpc>
                <a:spcPct val="115000"/>
              </a:lnSpc>
              <a:spcAft>
                <a:spcPts val="1000"/>
              </a:spcAft>
              <a:buFont typeface="Wingdings 2" charset="2"/>
              <a:buNone/>
              <a:defRPr/>
            </a:pPr>
            <a:r>
              <a:rPr lang="pt-PT" sz="4000" b="1" i="1" dirty="0" smtClean="0">
                <a:solidFill>
                  <a:srgbClr val="FF0000"/>
                </a:solidFill>
                <a:latin typeface="Times New Roman"/>
                <a:ea typeface="Cambria"/>
                <a:cs typeface="Times New Roman"/>
              </a:rPr>
              <a:t>”Copil prietenos – om frumos”</a:t>
            </a:r>
            <a:endParaRPr lang="en-US" sz="2800" dirty="0">
              <a:solidFill>
                <a:srgbClr val="FF0000"/>
              </a:solidFill>
              <a:ea typeface="Calibri"/>
              <a:cs typeface="Times New Roman"/>
            </a:endParaRPr>
          </a:p>
          <a:p>
            <a:pPr marL="0" indent="0" algn="ctr" fontAlgn="auto">
              <a:lnSpc>
                <a:spcPct val="115000"/>
              </a:lnSpc>
              <a:spcAft>
                <a:spcPts val="1000"/>
              </a:spcAft>
              <a:buFont typeface="Wingdings 2" charset="2"/>
              <a:buNone/>
              <a:defRPr/>
            </a:pPr>
            <a:r>
              <a:rPr lang="pt-PT" sz="3600" b="1" dirty="0" smtClean="0">
                <a:solidFill>
                  <a:srgbClr val="FF0000"/>
                </a:solidFill>
                <a:latin typeface="Times New Roman"/>
                <a:ea typeface="Cambria"/>
                <a:cs typeface="Times New Roman"/>
              </a:rPr>
              <a:t>EDUCAȚIA INTERCULTURALĂ ÎN CONTEXTUL EDUCAȚIEI TIMPURII</a:t>
            </a:r>
            <a:endParaRPr lang="en-US" sz="2800" dirty="0">
              <a:solidFill>
                <a:srgbClr val="FF0000"/>
              </a:solidFill>
              <a:ea typeface="Calibri"/>
              <a:cs typeface="Times New Roman"/>
            </a:endParaRPr>
          </a:p>
          <a:p>
            <a:pPr marL="0" indent="0" algn="just" fontAlgn="auto">
              <a:lnSpc>
                <a:spcPct val="115000"/>
              </a:lnSpc>
              <a:spcAft>
                <a:spcPts val="1000"/>
              </a:spcAft>
              <a:buFont typeface="Wingdings 2" charset="2"/>
              <a:buNone/>
              <a:defRPr/>
            </a:pPr>
            <a:r>
              <a:rPr lang="ro-RO" b="1" dirty="0" smtClean="0">
                <a:latin typeface="Times New Roman"/>
                <a:ea typeface="Cambria"/>
                <a:cs typeface="Times New Roman"/>
              </a:rPr>
              <a:t>	</a:t>
            </a:r>
          </a:p>
          <a:p>
            <a:pPr marL="0" indent="0" algn="just" fontAlgn="auto">
              <a:lnSpc>
                <a:spcPct val="115000"/>
              </a:lnSpc>
              <a:spcAft>
                <a:spcPts val="1000"/>
              </a:spcAft>
              <a:buFont typeface="Wingdings 2" charset="2"/>
              <a:buNone/>
              <a:defRPr/>
            </a:pPr>
            <a:r>
              <a:rPr lang="pt-PT" b="1" dirty="0" smtClean="0">
                <a:latin typeface="Times New Roman"/>
                <a:ea typeface="Cambria"/>
                <a:cs typeface="Times New Roman"/>
              </a:rPr>
              <a:t>COORDONATORI:</a:t>
            </a:r>
            <a:endParaRPr lang="en-US" sz="2800" dirty="0">
              <a:ea typeface="Calibri"/>
              <a:cs typeface="Times New Roman"/>
            </a:endParaRPr>
          </a:p>
          <a:p>
            <a:pPr fontAlgn="auto">
              <a:lnSpc>
                <a:spcPct val="115000"/>
              </a:lnSpc>
              <a:spcAft>
                <a:spcPts val="0"/>
              </a:spcAft>
              <a:buFont typeface="Wingdings 2" charset="2"/>
              <a:buChar char=""/>
              <a:defRPr/>
            </a:pPr>
            <a:r>
              <a:rPr lang="pt-PT" dirty="0" smtClean="0">
                <a:latin typeface="Times New Roman"/>
                <a:ea typeface="Cambria"/>
                <a:cs typeface="Times New Roman"/>
              </a:rPr>
              <a:t>Prof. Viorica Preda, Inspector General MECS</a:t>
            </a:r>
            <a:endParaRPr lang="en-US" sz="2800" dirty="0">
              <a:ea typeface="Calibri"/>
              <a:cs typeface="Times New Roman"/>
            </a:endParaRPr>
          </a:p>
          <a:p>
            <a:pPr fontAlgn="auto">
              <a:lnSpc>
                <a:spcPct val="115000"/>
              </a:lnSpc>
              <a:spcAft>
                <a:spcPts val="0"/>
              </a:spcAft>
              <a:buFont typeface="Wingdings 2" charset="2"/>
              <a:buChar char=""/>
              <a:defRPr/>
            </a:pPr>
            <a:r>
              <a:rPr lang="pt-PT" dirty="0" smtClean="0">
                <a:latin typeface="Times New Roman"/>
                <a:ea typeface="Cambria"/>
                <a:cs typeface="Times New Roman"/>
              </a:rPr>
              <a:t>Prof. Emilia Stana, CJRAE Buzău</a:t>
            </a:r>
            <a:endParaRPr lang="en-US" sz="2800" dirty="0">
              <a:ea typeface="Calibri"/>
              <a:cs typeface="Times New Roman"/>
            </a:endParaRPr>
          </a:p>
          <a:p>
            <a:pPr fontAlgn="auto">
              <a:lnSpc>
                <a:spcPct val="115000"/>
              </a:lnSpc>
              <a:spcAft>
                <a:spcPts val="0"/>
              </a:spcAft>
              <a:buFont typeface="Wingdings 2" charset="2"/>
              <a:buChar char=""/>
              <a:defRPr/>
            </a:pPr>
            <a:r>
              <a:rPr lang="pt-PT" dirty="0" smtClean="0">
                <a:latin typeface="Times New Roman"/>
                <a:ea typeface="Cambria"/>
                <a:cs typeface="Times New Roman"/>
              </a:rPr>
              <a:t>Prof. Cristina Mangiurea, inspector pentru educație timpurie– ISJ Brăila</a:t>
            </a:r>
            <a:endParaRPr lang="en-US" sz="2800" dirty="0">
              <a:ea typeface="Calibri"/>
              <a:cs typeface="Times New Roman"/>
            </a:endParaRPr>
          </a:p>
          <a:p>
            <a:pPr fontAlgn="auto">
              <a:lnSpc>
                <a:spcPct val="115000"/>
              </a:lnSpc>
              <a:spcAft>
                <a:spcPts val="0"/>
              </a:spcAft>
              <a:buFont typeface="Wingdings 2" charset="2"/>
              <a:buChar char=""/>
              <a:defRPr/>
            </a:pPr>
            <a:r>
              <a:rPr lang="pt-PT" dirty="0" smtClean="0">
                <a:latin typeface="Times New Roman"/>
                <a:ea typeface="Cambria"/>
                <a:cs typeface="Times New Roman"/>
              </a:rPr>
              <a:t>Prof. Oana Enache, inspector pentru educație timpurie – ISJ Galați</a:t>
            </a:r>
            <a:endParaRPr lang="en-US" sz="2800" dirty="0">
              <a:ea typeface="Calibri"/>
              <a:cs typeface="Times New Roman"/>
            </a:endParaRPr>
          </a:p>
          <a:p>
            <a:pPr fontAlgn="auto">
              <a:lnSpc>
                <a:spcPct val="115000"/>
              </a:lnSpc>
              <a:spcAft>
                <a:spcPts val="0"/>
              </a:spcAft>
              <a:buFont typeface="Wingdings 2" charset="2"/>
              <a:buChar char=""/>
              <a:defRPr/>
            </a:pPr>
            <a:r>
              <a:rPr lang="pt-PT" dirty="0" smtClean="0">
                <a:latin typeface="Times New Roman"/>
                <a:ea typeface="Cambria"/>
                <a:cs typeface="Times New Roman"/>
              </a:rPr>
              <a:t>Prof. Steliana Mincu, inspector pentru educație timpurie – ISJ Tulcea</a:t>
            </a:r>
            <a:endParaRPr lang="en-US" sz="2800" dirty="0">
              <a:ea typeface="Calibri"/>
              <a:cs typeface="Times New Roman"/>
            </a:endParaRPr>
          </a:p>
          <a:p>
            <a:pPr fontAlgn="auto">
              <a:lnSpc>
                <a:spcPct val="115000"/>
              </a:lnSpc>
              <a:spcAft>
                <a:spcPts val="0"/>
              </a:spcAft>
              <a:buFont typeface="Wingdings 2" charset="2"/>
              <a:buChar char=""/>
              <a:defRPr/>
            </a:pPr>
            <a:r>
              <a:rPr lang="pt-PT" dirty="0" smtClean="0">
                <a:latin typeface="Times New Roman"/>
                <a:ea typeface="Cambria"/>
                <a:cs typeface="Times New Roman"/>
              </a:rPr>
              <a:t>Prof. Rodica Vădeanu, inspector pentru educație timpurie – ISJ Neamț</a:t>
            </a:r>
            <a:endParaRPr lang="en-US" sz="2800" dirty="0">
              <a:ea typeface="Calibri"/>
              <a:cs typeface="Times New Roman"/>
            </a:endParaRPr>
          </a:p>
          <a:p>
            <a:pPr fontAlgn="auto">
              <a:buFont typeface="Wingdings 2" charset="2"/>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95288" y="404813"/>
            <a:ext cx="8353425" cy="6065837"/>
          </a:xfrm>
          <a:prstGeom prst="rect">
            <a:avLst/>
          </a:prstGeom>
          <a:noFill/>
          <a:ln w="9525">
            <a:noFill/>
            <a:miter lim="800000"/>
            <a:headEnd/>
            <a:tailEnd/>
          </a:ln>
        </p:spPr>
        <p:txBody>
          <a:bodyPr>
            <a:spAutoFit/>
          </a:bodyPr>
          <a:lstStyle/>
          <a:p>
            <a:pPr algn="ctr">
              <a:lnSpc>
                <a:spcPct val="115000"/>
              </a:lnSpc>
              <a:spcAft>
                <a:spcPts val="1000"/>
              </a:spcAft>
            </a:pPr>
            <a:r>
              <a:rPr lang="en-US" sz="2400" b="1" i="1">
                <a:solidFill>
                  <a:schemeClr val="bg1"/>
                </a:solidFill>
                <a:latin typeface="Verdana" pitchFamily="34" charset="0"/>
                <a:ea typeface="Calibri" pitchFamily="34" charset="0"/>
                <a:cs typeface="Times New Roman" pitchFamily="18" charset="0"/>
              </a:rPr>
              <a:t>PROIECT EDUCAŢIONAL JUDEŢEAN</a:t>
            </a:r>
            <a:endParaRPr lang="en-US" sz="1600" i="1">
              <a:solidFill>
                <a:schemeClr val="bg1"/>
              </a:solidFill>
              <a:latin typeface="Verdana" pitchFamily="34" charset="0"/>
              <a:ea typeface="Calibri" pitchFamily="34" charset="0"/>
              <a:cs typeface="Times New Roman" pitchFamily="18" charset="0"/>
            </a:endParaRPr>
          </a:p>
          <a:p>
            <a:pPr algn="ctr">
              <a:lnSpc>
                <a:spcPct val="115000"/>
              </a:lnSpc>
              <a:spcAft>
                <a:spcPts val="1000"/>
              </a:spcAft>
            </a:pPr>
            <a:r>
              <a:rPr lang="en-US" sz="2800">
                <a:solidFill>
                  <a:srgbClr val="FF0000"/>
                </a:solidFill>
                <a:ea typeface="Andale Sans UI"/>
                <a:cs typeface="Tahoma" pitchFamily="34" charset="0"/>
              </a:rPr>
              <a:t>„</a:t>
            </a:r>
            <a:r>
              <a:rPr lang="ro-RO" sz="2800" b="1">
                <a:solidFill>
                  <a:srgbClr val="FF0000"/>
                </a:solidFill>
                <a:ea typeface="Andale Sans UI"/>
                <a:cs typeface="Tahoma" pitchFamily="34" charset="0"/>
              </a:rPr>
              <a:t>Î</a:t>
            </a:r>
            <a:r>
              <a:rPr lang="en-US" sz="2800" b="1">
                <a:solidFill>
                  <a:srgbClr val="FF0000"/>
                </a:solidFill>
                <a:ea typeface="Andale Sans UI"/>
                <a:cs typeface="Tahoma" pitchFamily="34" charset="0"/>
              </a:rPr>
              <a:t>MPREUN</a:t>
            </a:r>
            <a:r>
              <a:rPr lang="ro-RO" sz="2800" b="1">
                <a:solidFill>
                  <a:srgbClr val="FF0000"/>
                </a:solidFill>
                <a:ea typeface="Andale Sans UI"/>
                <a:cs typeface="Tahoma" pitchFamily="34" charset="0"/>
              </a:rPr>
              <a:t>Ă</a:t>
            </a:r>
            <a:r>
              <a:rPr lang="en-US" sz="2800" b="1">
                <a:solidFill>
                  <a:srgbClr val="FF0000"/>
                </a:solidFill>
                <a:ea typeface="Andale Sans UI"/>
                <a:cs typeface="Tahoma" pitchFamily="34" charset="0"/>
              </a:rPr>
              <a:t> FACEM ROM</a:t>
            </a:r>
            <a:r>
              <a:rPr lang="ro-RO" sz="2800" b="1">
                <a:solidFill>
                  <a:srgbClr val="FF0000"/>
                </a:solidFill>
                <a:ea typeface="Andale Sans UI"/>
                <a:cs typeface="Tahoma" pitchFamily="34" charset="0"/>
              </a:rPr>
              <a:t>Â</a:t>
            </a:r>
            <a:r>
              <a:rPr lang="en-US" sz="2800" b="1">
                <a:solidFill>
                  <a:srgbClr val="FF0000"/>
                </a:solidFill>
                <a:ea typeface="Andale Sans UI"/>
                <a:cs typeface="Tahoma" pitchFamily="34" charset="0"/>
              </a:rPr>
              <a:t>NIA BINE!"</a:t>
            </a:r>
            <a:endParaRPr lang="en-US" sz="2800">
              <a:solidFill>
                <a:srgbClr val="FF0000"/>
              </a:solidFill>
              <a:latin typeface="Verdana" pitchFamily="34" charset="0"/>
              <a:ea typeface="Calibri" pitchFamily="34" charset="0"/>
              <a:cs typeface="Times New Roman" pitchFamily="18" charset="0"/>
            </a:endParaRPr>
          </a:p>
          <a:p>
            <a:pPr algn="ctr">
              <a:lnSpc>
                <a:spcPct val="115000"/>
              </a:lnSpc>
              <a:spcAft>
                <a:spcPts val="1000"/>
              </a:spcAft>
            </a:pPr>
            <a:r>
              <a:rPr lang="en-US" sz="1600">
                <a:latin typeface="Verdana" pitchFamily="34" charset="0"/>
                <a:ea typeface="Calibri" pitchFamily="34" charset="0"/>
                <a:cs typeface="Times New Roman" pitchFamily="18" charset="0"/>
              </a:rPr>
              <a:t> </a:t>
            </a:r>
          </a:p>
          <a:p>
            <a:pPr algn="just">
              <a:lnSpc>
                <a:spcPct val="150000"/>
              </a:lnSpc>
            </a:pPr>
            <a:r>
              <a:rPr lang="en-US">
                <a:ea typeface="Andale Sans UI"/>
                <a:cs typeface="Tahoma" pitchFamily="34" charset="0"/>
              </a:rPr>
              <a:t>	</a:t>
            </a:r>
            <a:r>
              <a:rPr lang="ro-RO" b="1">
                <a:solidFill>
                  <a:srgbClr val="FF0000"/>
                </a:solidFill>
                <a:ea typeface="Andale Sans UI"/>
                <a:cs typeface="Tahoma" pitchFamily="34" charset="0"/>
              </a:rPr>
              <a:t>ORGANIZATORI: </a:t>
            </a:r>
            <a:r>
              <a:rPr lang="en-US">
                <a:ea typeface="Andale Sans UI"/>
                <a:cs typeface="Tahoma" pitchFamily="34" charset="0"/>
              </a:rPr>
              <a:t>Inspectoratul </a:t>
            </a:r>
            <a:r>
              <a:rPr lang="ro-RO">
                <a:ea typeface="Andale Sans UI"/>
                <a:cs typeface="Tahoma" pitchFamily="34" charset="0"/>
              </a:rPr>
              <a:t>Ş</a:t>
            </a:r>
            <a:r>
              <a:rPr lang="en-US">
                <a:ea typeface="Andale Sans UI"/>
                <a:cs typeface="Tahoma" pitchFamily="34" charset="0"/>
              </a:rPr>
              <a:t>colar Jude</a:t>
            </a:r>
            <a:r>
              <a:rPr lang="ro-RO">
                <a:ea typeface="Andale Sans UI"/>
                <a:cs typeface="Tahoma" pitchFamily="34" charset="0"/>
              </a:rPr>
              <a:t>ţ</a:t>
            </a:r>
            <a:r>
              <a:rPr lang="en-US">
                <a:ea typeface="Andale Sans UI"/>
                <a:cs typeface="Tahoma" pitchFamily="34" charset="0"/>
              </a:rPr>
              <a:t>ean Gala</a:t>
            </a:r>
            <a:r>
              <a:rPr lang="ro-RO">
                <a:ea typeface="Andale Sans UI"/>
                <a:cs typeface="Tahoma" pitchFamily="34" charset="0"/>
              </a:rPr>
              <a:t>ţ</a:t>
            </a:r>
            <a:r>
              <a:rPr lang="en-US">
                <a:ea typeface="Andale Sans UI"/>
                <a:cs typeface="Tahoma" pitchFamily="34" charset="0"/>
              </a:rPr>
              <a:t>i, SC Medlife SA Bucure</a:t>
            </a:r>
            <a:r>
              <a:rPr lang="ro-RO">
                <a:ea typeface="Andale Sans UI"/>
                <a:cs typeface="Tahoma" pitchFamily="34" charset="0"/>
              </a:rPr>
              <a:t>ş</a:t>
            </a:r>
            <a:r>
              <a:rPr lang="en-US">
                <a:ea typeface="Andale Sans UI"/>
                <a:cs typeface="Tahoma" pitchFamily="34" charset="0"/>
              </a:rPr>
              <a:t>ti </a:t>
            </a:r>
            <a:r>
              <a:rPr lang="ro-RO">
                <a:ea typeface="Andale Sans UI"/>
                <a:cs typeface="Tahoma" pitchFamily="34" charset="0"/>
              </a:rPr>
              <a:t>ş</a:t>
            </a:r>
            <a:r>
              <a:rPr lang="en-US">
                <a:ea typeface="Andale Sans UI"/>
                <a:cs typeface="Tahoma" pitchFamily="34" charset="0"/>
              </a:rPr>
              <a:t>i Serviciul de Asisten</a:t>
            </a:r>
            <a:r>
              <a:rPr lang="ro-RO">
                <a:ea typeface="Andale Sans UI"/>
                <a:cs typeface="Tahoma" pitchFamily="34" charset="0"/>
              </a:rPr>
              <a:t>ţă</a:t>
            </a:r>
            <a:r>
              <a:rPr lang="en-US">
                <a:ea typeface="Andale Sans UI"/>
                <a:cs typeface="Tahoma" pitchFamily="34" charset="0"/>
              </a:rPr>
              <a:t> Medical</a:t>
            </a:r>
            <a:r>
              <a:rPr lang="ro-RO">
                <a:ea typeface="Andale Sans UI"/>
                <a:cs typeface="Tahoma" pitchFamily="34" charset="0"/>
              </a:rPr>
              <a:t>ă</a:t>
            </a:r>
            <a:r>
              <a:rPr lang="en-US">
                <a:ea typeface="Andale Sans UI"/>
                <a:cs typeface="Tahoma" pitchFamily="34" charset="0"/>
              </a:rPr>
              <a:t> al Municipiului Gala</a:t>
            </a:r>
            <a:r>
              <a:rPr lang="ro-RO">
                <a:ea typeface="Andale Sans UI"/>
                <a:cs typeface="Tahoma" pitchFamily="34" charset="0"/>
              </a:rPr>
              <a:t>ţ</a:t>
            </a:r>
            <a:r>
              <a:rPr lang="en-US">
                <a:ea typeface="Andale Sans UI"/>
                <a:cs typeface="Tahoma" pitchFamily="34" charset="0"/>
              </a:rPr>
              <a:t>i</a:t>
            </a:r>
            <a:endParaRPr lang="en-US" sz="1600">
              <a:latin typeface="Verdana" pitchFamily="34" charset="0"/>
              <a:ea typeface="Calibri" pitchFamily="34" charset="0"/>
              <a:cs typeface="Times New Roman" pitchFamily="18" charset="0"/>
            </a:endParaRPr>
          </a:p>
          <a:p>
            <a:pPr>
              <a:lnSpc>
                <a:spcPct val="150000"/>
              </a:lnSpc>
            </a:pPr>
            <a:r>
              <a:rPr lang="en-US">
                <a:latin typeface="Times New Roman" pitchFamily="18" charset="0"/>
                <a:ea typeface="Andale Sans UI"/>
                <a:cs typeface="Tahoma" pitchFamily="34" charset="0"/>
              </a:rPr>
              <a:t>	</a:t>
            </a:r>
            <a:r>
              <a:rPr lang="en-US" b="1">
                <a:solidFill>
                  <a:srgbClr val="FF0000"/>
                </a:solidFill>
                <a:ea typeface="Andale Sans UI"/>
                <a:cs typeface="Tahoma" pitchFamily="34" charset="0"/>
              </a:rPr>
              <a:t>Obiectivele </a:t>
            </a:r>
            <a:r>
              <a:rPr lang="ro-RO" b="1">
                <a:solidFill>
                  <a:srgbClr val="FF0000"/>
                </a:solidFill>
                <a:ea typeface="Andale Sans UI"/>
                <a:cs typeface="Tahoma" pitchFamily="34" charset="0"/>
              </a:rPr>
              <a:t>ş</a:t>
            </a:r>
            <a:r>
              <a:rPr lang="en-US" b="1">
                <a:solidFill>
                  <a:srgbClr val="FF0000"/>
                </a:solidFill>
                <a:ea typeface="Andale Sans UI"/>
                <a:cs typeface="Tahoma" pitchFamily="34" charset="0"/>
              </a:rPr>
              <a:t>i durata colabor</a:t>
            </a:r>
            <a:r>
              <a:rPr lang="ro-RO" b="1">
                <a:solidFill>
                  <a:srgbClr val="FF0000"/>
                </a:solidFill>
                <a:ea typeface="Andale Sans UI"/>
                <a:cs typeface="Tahoma" pitchFamily="34" charset="0"/>
              </a:rPr>
              <a:t>ă</a:t>
            </a:r>
            <a:r>
              <a:rPr lang="en-US" b="1">
                <a:solidFill>
                  <a:srgbClr val="FF0000"/>
                </a:solidFill>
                <a:ea typeface="Andale Sans UI"/>
                <a:cs typeface="Tahoma" pitchFamily="34" charset="0"/>
              </a:rPr>
              <a:t>rii</a:t>
            </a:r>
            <a:endParaRPr lang="en-US" sz="1600">
              <a:solidFill>
                <a:srgbClr val="FF0000"/>
              </a:solidFill>
              <a:latin typeface="Verdana" pitchFamily="34" charset="0"/>
              <a:ea typeface="Calibri" pitchFamily="34" charset="0"/>
              <a:cs typeface="Times New Roman" pitchFamily="18" charset="0"/>
            </a:endParaRPr>
          </a:p>
          <a:p>
            <a:pPr algn="just">
              <a:lnSpc>
                <a:spcPct val="150000"/>
              </a:lnSpc>
            </a:pPr>
            <a:r>
              <a:rPr lang="en-US">
                <a:ea typeface="Andale Sans UI"/>
                <a:cs typeface="Tahoma" pitchFamily="34" charset="0"/>
              </a:rPr>
              <a:t>	Proiectul educa</a:t>
            </a:r>
            <a:r>
              <a:rPr lang="ro-RO">
                <a:ea typeface="Andale Sans UI"/>
                <a:cs typeface="Tahoma" pitchFamily="34" charset="0"/>
              </a:rPr>
              <a:t>ţ</a:t>
            </a:r>
            <a:r>
              <a:rPr lang="en-US">
                <a:ea typeface="Andale Sans UI"/>
                <a:cs typeface="Tahoma" pitchFamily="34" charset="0"/>
              </a:rPr>
              <a:t>ional „</a:t>
            </a:r>
            <a:r>
              <a:rPr lang="ro-RO" b="1">
                <a:ea typeface="Andale Sans UI"/>
                <a:cs typeface="Tahoma" pitchFamily="34" charset="0"/>
              </a:rPr>
              <a:t>Î</a:t>
            </a:r>
            <a:r>
              <a:rPr lang="en-US" b="1">
                <a:ea typeface="Andale Sans UI"/>
                <a:cs typeface="Tahoma" pitchFamily="34" charset="0"/>
              </a:rPr>
              <a:t>MPREUN</a:t>
            </a:r>
            <a:r>
              <a:rPr lang="ro-RO" b="1">
                <a:ea typeface="Andale Sans UI"/>
                <a:cs typeface="Tahoma" pitchFamily="34" charset="0"/>
              </a:rPr>
              <a:t>Ă</a:t>
            </a:r>
            <a:r>
              <a:rPr lang="en-US" b="1">
                <a:ea typeface="Andale Sans UI"/>
                <a:cs typeface="Tahoma" pitchFamily="34" charset="0"/>
              </a:rPr>
              <a:t> FACEM ROMANIA BINE!" </a:t>
            </a:r>
            <a:r>
              <a:rPr lang="en-US">
                <a:ea typeface="Andale Sans UI"/>
                <a:cs typeface="Tahoma" pitchFamily="34" charset="0"/>
              </a:rPr>
              <a:t>s-a  derulat </a:t>
            </a:r>
            <a:r>
              <a:rPr lang="ro-RO">
                <a:ea typeface="Andale Sans UI"/>
                <a:cs typeface="Tahoma" pitchFamily="34" charset="0"/>
              </a:rPr>
              <a:t>î</a:t>
            </a:r>
            <a:r>
              <a:rPr lang="en-US">
                <a:ea typeface="Andale Sans UI"/>
                <a:cs typeface="Tahoma" pitchFamily="34" charset="0"/>
              </a:rPr>
              <a:t>n anul </a:t>
            </a:r>
            <a:r>
              <a:rPr lang="ro-RO">
                <a:ea typeface="Andale Sans UI"/>
                <a:cs typeface="Tahoma" pitchFamily="34" charset="0"/>
              </a:rPr>
              <a:t>ş</a:t>
            </a:r>
            <a:r>
              <a:rPr lang="en-US">
                <a:ea typeface="Andale Sans UI"/>
                <a:cs typeface="Tahoma" pitchFamily="34" charset="0"/>
              </a:rPr>
              <a:t>colar 2015-2016, cu extindere în anul şcolar 2016-2017 </a:t>
            </a:r>
            <a:r>
              <a:rPr lang="ro-RO">
                <a:ea typeface="Andale Sans UI"/>
                <a:cs typeface="Tahoma" pitchFamily="34" charset="0"/>
              </a:rPr>
              <a:t>ş</a:t>
            </a:r>
            <a:r>
              <a:rPr lang="en-US">
                <a:ea typeface="Andale Sans UI"/>
                <a:cs typeface="Tahoma" pitchFamily="34" charset="0"/>
              </a:rPr>
              <a:t>i a constat </a:t>
            </a:r>
            <a:r>
              <a:rPr lang="ro-RO">
                <a:ea typeface="Andale Sans UI"/>
                <a:cs typeface="Tahoma" pitchFamily="34" charset="0"/>
              </a:rPr>
              <a:t>î</a:t>
            </a:r>
            <a:r>
              <a:rPr lang="en-US">
                <a:ea typeface="Andale Sans UI"/>
                <a:cs typeface="Tahoma" pitchFamily="34" charset="0"/>
              </a:rPr>
              <a:t>n desf</a:t>
            </a:r>
            <a:r>
              <a:rPr lang="ro-RO">
                <a:ea typeface="Andale Sans UI"/>
                <a:cs typeface="Tahoma" pitchFamily="34" charset="0"/>
              </a:rPr>
              <a:t>ăş</a:t>
            </a:r>
            <a:r>
              <a:rPr lang="en-US">
                <a:ea typeface="Andale Sans UI"/>
                <a:cs typeface="Tahoma" pitchFamily="34" charset="0"/>
              </a:rPr>
              <a:t>urarea unor activit</a:t>
            </a:r>
            <a:r>
              <a:rPr lang="ro-RO">
                <a:ea typeface="Andale Sans UI"/>
                <a:cs typeface="Tahoma" pitchFamily="34" charset="0"/>
              </a:rPr>
              <a:t>ăţ</a:t>
            </a:r>
            <a:r>
              <a:rPr lang="en-US">
                <a:ea typeface="Andale Sans UI"/>
                <a:cs typeface="Tahoma" pitchFamily="34" charset="0"/>
              </a:rPr>
              <a:t>i de educare </a:t>
            </a:r>
            <a:r>
              <a:rPr lang="ro-RO">
                <a:ea typeface="Andale Sans UI"/>
                <a:cs typeface="Tahoma" pitchFamily="34" charset="0"/>
              </a:rPr>
              <a:t>ş</a:t>
            </a:r>
            <a:r>
              <a:rPr lang="en-US">
                <a:ea typeface="Andale Sans UI"/>
                <a:cs typeface="Tahoma" pitchFamily="34" charset="0"/>
              </a:rPr>
              <a:t>i informare a copiilor </a:t>
            </a:r>
            <a:r>
              <a:rPr lang="ro-RO">
                <a:ea typeface="Andale Sans UI"/>
                <a:cs typeface="Tahoma" pitchFamily="34" charset="0"/>
              </a:rPr>
              <a:t>ş</a:t>
            </a:r>
            <a:r>
              <a:rPr lang="en-US">
                <a:ea typeface="Andale Sans UI"/>
                <a:cs typeface="Tahoma" pitchFamily="34" charset="0"/>
              </a:rPr>
              <a:t>i a  cadrelor didactice cu privire la no</a:t>
            </a:r>
            <a:r>
              <a:rPr lang="ro-RO">
                <a:ea typeface="Andale Sans UI"/>
                <a:cs typeface="Tahoma" pitchFamily="34" charset="0"/>
              </a:rPr>
              <a:t>ţ</a:t>
            </a:r>
            <a:r>
              <a:rPr lang="en-US">
                <a:ea typeface="Andale Sans UI"/>
                <a:cs typeface="Tahoma" pitchFamily="34" charset="0"/>
              </a:rPr>
              <a:t>iunile elementare de educa</a:t>
            </a:r>
            <a:r>
              <a:rPr lang="ro-RO">
                <a:ea typeface="Andale Sans UI"/>
                <a:cs typeface="Tahoma" pitchFamily="34" charset="0"/>
              </a:rPr>
              <a:t>ţ</a:t>
            </a:r>
            <a:r>
              <a:rPr lang="en-US">
                <a:ea typeface="Andale Sans UI"/>
                <a:cs typeface="Tahoma" pitchFamily="34" charset="0"/>
              </a:rPr>
              <a:t>ie  pentru s</a:t>
            </a:r>
            <a:r>
              <a:rPr lang="ro-RO">
                <a:ea typeface="Andale Sans UI"/>
                <a:cs typeface="Tahoma" pitchFamily="34" charset="0"/>
              </a:rPr>
              <a:t>ă</a:t>
            </a:r>
            <a:r>
              <a:rPr lang="en-US">
                <a:ea typeface="Andale Sans UI"/>
                <a:cs typeface="Tahoma" pitchFamily="34" charset="0"/>
              </a:rPr>
              <a:t>n</a:t>
            </a:r>
            <a:r>
              <a:rPr lang="ro-RO">
                <a:ea typeface="Andale Sans UI"/>
                <a:cs typeface="Tahoma" pitchFamily="34" charset="0"/>
              </a:rPr>
              <a:t>ă</a:t>
            </a:r>
            <a:r>
              <a:rPr lang="en-US">
                <a:ea typeface="Andale Sans UI"/>
                <a:cs typeface="Tahoma" pitchFamily="34" charset="0"/>
              </a:rPr>
              <a:t>tate, </a:t>
            </a:r>
            <a:r>
              <a:rPr lang="ro-RO">
                <a:ea typeface="Andale Sans UI"/>
                <a:cs typeface="Tahoma" pitchFamily="34" charset="0"/>
              </a:rPr>
              <a:t>î</a:t>
            </a:r>
            <a:r>
              <a:rPr lang="en-US">
                <a:ea typeface="Andale Sans UI"/>
                <a:cs typeface="Tahoma" pitchFamily="34" charset="0"/>
              </a:rPr>
              <a:t>n vederea  form</a:t>
            </a:r>
            <a:r>
              <a:rPr lang="ro-RO">
                <a:ea typeface="Andale Sans UI"/>
                <a:cs typeface="Tahoma" pitchFamily="34" charset="0"/>
              </a:rPr>
              <a:t>ă</a:t>
            </a:r>
            <a:r>
              <a:rPr lang="en-US">
                <a:ea typeface="Andale Sans UI"/>
                <a:cs typeface="Tahoma" pitchFamily="34" charset="0"/>
              </a:rPr>
              <a:t>rii de aptitudini </a:t>
            </a:r>
            <a:r>
              <a:rPr lang="ro-RO">
                <a:ea typeface="Andale Sans UI"/>
                <a:cs typeface="Tahoma" pitchFamily="34" charset="0"/>
              </a:rPr>
              <a:t>ş</a:t>
            </a:r>
            <a:r>
              <a:rPr lang="en-US">
                <a:ea typeface="Andale Sans UI"/>
                <a:cs typeface="Tahoma" pitchFamily="34" charset="0"/>
              </a:rPr>
              <a:t>i comportamente s</a:t>
            </a:r>
            <a:r>
              <a:rPr lang="ro-RO">
                <a:ea typeface="Andale Sans UI"/>
                <a:cs typeface="Tahoma" pitchFamily="34" charset="0"/>
              </a:rPr>
              <a:t>ă</a:t>
            </a:r>
            <a:r>
              <a:rPr lang="en-US">
                <a:ea typeface="Andale Sans UI"/>
                <a:cs typeface="Tahoma" pitchFamily="34" charset="0"/>
              </a:rPr>
              <a:t>n</a:t>
            </a:r>
            <a:r>
              <a:rPr lang="ro-RO">
                <a:ea typeface="Andale Sans UI"/>
                <a:cs typeface="Tahoma" pitchFamily="34" charset="0"/>
              </a:rPr>
              <a:t>ă</a:t>
            </a:r>
            <a:r>
              <a:rPr lang="en-US">
                <a:ea typeface="Andale Sans UI"/>
                <a:cs typeface="Tahoma" pitchFamily="34" charset="0"/>
              </a:rPr>
              <a:t>toase, sprijinind astfel dezvoltarea personal</a:t>
            </a:r>
            <a:r>
              <a:rPr lang="ro-RO">
                <a:ea typeface="Andale Sans UI"/>
                <a:cs typeface="Tahoma" pitchFamily="34" charset="0"/>
              </a:rPr>
              <a:t>ă</a:t>
            </a:r>
            <a:r>
              <a:rPr lang="en-US">
                <a:ea typeface="Andale Sans UI"/>
                <a:cs typeface="Tahoma" pitchFamily="34" charset="0"/>
              </a:rPr>
              <a:t>, </a:t>
            </a:r>
            <a:r>
              <a:rPr lang="ro-RO">
                <a:ea typeface="Andale Sans UI"/>
                <a:cs typeface="Tahoma" pitchFamily="34" charset="0"/>
              </a:rPr>
              <a:t>î</a:t>
            </a:r>
            <a:r>
              <a:rPr lang="en-US">
                <a:ea typeface="Andale Sans UI"/>
                <a:cs typeface="Tahoma" pitchFamily="34" charset="0"/>
              </a:rPr>
              <a:t>n context  comunitar, medical </a:t>
            </a:r>
            <a:r>
              <a:rPr lang="ro-RO">
                <a:ea typeface="Andale Sans UI"/>
                <a:cs typeface="Tahoma" pitchFamily="34" charset="0"/>
              </a:rPr>
              <a:t>ş</a:t>
            </a:r>
            <a:r>
              <a:rPr lang="en-US">
                <a:ea typeface="Andale Sans UI"/>
                <a:cs typeface="Tahoma" pitchFamily="34" charset="0"/>
              </a:rPr>
              <a:t>i social</a:t>
            </a:r>
            <a:r>
              <a:rPr lang="ro-RO">
                <a:ea typeface="Andale Sans UI"/>
                <a:cs typeface="Tahoma" pitchFamily="34" charset="0"/>
              </a:rPr>
              <a:t>.</a:t>
            </a:r>
            <a:endParaRPr lang="en-US" sz="1600">
              <a:latin typeface="Verdana" pitchFamily="34" charset="0"/>
              <a:ea typeface="Calibri" pitchFamily="34" charset="0"/>
              <a:cs typeface="Times New Roman" pitchFamily="18" charset="0"/>
            </a:endParaRPr>
          </a:p>
          <a:p>
            <a:pPr algn="ctr">
              <a:lnSpc>
                <a:spcPct val="150000"/>
              </a:lnSpc>
            </a:pPr>
            <a:r>
              <a:rPr lang="en-US" sz="2800" b="1">
                <a:solidFill>
                  <a:schemeClr val="bg1"/>
                </a:solidFill>
                <a:ea typeface="Andale Sans UI"/>
                <a:cs typeface="Tahoma" pitchFamily="34" charset="0"/>
              </a:rPr>
              <a:t>CURSURI DE PRIM AJUTOR</a:t>
            </a:r>
            <a:endParaRPr lang="en-US" sz="2800">
              <a:solidFill>
                <a:schemeClr val="bg1"/>
              </a:solidFill>
              <a:latin typeface="Verdana"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250" y="2997200"/>
            <a:ext cx="8424863" cy="3138488"/>
          </a:xfrm>
          <a:prstGeom prst="rect">
            <a:avLst/>
          </a:prstGeom>
        </p:spPr>
        <p:txBody>
          <a:bodyPr>
            <a:spAutoFit/>
          </a:bodyPr>
          <a:lstStyle/>
          <a:p>
            <a:pPr marL="228600" algn="just">
              <a:tabLst>
                <a:tab pos="179388" algn="l"/>
              </a:tabLst>
            </a:pPr>
            <a:r>
              <a:rPr lang="ro-RO" b="1">
                <a:solidFill>
                  <a:srgbClr val="FF0000"/>
                </a:solidFill>
                <a:latin typeface="Times New Roman" pitchFamily="18" charset="0"/>
              </a:rPr>
              <a:t>ORGANIZATOR: </a:t>
            </a:r>
          </a:p>
          <a:p>
            <a:pPr marL="228600" algn="just">
              <a:tabLst>
                <a:tab pos="179388" algn="l"/>
              </a:tabLst>
            </a:pPr>
            <a:r>
              <a:rPr lang="ro-RO" b="1">
                <a:solidFill>
                  <a:srgbClr val="FF0000"/>
                </a:solidFill>
                <a:latin typeface="Times New Roman" pitchFamily="18" charset="0"/>
              </a:rPr>
              <a:t>GRĂDINIŢA CU PROGRAM PRELUNGIT „ELENA DOAMNA” GALAŢI</a:t>
            </a:r>
          </a:p>
          <a:p>
            <a:pPr marL="228600" algn="just">
              <a:tabLst>
                <a:tab pos="179388" algn="l"/>
              </a:tabLst>
            </a:pPr>
            <a:endParaRPr lang="ro-RO" b="1">
              <a:solidFill>
                <a:srgbClr val="FF0000"/>
              </a:solidFill>
              <a:latin typeface="Times New Roman" pitchFamily="18" charset="0"/>
            </a:endParaRPr>
          </a:p>
          <a:p>
            <a:pPr marL="228600" algn="just">
              <a:tabLst>
                <a:tab pos="179388" algn="l"/>
              </a:tabLst>
            </a:pPr>
            <a:r>
              <a:rPr lang="fr-FR" b="1">
                <a:latin typeface="Times New Roman" pitchFamily="18" charset="0"/>
              </a:rPr>
              <a:t>Participare directă : </a:t>
            </a:r>
            <a:endParaRPr lang="en-US" sz="1600" b="1">
              <a:latin typeface="Times New Roman" pitchFamily="18" charset="0"/>
            </a:endParaRPr>
          </a:p>
          <a:p>
            <a:pPr marL="228600" algn="just">
              <a:buClr>
                <a:srgbClr val="FF0000"/>
              </a:buClr>
              <a:buSzPts val="1400"/>
              <a:buFont typeface="Symbol" pitchFamily="18" charset="2"/>
              <a:buChar char=""/>
              <a:tabLst>
                <a:tab pos="179388" algn="l"/>
              </a:tabLst>
            </a:pPr>
            <a:r>
              <a:rPr lang="ro-RO" i="1">
                <a:latin typeface="Times New Roman" pitchFamily="18" charset="0"/>
              </a:rPr>
              <a:t>Secţiunea</a:t>
            </a:r>
            <a:r>
              <a:rPr lang="ro-RO" sz="1200">
                <a:solidFill>
                  <a:srgbClr val="141823"/>
                </a:solidFill>
                <a:latin typeface="Helvetica" pitchFamily="34" charset="0"/>
              </a:rPr>
              <a:t> </a:t>
            </a:r>
            <a:r>
              <a:rPr lang="ro-RO" i="1">
                <a:latin typeface="Times New Roman" pitchFamily="18" charset="0"/>
              </a:rPr>
              <a:t>I</a:t>
            </a:r>
            <a:r>
              <a:rPr lang="ro-RO">
                <a:solidFill>
                  <a:srgbClr val="141823"/>
                </a:solidFill>
                <a:latin typeface="Times New Roman" pitchFamily="18" charset="0"/>
              </a:rPr>
              <a:t>   </a:t>
            </a:r>
            <a:r>
              <a:rPr lang="ro-RO" b="1" i="1">
                <a:solidFill>
                  <a:srgbClr val="141823"/>
                </a:solidFill>
                <a:latin typeface="Times New Roman" pitchFamily="18" charset="0"/>
              </a:rPr>
              <a:t>DRAMATIZARE</a:t>
            </a:r>
            <a:r>
              <a:rPr lang="ro-RO" i="1">
                <a:solidFill>
                  <a:srgbClr val="141823"/>
                </a:solidFill>
                <a:latin typeface="Times New Roman" pitchFamily="18" charset="0"/>
              </a:rPr>
              <a:t>:</a:t>
            </a:r>
            <a:r>
              <a:rPr lang="ro-RO" i="1">
                <a:latin typeface="Times New Roman" pitchFamily="18" charset="0"/>
              </a:rPr>
              <a:t> – preşcolarii cu vârsta de 3-5 ani</a:t>
            </a:r>
            <a:endParaRPr lang="en-US" sz="1600">
              <a:latin typeface="Times New Roman" pitchFamily="18" charset="0"/>
            </a:endParaRPr>
          </a:p>
          <a:p>
            <a:pPr marL="228600" algn="just">
              <a:tabLst>
                <a:tab pos="179388" algn="l"/>
              </a:tabLst>
            </a:pPr>
            <a:r>
              <a:rPr lang="ro-RO" i="1">
                <a:latin typeface="Times New Roman" pitchFamily="18" charset="0"/>
              </a:rPr>
              <a:t>                                              – preşcolarii cu vârsta de 5-6</a:t>
            </a:r>
            <a:endParaRPr lang="en-US" sz="1600">
              <a:latin typeface="Times New Roman" pitchFamily="18" charset="0"/>
            </a:endParaRPr>
          </a:p>
          <a:p>
            <a:pPr marL="228600" algn="just">
              <a:buClr>
                <a:srgbClr val="FF0000"/>
              </a:buClr>
              <a:buSzPts val="1400"/>
              <a:buFont typeface="Symbol" pitchFamily="18" charset="2"/>
              <a:buChar char=""/>
              <a:tabLst>
                <a:tab pos="179388" algn="l"/>
              </a:tabLst>
            </a:pPr>
            <a:r>
              <a:rPr lang="ro-RO" i="1">
                <a:latin typeface="Times New Roman" pitchFamily="18" charset="0"/>
              </a:rPr>
              <a:t>Secţiunea II   </a:t>
            </a:r>
            <a:r>
              <a:rPr lang="ro-RO" b="1" i="1">
                <a:solidFill>
                  <a:srgbClr val="141823"/>
                </a:solidFill>
                <a:latin typeface="Times New Roman" pitchFamily="18" charset="0"/>
              </a:rPr>
              <a:t>FABULĂ</a:t>
            </a:r>
            <a:r>
              <a:rPr lang="ro-RO" i="1">
                <a:solidFill>
                  <a:srgbClr val="141823"/>
                </a:solidFill>
                <a:latin typeface="Times New Roman" pitchFamily="18" charset="0"/>
              </a:rPr>
              <a:t>:</a:t>
            </a:r>
            <a:r>
              <a:rPr lang="ro-RO" i="1">
                <a:latin typeface="Times New Roman" pitchFamily="18" charset="0"/>
              </a:rPr>
              <a:t> – preşcolarii cu vârsta de 3-5 ani</a:t>
            </a:r>
            <a:endParaRPr lang="en-US" sz="1600">
              <a:latin typeface="Times New Roman" pitchFamily="18" charset="0"/>
            </a:endParaRPr>
          </a:p>
          <a:p>
            <a:pPr marL="228600" algn="just">
              <a:tabLst>
                <a:tab pos="179388" algn="l"/>
              </a:tabLst>
            </a:pPr>
            <a:r>
              <a:rPr lang="ro-RO" i="1">
                <a:latin typeface="Times New Roman" pitchFamily="18" charset="0"/>
              </a:rPr>
              <a:t>                                   – preşcolarii cu vârsta de 5-6 ani </a:t>
            </a:r>
            <a:endParaRPr lang="en-US" sz="1600">
              <a:latin typeface="Times New Roman" pitchFamily="18" charset="0"/>
            </a:endParaRPr>
          </a:p>
          <a:p>
            <a:pPr marL="228600" algn="just">
              <a:buClr>
                <a:srgbClr val="FF0000"/>
              </a:buClr>
              <a:buSzPts val="1400"/>
              <a:buFont typeface="Symbol" pitchFamily="18" charset="2"/>
              <a:buChar char=""/>
              <a:tabLst>
                <a:tab pos="179388" algn="l"/>
              </a:tabLst>
            </a:pPr>
            <a:r>
              <a:rPr lang="ro-RO" i="1">
                <a:latin typeface="Times New Roman" pitchFamily="18" charset="0"/>
              </a:rPr>
              <a:t>Secţiunea III  </a:t>
            </a:r>
            <a:r>
              <a:rPr lang="ro-RO" b="1" i="1">
                <a:solidFill>
                  <a:schemeClr val="bg1"/>
                </a:solidFill>
                <a:latin typeface="Times New Roman" pitchFamily="18" charset="0"/>
              </a:rPr>
              <a:t>SCENETĂ</a:t>
            </a:r>
            <a:r>
              <a:rPr lang="ro-RO" i="1">
                <a:solidFill>
                  <a:schemeClr val="bg1"/>
                </a:solidFill>
                <a:latin typeface="Times New Roman" pitchFamily="18" charset="0"/>
              </a:rPr>
              <a:t>: </a:t>
            </a:r>
            <a:r>
              <a:rPr lang="ro-RO" i="1">
                <a:latin typeface="Times New Roman" pitchFamily="18" charset="0"/>
              </a:rPr>
              <a:t>– preşcolarii cu vârsta de 3-5 ani</a:t>
            </a:r>
            <a:endParaRPr lang="en-US" sz="1600">
              <a:latin typeface="Times New Roman" pitchFamily="18" charset="0"/>
            </a:endParaRPr>
          </a:p>
          <a:p>
            <a:pPr marL="228600" algn="just">
              <a:tabLst>
                <a:tab pos="179388" algn="l"/>
              </a:tabLst>
            </a:pPr>
            <a:r>
              <a:rPr lang="ro-RO" i="1">
                <a:latin typeface="Times New Roman" pitchFamily="18" charset="0"/>
              </a:rPr>
              <a:t>                                      – preşcolarii cu vârsta de 5-6 ani </a:t>
            </a:r>
            <a:endParaRPr lang="en-US" sz="1600">
              <a:latin typeface="Times New Roman" pitchFamily="18" charset="0"/>
            </a:endParaRPr>
          </a:p>
          <a:p>
            <a:pPr marL="228600" algn="just">
              <a:tabLst>
                <a:tab pos="179388" algn="l"/>
              </a:tabLst>
            </a:pPr>
            <a:r>
              <a:rPr lang="ro-RO">
                <a:latin typeface="Times New Roman" pitchFamily="18" charset="0"/>
              </a:rPr>
              <a:t> </a:t>
            </a:r>
            <a:endParaRPr lang="en-US" sz="1600">
              <a:latin typeface="Times New Roman" pitchFamily="18" charset="0"/>
            </a:endParaRPr>
          </a:p>
        </p:txBody>
      </p:sp>
      <p:sp>
        <p:nvSpPr>
          <p:cNvPr id="3" name="Casetă text 1"/>
          <p:cNvSpPr txBox="1"/>
          <p:nvPr/>
        </p:nvSpPr>
        <p:spPr>
          <a:xfrm>
            <a:off x="755650" y="188913"/>
            <a:ext cx="7777163" cy="1079500"/>
          </a:xfrm>
          <a:prstGeom prst="rect">
            <a:avLst/>
          </a:prstGeom>
          <a:noFill/>
          <a:ln>
            <a:noFill/>
          </a:ln>
          <a:effectLst/>
        </p:spPr>
        <p:txBody>
          <a:bodyPr/>
          <a:lstStyle/>
          <a:p>
            <a:pPr algn="ctr"/>
            <a:r>
              <a:rPr lang="ro-RO" sz="3000" i="1">
                <a:solidFill>
                  <a:srgbClr val="FF0000"/>
                </a:solidFill>
                <a:effectLst>
                  <a:outerShdw blurRad="38100" dist="38100" dir="2700000" algn="tl">
                    <a:srgbClr val="000000"/>
                  </a:outerShdw>
                </a:effectLst>
                <a:latin typeface="Times New Roman" pitchFamily="18" charset="0"/>
              </a:rPr>
              <a:t>FESTIVALUL  JUDEŢEAN</a:t>
            </a:r>
            <a:r>
              <a:rPr lang="ro-RO" sz="1200">
                <a:latin typeface="Times New Roman" pitchFamily="18" charset="0"/>
              </a:rPr>
              <a:t>    </a:t>
            </a:r>
            <a:r>
              <a:rPr lang="ro-RO" sz="3000" i="1">
                <a:solidFill>
                  <a:srgbClr val="FF0000"/>
                </a:solidFill>
                <a:effectLst>
                  <a:outerShdw blurRad="38100" dist="38100" dir="2700000" algn="tl">
                    <a:srgbClr val="000000"/>
                  </a:outerShdw>
                </a:effectLst>
                <a:latin typeface="Times New Roman" pitchFamily="18" charset="0"/>
              </a:rPr>
              <a:t>DE  TEATRU</a:t>
            </a:r>
            <a:endParaRPr lang="en-US" sz="1200">
              <a:latin typeface="Times New Roman" pitchFamily="18" charset="0"/>
            </a:endParaRPr>
          </a:p>
          <a:p>
            <a:pPr algn="ctr"/>
            <a:r>
              <a:rPr lang="ro-RO" sz="3000" i="1">
                <a:solidFill>
                  <a:srgbClr val="FF0000"/>
                </a:solidFill>
                <a:effectLst>
                  <a:outerShdw blurRad="38100" dist="38100" dir="2700000" algn="tl">
                    <a:srgbClr val="000000"/>
                  </a:outerShdw>
                </a:effectLst>
                <a:latin typeface="Times New Roman" pitchFamily="18" charset="0"/>
              </a:rPr>
              <a:t>PENTRU  COPII</a:t>
            </a:r>
            <a:endParaRPr lang="en-US" sz="1200">
              <a:latin typeface="Times New Roman" pitchFamily="18" charset="0"/>
            </a:endParaRPr>
          </a:p>
          <a:p>
            <a:pPr algn="ctr"/>
            <a:r>
              <a:rPr lang="en-US" sz="3000" i="1">
                <a:solidFill>
                  <a:srgbClr val="FF0000"/>
                </a:solidFill>
                <a:effectLst>
                  <a:outerShdw blurRad="38100" dist="38100" dir="2700000" algn="tl">
                    <a:srgbClr val="000000"/>
                  </a:outerShdw>
                </a:effectLst>
                <a:latin typeface="Times New Roman" pitchFamily="18" charset="0"/>
              </a:rPr>
              <a:t> </a:t>
            </a:r>
            <a:endParaRPr lang="en-US" sz="1200">
              <a:latin typeface="Times New Roman" pitchFamily="18" charset="0"/>
            </a:endParaRPr>
          </a:p>
        </p:txBody>
      </p:sp>
      <p:sp>
        <p:nvSpPr>
          <p:cNvPr id="21507" name="WordArt 2"/>
          <p:cNvSpPr>
            <a:spLocks noChangeArrowheads="1" noChangeShapeType="1" noTextEdit="1"/>
          </p:cNvSpPr>
          <p:nvPr/>
        </p:nvSpPr>
        <p:spPr bwMode="auto">
          <a:xfrm>
            <a:off x="1187450" y="1368425"/>
            <a:ext cx="6913563" cy="1243013"/>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solidFill>
                  <a:srgbClr val="FF0000"/>
                </a:solidFill>
                <a:effectLst>
                  <a:outerShdw dist="35921" dir="2700000" sy="50000" rotWithShape="0">
                    <a:srgbClr val="875B0D">
                      <a:alpha val="70000"/>
                    </a:srgbClr>
                  </a:outerShdw>
                </a:effectLst>
                <a:latin typeface="Arial Black"/>
              </a:rPr>
              <a:t>ARTIŞTII DUNĂRII</a:t>
            </a:r>
          </a:p>
        </p:txBody>
      </p:sp>
      <p:sp>
        <p:nvSpPr>
          <p:cNvPr id="21508" name="Rectangle 4"/>
          <p:cNvSpPr>
            <a:spLocks noChangeArrowheads="1"/>
          </p:cNvSpPr>
          <p:nvPr/>
        </p:nvSpPr>
        <p:spPr bwMode="auto">
          <a:xfrm>
            <a:off x="4033838" y="2611438"/>
            <a:ext cx="1055687" cy="369887"/>
          </a:xfrm>
          <a:prstGeom prst="rect">
            <a:avLst/>
          </a:prstGeom>
          <a:noFill/>
          <a:ln w="9525">
            <a:noFill/>
            <a:miter lim="800000"/>
            <a:headEnd/>
            <a:tailEnd/>
          </a:ln>
        </p:spPr>
        <p:txBody>
          <a:bodyPr wrap="none">
            <a:spAutoFit/>
          </a:bodyPr>
          <a:lstStyle/>
          <a:p>
            <a:pPr algn="ctr"/>
            <a:r>
              <a:rPr lang="ro-RO" b="1">
                <a:solidFill>
                  <a:srgbClr val="FF0000"/>
                </a:solidFill>
                <a:latin typeface="Comic Sans MS" pitchFamily="66" charset="0"/>
              </a:rPr>
              <a:t>Ediţia I</a:t>
            </a:r>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260350"/>
            <a:ext cx="7632700" cy="1262063"/>
          </a:xfrm>
          <a:prstGeom prst="rect">
            <a:avLst/>
          </a:prstGeom>
        </p:spPr>
        <p:txBody>
          <a:bodyPr>
            <a:spAutoFit/>
          </a:bodyPr>
          <a:lstStyle/>
          <a:p>
            <a:pPr algn="ctr"/>
            <a:r>
              <a:rPr lang="en-US" sz="2400" b="1">
                <a:solidFill>
                  <a:srgbClr val="1F497D"/>
                </a:solidFill>
                <a:effectLst>
                  <a:outerShdw blurRad="38100" dist="38100" dir="2700000" algn="tl">
                    <a:srgbClr val="000000"/>
                  </a:outerShdw>
                </a:effectLst>
                <a:latin typeface="Comic Sans MS" pitchFamily="66" charset="0"/>
              </a:rPr>
              <a:t>FESTIVALUL  JUDE</a:t>
            </a:r>
            <a:r>
              <a:rPr lang="ro-RO" sz="2400" b="1">
                <a:solidFill>
                  <a:srgbClr val="1F497D"/>
                </a:solidFill>
                <a:effectLst>
                  <a:outerShdw blurRad="38100" dist="38100" dir="2700000" algn="tl">
                    <a:srgbClr val="000000"/>
                  </a:outerShdw>
                </a:effectLst>
                <a:latin typeface="Comic Sans MS" pitchFamily="66" charset="0"/>
              </a:rPr>
              <a:t>Ţ</a:t>
            </a:r>
            <a:r>
              <a:rPr lang="en-US" sz="2400" b="1">
                <a:solidFill>
                  <a:srgbClr val="1F497D"/>
                </a:solidFill>
                <a:effectLst>
                  <a:outerShdw blurRad="38100" dist="38100" dir="2700000" algn="tl">
                    <a:srgbClr val="000000"/>
                  </a:outerShdw>
                </a:effectLst>
                <a:latin typeface="Comic Sans MS" pitchFamily="66" charset="0"/>
              </a:rPr>
              <a:t>EAN</a:t>
            </a:r>
            <a:r>
              <a:rPr lang="ro-RO" sz="2400" b="1">
                <a:solidFill>
                  <a:srgbClr val="1F497D"/>
                </a:solidFill>
                <a:effectLst>
                  <a:outerShdw blurRad="38100" dist="38100" dir="2700000" algn="tl">
                    <a:srgbClr val="000000"/>
                  </a:outerShdw>
                </a:effectLst>
                <a:latin typeface="Comic Sans MS" pitchFamily="66" charset="0"/>
              </a:rPr>
              <a:t> </a:t>
            </a:r>
            <a:r>
              <a:rPr lang="en-US" sz="2400" b="1">
                <a:solidFill>
                  <a:srgbClr val="1F497D"/>
                </a:solidFill>
                <a:effectLst>
                  <a:outerShdw blurRad="38100" dist="38100" dir="2700000" algn="tl">
                    <a:srgbClr val="000000"/>
                  </a:outerShdw>
                </a:effectLst>
                <a:latin typeface="Comic Sans MS" pitchFamily="66" charset="0"/>
              </a:rPr>
              <a:t>DE  DANS </a:t>
            </a:r>
            <a:endParaRPr lang="en-US" sz="2400" b="1">
              <a:latin typeface="Times New Roman" pitchFamily="18" charset="0"/>
            </a:endParaRPr>
          </a:p>
          <a:p>
            <a:pPr algn="ctr"/>
            <a:r>
              <a:rPr lang="en-US" sz="2400" b="1">
                <a:solidFill>
                  <a:srgbClr val="1F497D"/>
                </a:solidFill>
                <a:effectLst>
                  <a:outerShdw blurRad="38100" dist="38100" dir="2700000" algn="tl">
                    <a:srgbClr val="000000"/>
                  </a:outerShdw>
                </a:effectLst>
                <a:latin typeface="Comic Sans MS" pitchFamily="66" charset="0"/>
              </a:rPr>
              <a:t> PENTRU  COPII</a:t>
            </a:r>
            <a:endParaRPr lang="en-US" sz="2400" b="1">
              <a:latin typeface="Times New Roman" pitchFamily="18" charset="0"/>
            </a:endParaRPr>
          </a:p>
          <a:p>
            <a:pPr algn="ctr"/>
            <a:r>
              <a:rPr lang="en-US" sz="2800" b="1">
                <a:solidFill>
                  <a:srgbClr val="1F497D"/>
                </a:solidFill>
                <a:latin typeface="Comic Sans MS" pitchFamily="66" charset="0"/>
              </a:rPr>
              <a:t> </a:t>
            </a:r>
            <a:endParaRPr lang="en-US" sz="2800">
              <a:latin typeface="Times New Roman" pitchFamily="18" charset="0"/>
            </a:endParaRPr>
          </a:p>
        </p:txBody>
      </p:sp>
      <p:sp>
        <p:nvSpPr>
          <p:cNvPr id="22530" name="WordArt 3"/>
          <p:cNvSpPr>
            <a:spLocks noChangeArrowheads="1" noChangeShapeType="1" noTextEdit="1"/>
          </p:cNvSpPr>
          <p:nvPr/>
        </p:nvSpPr>
        <p:spPr bwMode="auto">
          <a:xfrm>
            <a:off x="971550" y="1125538"/>
            <a:ext cx="7272338" cy="10795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solidFill>
                  <a:srgbClr val="1F497D"/>
                </a:solidFill>
                <a:effectLst>
                  <a:outerShdw dist="35921" dir="2700000" sy="50000" rotWithShape="0">
                    <a:srgbClr val="875B0D">
                      <a:alpha val="70000"/>
                    </a:srgbClr>
                  </a:outerShdw>
                </a:effectLst>
                <a:latin typeface="Arial Black"/>
              </a:rPr>
              <a:t>DUNĂRE  ALBASTRĂ</a:t>
            </a:r>
          </a:p>
        </p:txBody>
      </p:sp>
      <p:sp>
        <p:nvSpPr>
          <p:cNvPr id="22531" name="Rectangle 5"/>
          <p:cNvSpPr>
            <a:spLocks noChangeArrowheads="1"/>
          </p:cNvSpPr>
          <p:nvPr/>
        </p:nvSpPr>
        <p:spPr bwMode="auto">
          <a:xfrm>
            <a:off x="3789363" y="2381250"/>
            <a:ext cx="1503362" cy="461963"/>
          </a:xfrm>
          <a:prstGeom prst="rect">
            <a:avLst/>
          </a:prstGeom>
          <a:noFill/>
          <a:ln w="9525">
            <a:noFill/>
            <a:miter lim="800000"/>
            <a:headEnd/>
            <a:tailEnd/>
          </a:ln>
        </p:spPr>
        <p:txBody>
          <a:bodyPr>
            <a:spAutoFit/>
          </a:bodyPr>
          <a:lstStyle/>
          <a:p>
            <a:pPr algn="ctr"/>
            <a:r>
              <a:rPr lang="ro-RO" sz="2400" b="1">
                <a:solidFill>
                  <a:srgbClr val="1F497D"/>
                </a:solidFill>
                <a:latin typeface="Comic Sans MS" pitchFamily="66" charset="0"/>
              </a:rPr>
              <a:t>Ediţia I</a:t>
            </a:r>
            <a:endParaRPr lang="en-US" sz="2400">
              <a:solidFill>
                <a:srgbClr val="000000"/>
              </a:solidFill>
              <a:latin typeface="Times New Roman" pitchFamily="18" charset="0"/>
            </a:endParaRPr>
          </a:p>
        </p:txBody>
      </p:sp>
      <p:sp>
        <p:nvSpPr>
          <p:cNvPr id="7" name="Rectangle 6"/>
          <p:cNvSpPr/>
          <p:nvPr/>
        </p:nvSpPr>
        <p:spPr>
          <a:xfrm>
            <a:off x="358775" y="2781300"/>
            <a:ext cx="8497888" cy="3938588"/>
          </a:xfrm>
          <a:prstGeom prst="rect">
            <a:avLst/>
          </a:prstGeom>
        </p:spPr>
        <p:txBody>
          <a:bodyPr>
            <a:spAutoFit/>
          </a:bodyPr>
          <a:lstStyle/>
          <a:p>
            <a:pPr marL="228600" algn="just">
              <a:tabLst>
                <a:tab pos="179388" algn="l"/>
              </a:tabLst>
            </a:pPr>
            <a:r>
              <a:rPr lang="ro-RO" b="1">
                <a:solidFill>
                  <a:srgbClr val="FF0000"/>
                </a:solidFill>
                <a:latin typeface="Times New Roman" pitchFamily="18" charset="0"/>
              </a:rPr>
              <a:t>ORGANIZATOR: </a:t>
            </a:r>
          </a:p>
          <a:p>
            <a:pPr marL="228600" algn="just">
              <a:tabLst>
                <a:tab pos="179388" algn="l"/>
              </a:tabLst>
            </a:pPr>
            <a:r>
              <a:rPr lang="ro-RO" b="1">
                <a:solidFill>
                  <a:srgbClr val="FF0000"/>
                </a:solidFill>
                <a:latin typeface="Times New Roman" pitchFamily="18" charset="0"/>
              </a:rPr>
              <a:t>GRĂDINIŢA CU PROGRAM PRELUNGIT „ELENA DOAMNA” GALAŢI</a:t>
            </a:r>
          </a:p>
          <a:p>
            <a:pPr marL="228600" algn="just">
              <a:tabLst>
                <a:tab pos="179388" algn="l"/>
              </a:tabLst>
            </a:pPr>
            <a:endParaRPr lang="ro-RO" b="1">
              <a:solidFill>
                <a:srgbClr val="1F497D"/>
              </a:solidFill>
              <a:latin typeface="Times New Roman" pitchFamily="18" charset="0"/>
            </a:endParaRPr>
          </a:p>
          <a:p>
            <a:pPr marL="228600" algn="just">
              <a:tabLst>
                <a:tab pos="179388" algn="l"/>
              </a:tabLst>
            </a:pPr>
            <a:r>
              <a:rPr lang="fr-FR" b="1">
                <a:solidFill>
                  <a:srgbClr val="1F497D"/>
                </a:solidFill>
                <a:latin typeface="Times New Roman" pitchFamily="18" charset="0"/>
              </a:rPr>
              <a:t>PARTICIPARE DIRECTĂ</a:t>
            </a:r>
            <a:r>
              <a:rPr lang="fr-FR" b="1">
                <a:solidFill>
                  <a:srgbClr val="943634"/>
                </a:solidFill>
                <a:latin typeface="Times New Roman" pitchFamily="18" charset="0"/>
              </a:rPr>
              <a:t> : </a:t>
            </a:r>
            <a:endParaRPr lang="en-US" sz="1600">
              <a:latin typeface="Times New Roman" pitchFamily="18" charset="0"/>
            </a:endParaRPr>
          </a:p>
          <a:p>
            <a:pPr marL="228600" algn="just">
              <a:buClr>
                <a:srgbClr val="943634"/>
              </a:buClr>
              <a:buSzPts val="1400"/>
              <a:buFont typeface="Symbol" pitchFamily="18" charset="2"/>
              <a:buChar char=""/>
              <a:tabLst>
                <a:tab pos="179388" algn="l"/>
              </a:tabLst>
            </a:pPr>
            <a:r>
              <a:rPr lang="ro-RO" i="1">
                <a:latin typeface="Times New Roman" pitchFamily="18" charset="0"/>
              </a:rPr>
              <a:t>Secţiunea I – preşcolarii cu vârsta de 3-5 ani</a:t>
            </a:r>
            <a:endParaRPr lang="en-US" sz="1600">
              <a:latin typeface="Times New Roman" pitchFamily="18" charset="0"/>
            </a:endParaRPr>
          </a:p>
          <a:p>
            <a:pPr marL="228600" algn="just">
              <a:buClr>
                <a:srgbClr val="943634"/>
              </a:buClr>
              <a:buSzPts val="1400"/>
              <a:buFont typeface="Symbol" pitchFamily="18" charset="2"/>
              <a:buChar char=""/>
              <a:tabLst>
                <a:tab pos="179388" algn="l"/>
              </a:tabLst>
            </a:pPr>
            <a:r>
              <a:rPr lang="ro-RO" i="1">
                <a:latin typeface="Times New Roman" pitchFamily="18" charset="0"/>
              </a:rPr>
              <a:t>Secţiunea II – preşcolarii cu vârsta de 5-6 ani </a:t>
            </a:r>
            <a:endParaRPr lang="en-US" sz="1600">
              <a:latin typeface="Times New Roman" pitchFamily="18" charset="0"/>
            </a:endParaRPr>
          </a:p>
          <a:p>
            <a:pPr marL="228600" algn="just">
              <a:tabLst>
                <a:tab pos="179388" algn="l"/>
              </a:tabLst>
            </a:pPr>
            <a:endParaRPr lang="en-US" sz="1600">
              <a:latin typeface="Times New Roman" pitchFamily="18" charset="0"/>
            </a:endParaRPr>
          </a:p>
          <a:p>
            <a:pPr marL="228600" algn="just">
              <a:buClr>
                <a:srgbClr val="1F497D"/>
              </a:buClr>
              <a:tabLst>
                <a:tab pos="179388" algn="l"/>
              </a:tabLst>
            </a:pPr>
            <a:r>
              <a:rPr lang="ro-RO" b="1">
                <a:solidFill>
                  <a:srgbClr val="1F497D"/>
                </a:solidFill>
                <a:latin typeface="Times New Roman" pitchFamily="18" charset="0"/>
              </a:rPr>
              <a:t>    </a:t>
            </a:r>
            <a:r>
              <a:rPr lang="fr-FR" b="1">
                <a:solidFill>
                  <a:srgbClr val="1F497D"/>
                </a:solidFill>
                <a:latin typeface="Times New Roman" pitchFamily="18" charset="0"/>
              </a:rPr>
              <a:t>GENURI DE DANS ADMISE : </a:t>
            </a:r>
            <a:r>
              <a:rPr lang="ro-RO" sz="1600" b="1">
                <a:solidFill>
                  <a:srgbClr val="943634"/>
                </a:solidFill>
                <a:latin typeface="Times New Roman" pitchFamily="18" charset="0"/>
              </a:rPr>
              <a:t>	</a:t>
            </a:r>
            <a:endParaRPr lang="en-US" sz="1600">
              <a:latin typeface="Times New Roman" pitchFamily="18" charset="0"/>
            </a:endParaRPr>
          </a:p>
          <a:p>
            <a:pPr marL="228600" algn="just">
              <a:buClr>
                <a:srgbClr val="943634"/>
              </a:buClr>
              <a:buSzPts val="1400"/>
              <a:buFont typeface="Symbol" pitchFamily="18" charset="2"/>
              <a:buChar char=""/>
              <a:tabLst>
                <a:tab pos="179388" algn="l"/>
              </a:tabLst>
            </a:pPr>
            <a:r>
              <a:rPr lang="ro-RO" i="1">
                <a:solidFill>
                  <a:srgbClr val="000000"/>
                </a:solidFill>
                <a:latin typeface="Times New Roman" pitchFamily="18" charset="0"/>
              </a:rPr>
              <a:t>Dans clasic;</a:t>
            </a:r>
            <a:endParaRPr lang="en-US" sz="1600">
              <a:latin typeface="Times New Roman" pitchFamily="18" charset="0"/>
            </a:endParaRPr>
          </a:p>
          <a:p>
            <a:pPr marL="228600" algn="just">
              <a:buClr>
                <a:srgbClr val="943634"/>
              </a:buClr>
              <a:buSzPts val="1400"/>
              <a:buFont typeface="Symbol" pitchFamily="18" charset="2"/>
              <a:buChar char=""/>
              <a:tabLst>
                <a:tab pos="179388" algn="l"/>
              </a:tabLst>
            </a:pPr>
            <a:r>
              <a:rPr lang="ro-RO" i="1">
                <a:solidFill>
                  <a:srgbClr val="000000"/>
                </a:solidFill>
                <a:latin typeface="Times New Roman" pitchFamily="18" charset="0"/>
              </a:rPr>
              <a:t>Dans modern;</a:t>
            </a:r>
            <a:endParaRPr lang="en-US" sz="1600">
              <a:latin typeface="Times New Roman" pitchFamily="18" charset="0"/>
            </a:endParaRPr>
          </a:p>
          <a:p>
            <a:pPr marL="228600" algn="just">
              <a:buClr>
                <a:srgbClr val="943634"/>
              </a:buClr>
              <a:buSzPts val="1400"/>
              <a:buFont typeface="Symbol" pitchFamily="18" charset="2"/>
              <a:buChar char=""/>
              <a:tabLst>
                <a:tab pos="179388" algn="l"/>
              </a:tabLst>
            </a:pPr>
            <a:r>
              <a:rPr lang="ro-RO" i="1">
                <a:solidFill>
                  <a:srgbClr val="000000"/>
                </a:solidFill>
                <a:latin typeface="Times New Roman" pitchFamily="18" charset="0"/>
              </a:rPr>
              <a:t>Balet;</a:t>
            </a:r>
            <a:endParaRPr lang="en-US" sz="1600">
              <a:latin typeface="Times New Roman" pitchFamily="18" charset="0"/>
            </a:endParaRPr>
          </a:p>
          <a:p>
            <a:pPr marL="228600" algn="just">
              <a:buClr>
                <a:srgbClr val="943634"/>
              </a:buClr>
              <a:buSzPts val="1400"/>
              <a:buFont typeface="Symbol" pitchFamily="18" charset="2"/>
              <a:buChar char=""/>
              <a:tabLst>
                <a:tab pos="179388" algn="l"/>
              </a:tabLst>
            </a:pPr>
            <a:r>
              <a:rPr lang="ro-RO" i="1">
                <a:solidFill>
                  <a:srgbClr val="000000"/>
                </a:solidFill>
                <a:latin typeface="Times New Roman" pitchFamily="18" charset="0"/>
              </a:rPr>
              <a:t>Dans sportiv</a:t>
            </a:r>
            <a:endParaRPr lang="en-US" sz="1600">
              <a:latin typeface="Times New Roman" pitchFamily="18" charset="0"/>
            </a:endParaRPr>
          </a:p>
          <a:p>
            <a:pPr marL="228600" algn="just">
              <a:buClr>
                <a:srgbClr val="943634"/>
              </a:buClr>
              <a:buSzPts val="1400"/>
              <a:buFont typeface="Symbol" pitchFamily="18" charset="2"/>
              <a:buChar char=""/>
              <a:tabLst>
                <a:tab pos="179388" algn="l"/>
              </a:tabLst>
            </a:pPr>
            <a:r>
              <a:rPr lang="ro-RO" i="1">
                <a:solidFill>
                  <a:srgbClr val="000000"/>
                </a:solidFill>
                <a:latin typeface="Times New Roman" pitchFamily="18" charset="0"/>
              </a:rPr>
              <a:t>Majorete;</a:t>
            </a:r>
            <a:endParaRPr lang="en-US" sz="1600">
              <a:latin typeface="Times New Roman" pitchFamily="18" charset="0"/>
            </a:endParaRPr>
          </a:p>
          <a:p>
            <a:pPr marL="228600" algn="just">
              <a:buClr>
                <a:srgbClr val="943634"/>
              </a:buClr>
              <a:buSzPts val="1400"/>
              <a:buFont typeface="Symbol" pitchFamily="18" charset="2"/>
              <a:buChar char=""/>
              <a:tabLst>
                <a:tab pos="179388" algn="l"/>
              </a:tabLst>
            </a:pPr>
            <a:r>
              <a:rPr lang="ro-RO" b="1" i="1">
                <a:solidFill>
                  <a:srgbClr val="000000"/>
                </a:solidFill>
                <a:latin typeface="Times New Roman" pitchFamily="18" charset="0"/>
              </a:rPr>
              <a:t>Nu sunt admise dansurile populare.</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375</TotalTime>
  <Words>1287</Words>
  <Application>Microsoft Office PowerPoint</Application>
  <PresentationFormat>On-screen Show (4:3)</PresentationFormat>
  <Paragraphs>182</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Summer</vt:lpstr>
      <vt:lpstr>Programe şi proiecte educaţionale 2016-2017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Proiect educaţional judeţean Sportivi în Ţara Piticilor </vt:lpstr>
      <vt:lpstr>Festivalul naţional STELUŢELE DUNĂRII</vt:lpstr>
      <vt:lpstr>Participarea la Festivalul de carte  Axis Libris - lansarea revistelor grădiniţelor </vt:lpstr>
      <vt:lpstr>Proiect educaţional transfrontalier  „Punţi de prietenie”</vt:lpstr>
      <vt:lpstr>Proiect regional „Magia sărbătorilor” – C.A.E.R.I. 820/2016</vt:lpstr>
      <vt:lpstr>Proiect educaţional regional  „GRĂDI – ATELIERUL CREAŢIEI”</vt:lpstr>
      <vt:lpstr>Parteneriat interjudeţean  „Turneul prieteniei”</vt:lpstr>
      <vt:lpstr>PROIECT NAŢIONAL – C.A.E.N. Cu şevaletul în vacanţă</vt:lpstr>
      <vt:lpstr>PowerPoint Presentation</vt:lpstr>
      <vt:lpstr>Proiect educaţional naţional „Împreună pentru acces la educaţia timpurie de calitate”</vt:lpstr>
      <vt:lpstr>Programe naţionale</vt:lpstr>
      <vt:lpstr>PowerPoint Presentation</vt:lpstr>
      <vt:lpstr>PowerPoint Presentation</vt:lpstr>
      <vt:lpstr>Pachetul integrat pentru combaterea sărăciei al Guvernului României (2016)</vt:lpstr>
      <vt:lpstr>„PROMOVAREA STRATEGIEI NAŢIONALE PENTRU EDUCAŢIE PARENTALĂ”</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Ligia Golosoiu</cp:lastModifiedBy>
  <cp:revision>32</cp:revision>
  <dcterms:created xsi:type="dcterms:W3CDTF">2016-08-11T10:12:16Z</dcterms:created>
  <dcterms:modified xsi:type="dcterms:W3CDTF">2017-02-06T09:27:25Z</dcterms:modified>
</cp:coreProperties>
</file>